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ECECEC"/>
    <a:srgbClr val="3C5EA6"/>
    <a:srgbClr val="000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53945-1623-A24A-A7FE-9AD47C10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F6BE4C-8D3B-464A-9AA9-C28A4885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B3684-7DC7-2044-8CF6-AE9950AB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6E2B2-C678-D24D-86B8-393E599C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E33CD-90E9-C841-A50C-B37E026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CBEDC-2119-A84F-B3D5-495C3756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4FBC54-7FD2-5B42-A81C-EC20D1322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76E88-CFA8-AD45-B9B2-3DD2FA75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7447F-6DE9-5041-A010-B7F6A421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F9FC4A-0B1F-C84E-8647-699C615E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26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1915D2-4A55-F241-B62D-C23F1C54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35E45E-6567-B445-8659-3C80FA4C3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867F26-BE8D-B942-9CBB-496011E1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126A03-DA46-184F-ADCD-685ADCC0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B0BADD-0CCD-9145-A721-3593670D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5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DDEE0-DF58-2F45-A273-0E191477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FB186-28CD-BF4A-B1C1-0BCAC4AB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6F6AAC-F8EB-2C45-83DF-24D993D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D6C87A-5A1D-1E43-8987-98A02441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4FD853-131D-2041-93B9-7DC4868D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862D1-49AC-714F-9FB8-8E8BEB74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F54E37-9DBE-414D-B884-81FDA253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17D64-1B17-AF44-B4AB-7E68E6CD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80B861-12D6-804C-800C-051A846C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64AA2-60BB-7748-A572-72BA18EA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3D374-C0CE-3249-A7E5-CECEE013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7211F5-BF42-E940-A967-7CF8637F5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EC0AA0-39FC-0141-AF2B-9BD38018D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832C16-47FF-AE41-BE81-96D5EBF6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6CD9A7-C6B2-4F45-AE68-35BD77F6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39A571-7E67-514F-9449-A3C32CE3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B4544-59B2-2D46-90E5-D8D96B48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19C002-6676-CF44-AD1E-2A7650B6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AE21D8-C7A0-FB4D-9BE0-ED8B5619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B0541C-8EA2-9547-BA5C-A2FC3BD9D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020EC3-AB37-8E4A-816C-430F86B0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E311C3-95C7-3A4A-ACAB-2B3EF3D8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3829647-CEFA-374A-BCE4-0B24807F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E5F3BA1-91CB-C943-A34A-0F29F6DC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2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BD7B7-3097-464B-970D-69D1105B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A29B4D-299F-2642-B53A-D2960D0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6A8BD6-29AA-934D-A22C-BD769FBD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2037A6-AA0F-5446-86EF-D49F4D9F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8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3CC1B50-D8BA-A048-8D54-E90C6821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0A42F4-5766-DC41-9BC4-65407557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0CDAF5-4A85-284B-90FD-48BBE335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B7D70-58B9-074D-A2C9-8D47A39E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1AD6DF-EF77-2642-990A-F301174A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A745BD-C73B-1948-80FC-22504C3F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EDCAD7-7ED5-134C-9378-C7A7118F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E5D2B9-F955-3547-B818-C49495AA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B4C2F0-F49E-2D49-82A7-994ABEE9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3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A11F8-0358-9041-A1BD-8DAC3933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CA8305-A996-D54B-A4CB-8F65B0566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2569B6-3807-0D43-972A-250D5081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E3AA64-1FD1-3745-849F-1A2422F8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4A7E8F-7392-0140-91A3-C87A3D80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AAD585-66C7-384B-9DAD-CC655E4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EA0B26-5AA2-AA4E-8C57-8E9B5AE0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0E4BB-9D58-294C-91B3-C7BB772B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655C0A-55B0-E644-8961-7CEDA6749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361-9E93-4A4B-AF50-E9E10B78B633}" type="datetimeFigureOut">
              <a:rPr lang="en-GB" smtClean="0"/>
              <a:t>26/10/2023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9D63D-CE70-9343-8512-8717AAA0D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4293B-8D06-214A-A5DB-2077AF04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557A-D585-BA45-AAEF-627DC6DF7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F48C51A3-3F0B-874C-9218-DD7260E688BD}"/>
              </a:ext>
            </a:extLst>
          </p:cNvPr>
          <p:cNvSpPr/>
          <p:nvPr/>
        </p:nvSpPr>
        <p:spPr>
          <a:xfrm>
            <a:off x="4562317" y="3596815"/>
            <a:ext cx="7437680" cy="283052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7F27FA-22F6-E44F-8B99-A60071A30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85" y="6012163"/>
            <a:ext cx="2028915" cy="12676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6B880AF-CF5E-9246-9BBC-AA71549B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763" y="4448689"/>
            <a:ext cx="3515324" cy="19167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FE88182-485E-C041-80CC-F352C1655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293" y="4448689"/>
            <a:ext cx="3551323" cy="191670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40DD788-E535-EF4E-8CC8-F84ADDFC0BA7}"/>
              </a:ext>
            </a:extLst>
          </p:cNvPr>
          <p:cNvSpPr txBox="1"/>
          <p:nvPr/>
        </p:nvSpPr>
        <p:spPr>
          <a:xfrm>
            <a:off x="4671230" y="3587018"/>
            <a:ext cx="7219853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NLP - </a:t>
            </a:r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Sentiment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Analysis on </a:t>
            </a:r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Review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Body</a:t>
            </a:r>
            <a:endParaRPr lang="it-IT" b="1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Neutral+</a:t>
            </a:r>
            <a:r>
              <a:rPr lang="it-IT" sz="1600" dirty="0" err="1">
                <a:solidFill>
                  <a:srgbClr val="008000"/>
                </a:solidFill>
                <a:latin typeface="Trebuchet MS" panose="020B0703020202090204" pitchFamily="34" charset="0"/>
              </a:rPr>
              <a:t>Positive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it-IT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59.21%</a:t>
            </a:r>
            <a:r>
              <a:rPr lang="it-IT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(14308)                        </a:t>
            </a:r>
            <a:r>
              <a:rPr lang="it-IT" sz="1600" dirty="0">
                <a:solidFill>
                  <a:srgbClr val="FF0000"/>
                </a:solidFill>
                <a:latin typeface="Trebuchet MS" panose="020B0703020202090204" pitchFamily="34" charset="0"/>
              </a:rPr>
              <a:t>Negative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it-IT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40.79% </a:t>
            </a:r>
            <a:r>
              <a:rPr lang="it-IT" sz="105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(9857)</a:t>
            </a:r>
          </a:p>
          <a:p>
            <a:endParaRPr lang="it-IT" sz="1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MOST COMMON POSITIVE WORDS                                       THE MOST COMMON NEGATIVE WORDS</a:t>
            </a:r>
            <a:endParaRPr lang="it-IT" sz="1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endParaRPr lang="it-IT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36DDC14E-688E-4D4E-9891-4712DA5657C0}"/>
              </a:ext>
            </a:extLst>
          </p:cNvPr>
          <p:cNvSpPr/>
          <p:nvPr/>
        </p:nvSpPr>
        <p:spPr>
          <a:xfrm>
            <a:off x="192003" y="632750"/>
            <a:ext cx="2049664" cy="1310177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rebuchet MS" panose="020B070302020209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894CFF-0D19-944C-95E8-97878893388F}"/>
              </a:ext>
            </a:extLst>
          </p:cNvPr>
          <p:cNvSpPr txBox="1"/>
          <p:nvPr/>
        </p:nvSpPr>
        <p:spPr>
          <a:xfrm>
            <a:off x="120911" y="6516789"/>
            <a:ext cx="9773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24th October 2023            Data Science Team (DST)           Manuel Ardizio                            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READ MORE: 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github.com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/</a:t>
            </a:r>
            <a:r>
              <a:rPr lang="en-GB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ardizio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9CB079-BA3F-BC48-84E0-5BD98AD0B484}"/>
              </a:ext>
            </a:extLst>
          </p:cNvPr>
          <p:cNvSpPr txBox="1"/>
          <p:nvPr/>
        </p:nvSpPr>
        <p:spPr>
          <a:xfrm>
            <a:off x="120912" y="123428"/>
            <a:ext cx="1004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Analyze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customer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reviews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to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uncover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insights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about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British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2400" b="1" i="0" u="none" strike="noStrike" dirty="0" err="1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Airways</a:t>
            </a:r>
            <a:r>
              <a:rPr lang="it-IT" sz="2400" b="1" i="0" u="none" strike="noStrike" dirty="0">
                <a:solidFill>
                  <a:srgbClr val="3C5EA6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GB" sz="2400" b="1" dirty="0">
              <a:solidFill>
                <a:srgbClr val="3C5EA6"/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C057AA7-0D94-2645-B6F5-582C2853A2CD}"/>
              </a:ext>
            </a:extLst>
          </p:cNvPr>
          <p:cNvSpPr txBox="1"/>
          <p:nvPr/>
        </p:nvSpPr>
        <p:spPr>
          <a:xfrm>
            <a:off x="192003" y="641507"/>
            <a:ext cx="204966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Trebuchet MS" panose="020B0703020202090204" pitchFamily="34" charset="0"/>
              </a:rPr>
              <a:t>DATA SOURCE:</a:t>
            </a:r>
          </a:p>
          <a:p>
            <a:r>
              <a:rPr lang="en-GB" dirty="0" err="1">
                <a:latin typeface="Trebuchet MS" panose="020B0703020202090204" pitchFamily="34" charset="0"/>
              </a:rPr>
              <a:t>airlinequality.com</a:t>
            </a:r>
            <a:endParaRPr lang="en-GB" dirty="0">
              <a:latin typeface="Trebuchet MS" panose="020B0703020202090204" pitchFamily="34" charset="0"/>
            </a:endParaRPr>
          </a:p>
          <a:p>
            <a:endParaRPr lang="en-GB" dirty="0">
              <a:latin typeface="Trebuchet MS" panose="020B0703020202090204" pitchFamily="34" charset="0"/>
            </a:endParaRPr>
          </a:p>
          <a:p>
            <a:r>
              <a:rPr lang="en-GB" sz="1200" b="1" dirty="0">
                <a:latin typeface="Trebuchet MS" panose="020B0703020202090204" pitchFamily="34" charset="0"/>
              </a:rPr>
              <a:t>REVIEWS EXTRACTED:</a:t>
            </a:r>
          </a:p>
          <a:p>
            <a:r>
              <a:rPr lang="en-GB" dirty="0">
                <a:latin typeface="Trebuchet MS" panose="020B0703020202090204" pitchFamily="34" charset="0"/>
              </a:rPr>
              <a:t>3686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A81F05E-86BE-BD49-B3A6-5898C0590CDA}"/>
              </a:ext>
            </a:extLst>
          </p:cNvPr>
          <p:cNvSpPr/>
          <p:nvPr/>
        </p:nvSpPr>
        <p:spPr>
          <a:xfrm>
            <a:off x="2396108" y="641507"/>
            <a:ext cx="2166207" cy="12926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3D9ED4D-F43B-FA4F-A116-9F131A68CA6F}"/>
              </a:ext>
            </a:extLst>
          </p:cNvPr>
          <p:cNvSpPr txBox="1"/>
          <p:nvPr/>
        </p:nvSpPr>
        <p:spPr>
          <a:xfrm>
            <a:off x="2396109" y="641507"/>
            <a:ext cx="202943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Review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Score </a:t>
            </a:r>
            <a:r>
              <a:rPr lang="it-IT" sz="1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AVG</a:t>
            </a:r>
            <a:br>
              <a:rPr lang="it-IT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</a:br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3.77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4.73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         (MAX 10)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72734089-BC31-BA4A-9496-A9620000AAD9}"/>
              </a:ext>
            </a:extLst>
          </p:cNvPr>
          <p:cNvSpPr/>
          <p:nvPr/>
        </p:nvSpPr>
        <p:spPr>
          <a:xfrm>
            <a:off x="4562318" y="641507"/>
            <a:ext cx="7437679" cy="12926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89D25FE-BA1D-DE4A-BE8B-F48561A94EF5}"/>
              </a:ext>
            </a:extLst>
          </p:cNvPr>
          <p:cNvSpPr txBox="1"/>
          <p:nvPr/>
        </p:nvSpPr>
        <p:spPr>
          <a:xfrm>
            <a:off x="4562317" y="655465"/>
            <a:ext cx="16978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Economy Class </a:t>
            </a:r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3.15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4.33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66E000E-9011-7F44-9F54-B6BF78868644}"/>
              </a:ext>
            </a:extLst>
          </p:cNvPr>
          <p:cNvSpPr txBox="1"/>
          <p:nvPr/>
        </p:nvSpPr>
        <p:spPr>
          <a:xfrm>
            <a:off x="6343284" y="652361"/>
            <a:ext cx="16978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Business Class </a:t>
            </a:r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4.55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5.10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C3D57D4-DD30-B84D-9816-9C8822254937}"/>
              </a:ext>
            </a:extLst>
          </p:cNvPr>
          <p:cNvSpPr txBox="1"/>
          <p:nvPr/>
        </p:nvSpPr>
        <p:spPr>
          <a:xfrm>
            <a:off x="8118310" y="627549"/>
            <a:ext cx="220034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Premium Economy </a:t>
            </a:r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4.16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4.86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4240B9-0BA7-3242-A5C9-42F60A58452F}"/>
              </a:ext>
            </a:extLst>
          </p:cNvPr>
          <p:cNvSpPr txBox="1"/>
          <p:nvPr/>
        </p:nvSpPr>
        <p:spPr>
          <a:xfrm>
            <a:off x="10302190" y="641507"/>
            <a:ext cx="183457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First Class </a:t>
            </a:r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5.54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6.03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 (MAX 10)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BEB9E5D-5F2D-0E45-89FC-2E24EDA891DA}"/>
              </a:ext>
            </a:extLst>
          </p:cNvPr>
          <p:cNvSpPr/>
          <p:nvPr/>
        </p:nvSpPr>
        <p:spPr>
          <a:xfrm>
            <a:off x="4562318" y="1920211"/>
            <a:ext cx="7437679" cy="150162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48248E8-1191-1943-8A98-F50AA15C8D2F}"/>
              </a:ext>
            </a:extLst>
          </p:cNvPr>
          <p:cNvSpPr txBox="1"/>
          <p:nvPr/>
        </p:nvSpPr>
        <p:spPr>
          <a:xfrm>
            <a:off x="4562317" y="2143129"/>
            <a:ext cx="16978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Couple</a:t>
            </a:r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Leisure</a:t>
            </a:r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4.00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4.51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3597834-AD4F-4D49-9DFA-F437C8362CF2}"/>
              </a:ext>
            </a:extLst>
          </p:cNvPr>
          <p:cNvSpPr txBox="1"/>
          <p:nvPr/>
        </p:nvSpPr>
        <p:spPr>
          <a:xfrm>
            <a:off x="6343284" y="2140025"/>
            <a:ext cx="16978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Solo </a:t>
            </a:r>
            <a:r>
              <a:rPr lang="it-IT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Leisure</a:t>
            </a:r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4.24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4.99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8BD6852-E62D-6147-9634-E02171389B94}"/>
              </a:ext>
            </a:extLst>
          </p:cNvPr>
          <p:cNvSpPr txBox="1"/>
          <p:nvPr/>
        </p:nvSpPr>
        <p:spPr>
          <a:xfrm>
            <a:off x="8118310" y="2129171"/>
            <a:ext cx="22273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Family </a:t>
            </a:r>
            <a:r>
              <a:rPr lang="it-IT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Leisure</a:t>
            </a:r>
            <a:endParaRPr lang="it-IT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2.96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3.51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3D20949-9B16-6844-99B1-3F46F427C3EB}"/>
              </a:ext>
            </a:extLst>
          </p:cNvPr>
          <p:cNvSpPr txBox="1"/>
          <p:nvPr/>
        </p:nvSpPr>
        <p:spPr>
          <a:xfrm>
            <a:off x="10302191" y="2129171"/>
            <a:ext cx="18639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Business</a:t>
            </a:r>
          </a:p>
          <a:p>
            <a:r>
              <a:rPr lang="it-IT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3.25</a:t>
            </a:r>
            <a:r>
              <a:rPr lang="it-IT" sz="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PAST 3 YEARS</a:t>
            </a:r>
          </a:p>
          <a:p>
            <a:r>
              <a:rPr lang="it-IT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4.34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ALL TIME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CB9E3E1-48B1-434E-97F4-D80BCCEC60E5}"/>
              </a:ext>
            </a:extLst>
          </p:cNvPr>
          <p:cNvSpPr/>
          <p:nvPr/>
        </p:nvSpPr>
        <p:spPr>
          <a:xfrm>
            <a:off x="2384377" y="2126896"/>
            <a:ext cx="2011768" cy="12926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D054B9D-A2D9-8C44-AE22-05EC548C13C1}"/>
              </a:ext>
            </a:extLst>
          </p:cNvPr>
          <p:cNvSpPr txBox="1"/>
          <p:nvPr/>
        </p:nvSpPr>
        <p:spPr>
          <a:xfrm>
            <a:off x="2384378" y="2126896"/>
            <a:ext cx="201176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Cabin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Type</a:t>
            </a: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52.05% </a:t>
            </a:r>
            <a:r>
              <a:rPr lang="it-I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E</a:t>
            </a:r>
            <a:r>
              <a:rPr lang="it-IT" sz="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703020202090204" pitchFamily="34" charset="0"/>
              </a:rPr>
              <a:t>conomy Class</a:t>
            </a: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32.35%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Business Class</a:t>
            </a: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9.80%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Premium Economy</a:t>
            </a: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5.80%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First Class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14D3D61C-376F-7941-ACB0-182B1AD851E8}"/>
              </a:ext>
            </a:extLst>
          </p:cNvPr>
          <p:cNvSpPr/>
          <p:nvPr/>
        </p:nvSpPr>
        <p:spPr>
          <a:xfrm>
            <a:off x="192003" y="2121524"/>
            <a:ext cx="2011768" cy="129266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7F5B87D-1DE4-594A-98B0-E2909ED56D16}"/>
              </a:ext>
            </a:extLst>
          </p:cNvPr>
          <p:cNvSpPr txBox="1"/>
          <p:nvPr/>
        </p:nvSpPr>
        <p:spPr>
          <a:xfrm>
            <a:off x="192004" y="2121524"/>
            <a:ext cx="201176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Traveller Type</a:t>
            </a:r>
            <a:b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</a:b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34.00% </a:t>
            </a:r>
            <a:r>
              <a:rPr lang="it-IT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Couple</a:t>
            </a:r>
            <a:r>
              <a:rPr lang="it-I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it-IT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Leisure</a:t>
            </a:r>
            <a:r>
              <a:rPr lang="it-I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 </a:t>
            </a:r>
            <a:endParaRPr lang="it-IT" sz="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30.46%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Solo Leisure </a:t>
            </a: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21.92% </a:t>
            </a:r>
            <a:r>
              <a: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Family Leisure</a:t>
            </a: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13.62% </a:t>
            </a:r>
            <a:r>
              <a:rPr lang="it-IT" sz="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Business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5766E331-7CF8-9945-B087-2F9777851EFE}"/>
              </a:ext>
            </a:extLst>
          </p:cNvPr>
          <p:cNvSpPr/>
          <p:nvPr/>
        </p:nvSpPr>
        <p:spPr>
          <a:xfrm>
            <a:off x="206313" y="3592782"/>
            <a:ext cx="4201563" cy="208246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EFCABBF-8FEF-C843-948D-D80A315AC05A}"/>
              </a:ext>
            </a:extLst>
          </p:cNvPr>
          <p:cNvSpPr txBox="1"/>
          <p:nvPr/>
        </p:nvSpPr>
        <p:spPr>
          <a:xfrm>
            <a:off x="225025" y="3693633"/>
            <a:ext cx="422391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Analysis of Rating </a:t>
            </a:r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Columns</a:t>
            </a:r>
            <a:endParaRPr lang="it-IT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Seat Comfort - </a:t>
            </a:r>
            <a:r>
              <a:rPr lang="it-IT" sz="1400" b="0" i="0" dirty="0">
                <a:solidFill>
                  <a:srgbClr val="008000"/>
                </a:solidFill>
                <a:effectLst/>
                <a:latin typeface="Trebuchet MS" panose="020B0703020202090204" pitchFamily="34" charset="0"/>
              </a:rPr>
              <a:t>Positive</a:t>
            </a:r>
            <a:endParaRPr lang="it-IT" sz="900" b="0" i="0" dirty="0">
              <a:solidFill>
                <a:srgbClr val="008000"/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Cabin</a:t>
            </a: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Staff Service - </a:t>
            </a:r>
            <a:r>
              <a:rPr lang="it-IT" sz="1400" dirty="0" err="1">
                <a:solidFill>
                  <a:srgbClr val="008000"/>
                </a:solidFill>
                <a:latin typeface="Trebuchet MS" panose="020B0703020202090204" pitchFamily="34" charset="0"/>
              </a:rPr>
              <a:t>Excellent</a:t>
            </a:r>
            <a:endParaRPr lang="it-IT" sz="1400" b="0" i="0" dirty="0">
              <a:solidFill>
                <a:srgbClr val="008000"/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Food</a:t>
            </a: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and </a:t>
            </a:r>
            <a:r>
              <a:rPr lang="it-IT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Beverages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 -</a:t>
            </a: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Could</a:t>
            </a:r>
            <a:r>
              <a:rPr lang="it-IT" sz="1400" dirty="0">
                <a:solidFill>
                  <a:srgbClr val="FF0000"/>
                </a:solidFill>
                <a:latin typeface="Trebuchet MS" panose="020B0703020202090204" pitchFamily="34" charset="0"/>
              </a:rPr>
              <a:t> be </a:t>
            </a:r>
            <a:r>
              <a:rPr lang="it-IT" sz="14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better</a:t>
            </a:r>
            <a:endParaRPr lang="it-IT" sz="1400" b="0" i="0" dirty="0">
              <a:solidFill>
                <a:srgbClr val="FF0000"/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Inflight</a:t>
            </a: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Entertainment 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-</a:t>
            </a: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Bad</a:t>
            </a:r>
            <a:endParaRPr lang="it-IT" sz="900" b="0" i="0" dirty="0">
              <a:solidFill>
                <a:srgbClr val="008000"/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Ground Service - </a:t>
            </a:r>
            <a:r>
              <a:rPr lang="it-IT" sz="14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Could</a:t>
            </a:r>
            <a:r>
              <a:rPr lang="it-IT" sz="1400" dirty="0">
                <a:solidFill>
                  <a:srgbClr val="FF0000"/>
                </a:solidFill>
                <a:latin typeface="Trebuchet MS" panose="020B0703020202090204" pitchFamily="34" charset="0"/>
              </a:rPr>
              <a:t> be </a:t>
            </a:r>
            <a:r>
              <a:rPr lang="it-IT" sz="1400" dirty="0" err="1">
                <a:solidFill>
                  <a:srgbClr val="FF0000"/>
                </a:solidFill>
                <a:latin typeface="Trebuchet MS" panose="020B0703020202090204" pitchFamily="34" charset="0"/>
              </a:rPr>
              <a:t>better</a:t>
            </a:r>
            <a:endParaRPr lang="it-IT" sz="1400" b="0" i="0" dirty="0">
              <a:solidFill>
                <a:srgbClr val="008000"/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Wifi</a:t>
            </a: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a</a:t>
            </a:r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nd Connectivity - 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Worst</a:t>
            </a:r>
            <a:r>
              <a:rPr lang="it-IT" sz="1400" b="0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1400" b="0" i="0" dirty="0" err="1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Reviews</a:t>
            </a:r>
            <a:endParaRPr lang="it-IT" sz="1400" b="0" i="0" dirty="0">
              <a:solidFill>
                <a:srgbClr val="FF0000"/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Value For Money -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Average</a:t>
            </a:r>
            <a:endParaRPr lang="it-IT" sz="1200" b="0" i="0" dirty="0">
              <a:solidFill>
                <a:srgbClr val="0080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21C6908A-8C89-F448-9208-12CA300CE40E}"/>
              </a:ext>
            </a:extLst>
          </p:cNvPr>
          <p:cNvSpPr/>
          <p:nvPr/>
        </p:nvSpPr>
        <p:spPr>
          <a:xfrm>
            <a:off x="207548" y="5764692"/>
            <a:ext cx="4201563" cy="65718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rebuchet MS" panose="020B07030202020902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F061BC2-21CD-2E4E-944B-7613F6E174C9}"/>
              </a:ext>
            </a:extLst>
          </p:cNvPr>
          <p:cNvSpPr txBox="1"/>
          <p:nvPr/>
        </p:nvSpPr>
        <p:spPr>
          <a:xfrm>
            <a:off x="206313" y="5775113"/>
            <a:ext cx="422391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A</a:t>
            </a:r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irline</a:t>
            </a:r>
            <a:r>
              <a:rPr lang="it-IT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Recommendation</a:t>
            </a:r>
            <a:endParaRPr lang="it-IT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rebuchet MS" panose="020B0703020202090204" pitchFamily="34" charset="0"/>
            </a:endParaRPr>
          </a:p>
          <a:p>
            <a:r>
              <a:rPr lang="it-IT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40.44% </a:t>
            </a:r>
            <a:r>
              <a:rPr lang="it-IT" sz="1200" b="0" i="0" dirty="0">
                <a:solidFill>
                  <a:srgbClr val="008000"/>
                </a:solidFill>
                <a:effectLst/>
                <a:latin typeface="Trebuchet MS" panose="020B0703020202090204" pitchFamily="34" charset="0"/>
              </a:rPr>
              <a:t>YES</a:t>
            </a:r>
            <a:r>
              <a:rPr lang="it-IT" sz="1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        59.56% </a:t>
            </a:r>
            <a:r>
              <a:rPr lang="it-IT" sz="1200" b="0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NO</a:t>
            </a:r>
            <a:r>
              <a:rPr lang="it-IT" sz="7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703020202090204" pitchFamily="34" charset="0"/>
              </a:rPr>
              <a:t> </a:t>
            </a:r>
            <a:endParaRPr lang="it-IT" sz="700" b="0" i="0" dirty="0">
              <a:solidFill>
                <a:srgbClr val="008000"/>
              </a:solidFill>
              <a:effectLst/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4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226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 Ardizio</dc:creator>
  <cp:lastModifiedBy>Manuel Ardizio</cp:lastModifiedBy>
  <cp:revision>4</cp:revision>
  <dcterms:created xsi:type="dcterms:W3CDTF">2023-10-23T13:42:32Z</dcterms:created>
  <dcterms:modified xsi:type="dcterms:W3CDTF">2023-10-26T19:48:45Z</dcterms:modified>
</cp:coreProperties>
</file>