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44C"/>
    <a:srgbClr val="FF0000"/>
    <a:srgbClr val="008000"/>
    <a:srgbClr val="ECECEC"/>
    <a:srgbClr val="3C5E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5"/>
    <p:restoredTop sz="94701"/>
  </p:normalViewPr>
  <p:slideViewPr>
    <p:cSldViewPr snapToGrid="0" snapToObjects="1">
      <p:cViewPr>
        <p:scale>
          <a:sx n="141" d="100"/>
          <a:sy n="141" d="100"/>
        </p:scale>
        <p:origin x="3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00044C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purchase_lead</c:v>
                </c:pt>
                <c:pt idx="1">
                  <c:v>flight_hour</c:v>
                </c:pt>
                <c:pt idx="2">
                  <c:v>length_of_stay</c:v>
                </c:pt>
                <c:pt idx="3">
                  <c:v>flight_day</c:v>
                </c:pt>
                <c:pt idx="4">
                  <c:v>booking_origin</c:v>
                </c:pt>
                <c:pt idx="5">
                  <c:v>route</c:v>
                </c:pt>
                <c:pt idx="6">
                  <c:v>route_part1</c:v>
                </c:pt>
                <c:pt idx="7">
                  <c:v>route_part2</c:v>
                </c:pt>
                <c:pt idx="8">
                  <c:v>num_passengers</c:v>
                </c:pt>
                <c:pt idx="9">
                  <c:v>flight_duration</c:v>
                </c:pt>
                <c:pt idx="10">
                  <c:v>wants_in_flight_meals</c:v>
                </c:pt>
                <c:pt idx="11">
                  <c:v>wants_preferred_seat</c:v>
                </c:pt>
                <c:pt idx="12">
                  <c:v>wants_extra_baggage</c:v>
                </c:pt>
                <c:pt idx="13">
                  <c:v>sales_channel_HOT_Mobile</c:v>
                </c:pt>
                <c:pt idx="14">
                  <c:v>sales_channel_HOT_Internet</c:v>
                </c:pt>
                <c:pt idx="15">
                  <c:v>trip_type_HOT_RoundTrip</c:v>
                </c:pt>
                <c:pt idx="16">
                  <c:v>trip_type_HOT_OneWay</c:v>
                </c:pt>
                <c:pt idx="17">
                  <c:v>trip_type_HOT_CircleTrip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100</c:v>
                </c:pt>
                <c:pt idx="1">
                  <c:v>74.42</c:v>
                </c:pt>
                <c:pt idx="2">
                  <c:v>66.680000000000007</c:v>
                </c:pt>
                <c:pt idx="3">
                  <c:v>49.62</c:v>
                </c:pt>
                <c:pt idx="4">
                  <c:v>49.23</c:v>
                </c:pt>
                <c:pt idx="5">
                  <c:v>49.09</c:v>
                </c:pt>
                <c:pt idx="6">
                  <c:v>39.340000000000003</c:v>
                </c:pt>
                <c:pt idx="7">
                  <c:v>32.840000000000003</c:v>
                </c:pt>
                <c:pt idx="8">
                  <c:v>27.15</c:v>
                </c:pt>
                <c:pt idx="9">
                  <c:v>26.5</c:v>
                </c:pt>
                <c:pt idx="10">
                  <c:v>13.45</c:v>
                </c:pt>
                <c:pt idx="11">
                  <c:v>10.220000000000001</c:v>
                </c:pt>
                <c:pt idx="12">
                  <c:v>8.86</c:v>
                </c:pt>
                <c:pt idx="13">
                  <c:v>4.18</c:v>
                </c:pt>
                <c:pt idx="14">
                  <c:v>4.1500000000000004</c:v>
                </c:pt>
                <c:pt idx="15">
                  <c:v>0.51</c:v>
                </c:pt>
                <c:pt idx="16">
                  <c:v>0.41</c:v>
                </c:pt>
                <c:pt idx="17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57-C848-A361-3412432AC0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10206047"/>
        <c:axId val="1610281743"/>
      </c:barChart>
      <c:catAx>
        <c:axId val="16102060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it-IT"/>
          </a:p>
        </c:txPr>
        <c:crossAx val="1610281743"/>
        <c:crosses val="autoZero"/>
        <c:auto val="1"/>
        <c:lblAlgn val="ctr"/>
        <c:lblOffset val="100"/>
        <c:noMultiLvlLbl val="0"/>
      </c:catAx>
      <c:valAx>
        <c:axId val="16102817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10206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E53945-1623-A24A-A7FE-9AD47C103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6F6BE4C-8D3B-464A-9AA9-C28A48858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2B3684-7DC7-2044-8CF6-AE9950AB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361-9E93-4A4B-AF50-E9E10B78B633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26E2B2-C678-D24D-86B8-393E599C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3E33CD-90E9-C841-A50C-B37E0262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557A-D585-BA45-AAEF-627DC6DF7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25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7CBEDC-2119-A84F-B3D5-495C3756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04FBC54-7FD2-5B42-A81C-EC20D1322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676E88-CFA8-AD45-B9B2-3DD2FA75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361-9E93-4A4B-AF50-E9E10B78B633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C7447F-6DE9-5041-A010-B7F6A421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F9FC4A-0B1F-C84E-8647-699C615E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557A-D585-BA45-AAEF-627DC6DF7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26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B1915D2-4A55-F241-B62D-C23F1C540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635E45E-6567-B445-8659-3C80FA4C3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867F26-BE8D-B942-9CBB-496011E1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361-9E93-4A4B-AF50-E9E10B78B633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126A03-DA46-184F-ADCD-685ADCC0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B0BADD-0CCD-9145-A721-3593670D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557A-D585-BA45-AAEF-627DC6DF7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5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EDDEE0-DF58-2F45-A273-0E191477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1FB186-28CD-BF4A-B1C1-0BCAC4ABB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6F6AAC-F8EB-2C45-83DF-24D993DE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361-9E93-4A4B-AF50-E9E10B78B633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D6C87A-5A1D-1E43-8987-98A024410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4FD853-131D-2041-93B9-7DC4868D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557A-D585-BA45-AAEF-627DC6DF7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46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B862D1-49AC-714F-9FB8-8E8BEB74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EF54E37-9DBE-414D-B884-81FDA253B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B17D64-1B17-AF44-B4AB-7E68E6CD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361-9E93-4A4B-AF50-E9E10B78B633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80B861-12D6-804C-800C-051A846C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864AA2-60BB-7748-A572-72BA18EA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557A-D585-BA45-AAEF-627DC6DF7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50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3D374-C0CE-3249-A7E5-CECEE0138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7211F5-BF42-E940-A967-7CF8637F5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BEC0AA0-39FC-0141-AF2B-9BD38018D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832C16-47FF-AE41-BE81-96D5EBF6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361-9E93-4A4B-AF50-E9E10B78B633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6CD9A7-C6B2-4F45-AE68-35BD77F6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39A571-7E67-514F-9449-A3C32CE3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557A-D585-BA45-AAEF-627DC6DF7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42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CB4544-59B2-2D46-90E5-D8D96B48F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19C002-6676-CF44-AD1E-2A7650B69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CAE21D8-C7A0-FB4D-9BE0-ED8B5619A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8B0541C-8EA2-9547-BA5C-A2FC3BD9D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9020EC3-AB37-8E4A-816C-430F86B07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2E311C3-95C7-3A4A-ACAB-2B3EF3D8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361-9E93-4A4B-AF50-E9E10B78B633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3829647-CEFA-374A-BCE4-0B24807FE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E5F3BA1-91CB-C943-A34A-0F29F6DC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557A-D585-BA45-AAEF-627DC6DF7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22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BD7B7-3097-464B-970D-69D1105B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EA29B4D-299F-2642-B53A-D2960D07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361-9E93-4A4B-AF50-E9E10B78B633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A6A8BD6-29AA-934D-A22C-BD769FBD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52037A6-AA0F-5446-86EF-D49F4D9F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557A-D585-BA45-AAEF-627DC6DF7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68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3CC1B50-D8BA-A048-8D54-E90C68217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361-9E93-4A4B-AF50-E9E10B78B633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70A42F4-5766-DC41-9BC4-65407557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80CDAF5-4A85-284B-90FD-48BBE335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557A-D585-BA45-AAEF-627DC6DF7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55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3B7D70-58B9-074D-A2C9-8D47A39E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1AD6DF-EF77-2642-990A-F301174A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9A745BD-C73B-1948-80FC-22504C3F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EDCAD7-7ED5-134C-9378-C7A7118F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361-9E93-4A4B-AF50-E9E10B78B633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E5D2B9-F955-3547-B818-C49495AA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FB4C2F0-F49E-2D49-82A7-994ABEE9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557A-D585-BA45-AAEF-627DC6DF7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13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DA11F8-0358-9041-A1BD-8DAC3933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9CA8305-A996-D54B-A4CB-8F65B0566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2569B6-3807-0D43-972A-250D5081E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E3AA64-1FD1-3745-849F-1A2422F87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361-9E93-4A4B-AF50-E9E10B78B633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4A7E8F-7392-0140-91A3-C87A3D80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AAD585-66C7-384B-9DAD-CC655E4C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557A-D585-BA45-AAEF-627DC6DF7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4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0EA0B26-5AA2-AA4E-8C57-8E9B5AE0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30E4BB-9D58-294C-91B3-C7BB772BF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655C0A-55B0-E644-8961-7CEDA6749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3361-9E93-4A4B-AF50-E9E10B78B633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29D63D-CE70-9343-8512-8717AAA0D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84293B-8D06-214A-A5DB-2077AF047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9557A-D585-BA45-AAEF-627DC6DF7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0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tangolo 37">
            <a:extLst>
              <a:ext uri="{FF2B5EF4-FFF2-40B4-BE49-F238E27FC236}">
                <a16:creationId xmlns:a16="http://schemas.microsoft.com/office/drawing/2014/main" id="{F48C51A3-3F0B-874C-9218-DD7260E688BD}"/>
              </a:ext>
            </a:extLst>
          </p:cNvPr>
          <p:cNvSpPr/>
          <p:nvPr/>
        </p:nvSpPr>
        <p:spPr>
          <a:xfrm>
            <a:off x="5008605" y="641508"/>
            <a:ext cx="6991392" cy="145276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rebuchet MS" panose="020B070302020209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07F27FA-22F6-E44F-8B99-A60071A30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085" y="6012163"/>
            <a:ext cx="2028915" cy="1267666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36DDC14E-688E-4D4E-9891-4712DA5657C0}"/>
              </a:ext>
            </a:extLst>
          </p:cNvPr>
          <p:cNvSpPr/>
          <p:nvPr/>
        </p:nvSpPr>
        <p:spPr>
          <a:xfrm>
            <a:off x="192002" y="632751"/>
            <a:ext cx="4670487" cy="19814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rebuchet MS" panose="020B070302020209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F894CFF-0D19-944C-95E8-97878893388F}"/>
              </a:ext>
            </a:extLst>
          </p:cNvPr>
          <p:cNvSpPr txBox="1"/>
          <p:nvPr/>
        </p:nvSpPr>
        <p:spPr>
          <a:xfrm>
            <a:off x="120911" y="6516789"/>
            <a:ext cx="9773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26th October 2023            Data Science Team (DST)           Manuel Ardizio                            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READ MORE: </a:t>
            </a:r>
            <a:r>
              <a:rPr lang="en-GB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github.com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/</a:t>
            </a:r>
            <a:r>
              <a:rPr lang="en-GB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ardizio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9CB079-BA3F-BC48-84E0-5BD98AD0B484}"/>
              </a:ext>
            </a:extLst>
          </p:cNvPr>
          <p:cNvSpPr txBox="1"/>
          <p:nvPr/>
        </p:nvSpPr>
        <p:spPr>
          <a:xfrm>
            <a:off x="120912" y="123428"/>
            <a:ext cx="5670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i="0" u="none" strike="noStrike" dirty="0" err="1">
                <a:solidFill>
                  <a:srgbClr val="3C5EA6"/>
                </a:solidFill>
                <a:effectLst/>
                <a:latin typeface="Trebuchet MS" panose="020B0703020202090204" pitchFamily="34" charset="0"/>
              </a:rPr>
              <a:t>Predicting</a:t>
            </a:r>
            <a:r>
              <a:rPr lang="it-IT" sz="2400" b="1" i="0" u="none" strike="noStrike" dirty="0">
                <a:solidFill>
                  <a:srgbClr val="3C5EA6"/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it-IT" sz="2400" b="1" i="0" u="none" strike="noStrike" dirty="0" err="1">
                <a:solidFill>
                  <a:srgbClr val="3C5EA6"/>
                </a:solidFill>
                <a:effectLst/>
                <a:latin typeface="Trebuchet MS" panose="020B0703020202090204" pitchFamily="34" charset="0"/>
              </a:rPr>
              <a:t>customer</a:t>
            </a:r>
            <a:r>
              <a:rPr lang="it-IT" sz="2400" b="1" i="0" u="none" strike="noStrike" dirty="0">
                <a:solidFill>
                  <a:srgbClr val="3C5EA6"/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it-IT" sz="2400" b="1" i="0" u="none" strike="noStrike" dirty="0" err="1">
                <a:solidFill>
                  <a:srgbClr val="3C5EA6"/>
                </a:solidFill>
                <a:effectLst/>
                <a:latin typeface="Trebuchet MS" panose="020B0703020202090204" pitchFamily="34" charset="0"/>
              </a:rPr>
              <a:t>buying</a:t>
            </a:r>
            <a:r>
              <a:rPr lang="it-IT" sz="2400" b="1" i="0" u="none" strike="noStrike" dirty="0">
                <a:solidFill>
                  <a:srgbClr val="3C5EA6"/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it-IT" sz="2400" b="1" i="0" u="none" strike="noStrike" dirty="0" err="1">
                <a:solidFill>
                  <a:srgbClr val="3C5EA6"/>
                </a:solidFill>
                <a:effectLst/>
                <a:latin typeface="Trebuchet MS" panose="020B0703020202090204" pitchFamily="34" charset="0"/>
              </a:rPr>
              <a:t>behaviour</a:t>
            </a:r>
            <a:endParaRPr lang="en-GB" sz="2400" b="1" dirty="0">
              <a:solidFill>
                <a:srgbClr val="3C5EA6"/>
              </a:solidFill>
              <a:latin typeface="Trebuchet MS" panose="020B0703020202090204" pitchFamily="34" charset="0"/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5766E331-7CF8-9945-B087-2F9777851EFE}"/>
              </a:ext>
            </a:extLst>
          </p:cNvPr>
          <p:cNvSpPr/>
          <p:nvPr/>
        </p:nvSpPr>
        <p:spPr>
          <a:xfrm>
            <a:off x="206313" y="2747926"/>
            <a:ext cx="4670487" cy="367941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rebuchet MS" panose="020B0703020202090204" pitchFamily="34" charset="0"/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EFCABBF-8FEF-C843-948D-D80A315AC05A}"/>
              </a:ext>
            </a:extLst>
          </p:cNvPr>
          <p:cNvSpPr txBox="1"/>
          <p:nvPr/>
        </p:nvSpPr>
        <p:spPr>
          <a:xfrm>
            <a:off x="206312" y="2794834"/>
            <a:ext cx="4670487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Preprocessed</a:t>
            </a:r>
            <a:r>
              <a:rPr lang="it-IT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it-IT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Dataset</a:t>
            </a:r>
            <a:r>
              <a:rPr lang="it-IT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it-IT" sz="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model/t2p2-bool-numerical.csv</a:t>
            </a:r>
            <a:endParaRPr lang="it-IT" sz="6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rebuchet MS" panose="020B0703020202090204" pitchFamily="34" charset="0"/>
            </a:endParaRPr>
          </a:p>
          <a:p>
            <a:endParaRPr lang="it-IT" sz="5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rebuchet MS" panose="020B0703020202090204" pitchFamily="34" charset="0"/>
            </a:endParaRPr>
          </a:p>
          <a:p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0 </a:t>
            </a:r>
            <a:r>
              <a:rPr lang="it-IT" sz="11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num_passengers</a:t>
            </a:r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              int64 [1-9]</a:t>
            </a:r>
          </a:p>
          <a:p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1 </a:t>
            </a:r>
            <a:r>
              <a:rPr lang="it-IT" sz="11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purchase_lead</a:t>
            </a:r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               int64 [0-867]</a:t>
            </a:r>
          </a:p>
          <a:p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2 </a:t>
            </a:r>
            <a:r>
              <a:rPr lang="it-IT" sz="11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length_of_stay</a:t>
            </a:r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              int64 [0-778]</a:t>
            </a:r>
          </a:p>
          <a:p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3 </a:t>
            </a:r>
            <a:r>
              <a:rPr lang="it-IT" sz="11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flight_hour</a:t>
            </a:r>
            <a:r>
              <a:rPr lang="it-IT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</a:rPr>
              <a:t>                  </a:t>
            </a:r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int64 [0-23]</a:t>
            </a:r>
          </a:p>
          <a:p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4 </a:t>
            </a:r>
            <a:r>
              <a:rPr lang="it-IT" sz="11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flight_day</a:t>
            </a:r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                  int64 [1-7]</a:t>
            </a:r>
          </a:p>
          <a:p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5 </a:t>
            </a:r>
            <a:r>
              <a:rPr lang="it-IT" sz="11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route</a:t>
            </a:r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                     float64 [Word2VecRoute]</a:t>
            </a:r>
          </a:p>
          <a:p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6 </a:t>
            </a:r>
            <a:r>
              <a:rPr lang="it-IT" sz="11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booking_origin</a:t>
            </a:r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            float64 [Word2VecOrign]</a:t>
            </a:r>
          </a:p>
          <a:p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7 </a:t>
            </a:r>
            <a:r>
              <a:rPr lang="it-IT" sz="11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wants_extra_baggage</a:t>
            </a:r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         int64 [0/1]</a:t>
            </a:r>
          </a:p>
          <a:p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8 </a:t>
            </a:r>
            <a:r>
              <a:rPr lang="it-IT" sz="11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wants_preferred_seat</a:t>
            </a:r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        int64 [0/1]</a:t>
            </a:r>
          </a:p>
          <a:p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9 </a:t>
            </a:r>
            <a:r>
              <a:rPr lang="it-IT" sz="11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wants_in_flight_meals</a:t>
            </a:r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       int64 [0/1]</a:t>
            </a:r>
          </a:p>
          <a:p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10 </a:t>
            </a:r>
            <a:r>
              <a:rPr lang="it-IT" sz="11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flight_duration</a:t>
            </a:r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          float64 [0/1]</a:t>
            </a:r>
          </a:p>
          <a:p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11 </a:t>
            </a:r>
            <a:r>
              <a:rPr lang="it-IT" sz="11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sales_channel_HOT_Internet</a:t>
            </a:r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it-IT" sz="11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[0/1]</a:t>
            </a:r>
          </a:p>
          <a:p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12 </a:t>
            </a:r>
            <a:r>
              <a:rPr lang="it-IT" sz="11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sales_channel_HOT_Mobile</a:t>
            </a:r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it-IT" sz="11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[0/1]</a:t>
            </a:r>
          </a:p>
          <a:p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13 </a:t>
            </a:r>
            <a:r>
              <a:rPr lang="it-IT" sz="11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trip_type_HOT_CircleTrip</a:t>
            </a:r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it-IT" sz="11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[0/1]</a:t>
            </a:r>
          </a:p>
          <a:p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14 </a:t>
            </a:r>
            <a:r>
              <a:rPr lang="it-IT" sz="11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trip_type_HOT_OneWay</a:t>
            </a:r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it-IT" sz="11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[0/1]</a:t>
            </a:r>
          </a:p>
          <a:p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15 </a:t>
            </a:r>
            <a:r>
              <a:rPr lang="it-IT" sz="11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trip_type_HOT_RoundTrip</a:t>
            </a:r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it-IT" sz="11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[0/1]</a:t>
            </a:r>
          </a:p>
          <a:p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16 route_part1               float64 [Word2VecICAO]</a:t>
            </a:r>
          </a:p>
          <a:p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17 route_part2               float64 [Word2VecICAO] </a:t>
            </a:r>
          </a:p>
          <a:p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18 </a:t>
            </a:r>
            <a:r>
              <a:rPr lang="it-IT" sz="11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booking_complete</a:t>
            </a:r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it-IT" sz="11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it-IT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    int64 [0/1]</a:t>
            </a:r>
            <a:endParaRPr lang="it-IT" sz="1050" b="0" i="0" dirty="0">
              <a:solidFill>
                <a:srgbClr val="FF0000"/>
              </a:solidFill>
              <a:effectLst/>
              <a:latin typeface="Trebuchet MS" panose="020B0703020202090204" pitchFamily="34" charset="0"/>
            </a:endParaRPr>
          </a:p>
        </p:txBody>
      </p:sp>
      <p:graphicFrame>
        <p:nvGraphicFramePr>
          <p:cNvPr id="2" name="Tabella 3">
            <a:extLst>
              <a:ext uri="{FF2B5EF4-FFF2-40B4-BE49-F238E27FC236}">
                <a16:creationId xmlns:a16="http://schemas.microsoft.com/office/drawing/2014/main" id="{C52366B4-5431-2F43-8CCD-C99F001CB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10448"/>
              </p:ext>
            </p:extLst>
          </p:nvPr>
        </p:nvGraphicFramePr>
        <p:xfrm>
          <a:off x="206311" y="648877"/>
          <a:ext cx="4656177" cy="2007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325">
                  <a:extLst>
                    <a:ext uri="{9D8B030D-6E8A-4147-A177-3AD203B41FA5}">
                      <a16:colId xmlns:a16="http://schemas.microsoft.com/office/drawing/2014/main" val="1240140803"/>
                    </a:ext>
                  </a:extLst>
                </a:gridCol>
                <a:gridCol w="1906422">
                  <a:extLst>
                    <a:ext uri="{9D8B030D-6E8A-4147-A177-3AD203B41FA5}">
                      <a16:colId xmlns:a16="http://schemas.microsoft.com/office/drawing/2014/main" val="1174436942"/>
                    </a:ext>
                  </a:extLst>
                </a:gridCol>
                <a:gridCol w="817430">
                  <a:extLst>
                    <a:ext uri="{9D8B030D-6E8A-4147-A177-3AD203B41FA5}">
                      <a16:colId xmlns:a16="http://schemas.microsoft.com/office/drawing/2014/main" val="2614741465"/>
                    </a:ext>
                  </a:extLst>
                </a:gridCol>
              </a:tblGrid>
              <a:tr h="251594">
                <a:tc>
                  <a:txBody>
                    <a:bodyPr/>
                    <a:lstStyle/>
                    <a:p>
                      <a:r>
                        <a:rPr lang="it-IT" sz="900" b="1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Model </a:t>
                      </a:r>
                      <a:r>
                        <a:rPr lang="it-IT" sz="900" b="1" i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Tested</a:t>
                      </a:r>
                      <a:endParaRPr lang="en-GB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900" b="1" i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Algorithm</a:t>
                      </a:r>
                      <a:r>
                        <a:rPr lang="it-IT" sz="900" b="1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 Method </a:t>
                      </a:r>
                      <a:endParaRPr lang="en-GB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900" b="1" i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Accuracy</a:t>
                      </a:r>
                      <a:r>
                        <a:rPr lang="it-IT" sz="900" b="1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 </a:t>
                      </a:r>
                      <a:endParaRPr lang="en-GB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583648"/>
                  </a:ext>
                </a:extLst>
              </a:tr>
              <a:tr h="176452">
                <a:tc>
                  <a:txBody>
                    <a:bodyPr/>
                    <a:lstStyle/>
                    <a:p>
                      <a:r>
                        <a:rPr lang="en-GB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 panose="020B0703020202090204" pitchFamily="34" charset="0"/>
                        </a:rPr>
                        <a:t>Feed Forward NN 64-64-16 as HL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 panose="020B0703020202090204" pitchFamily="34" charset="0"/>
                        </a:rPr>
                        <a:t>Deep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 panose="020B0703020202090204" pitchFamily="34" charset="0"/>
                        </a:rPr>
                        <a:t>86.75%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151982"/>
                  </a:ext>
                </a:extLst>
              </a:tr>
              <a:tr h="206159">
                <a:tc>
                  <a:txBody>
                    <a:bodyPr/>
                    <a:lstStyle/>
                    <a:p>
                      <a:r>
                        <a:rPr lang="it-IT" sz="800" b="1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Random </a:t>
                      </a:r>
                      <a:r>
                        <a:rPr lang="it-IT" sz="800" b="1" i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Forest</a:t>
                      </a:r>
                      <a:r>
                        <a:rPr lang="it-IT" sz="800" b="1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 </a:t>
                      </a:r>
                      <a:endParaRPr lang="en-GB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Three Method </a:t>
                      </a:r>
                      <a:endParaRPr lang="en-GB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85.43% </a:t>
                      </a:r>
                      <a:endParaRPr lang="en-GB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75102"/>
                  </a:ext>
                </a:extLst>
              </a:tr>
              <a:tr h="208635">
                <a:tc>
                  <a:txBody>
                    <a:bodyPr/>
                    <a:lstStyle/>
                    <a:p>
                      <a:r>
                        <a:rPr lang="it-IT" sz="800" b="1" i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Gradient</a:t>
                      </a:r>
                      <a:r>
                        <a:rPr lang="it-IT" sz="800" b="1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 </a:t>
                      </a:r>
                      <a:r>
                        <a:rPr lang="it-IT" sz="800" b="1" i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Boosting</a:t>
                      </a:r>
                      <a:r>
                        <a:rPr lang="it-IT" sz="800" b="1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 </a:t>
                      </a:r>
                      <a:endParaRPr lang="en-GB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Three Method </a:t>
                      </a:r>
                      <a:endParaRPr lang="en-GB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85.28% </a:t>
                      </a:r>
                      <a:endParaRPr lang="en-GB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639901"/>
                  </a:ext>
                </a:extLst>
              </a:tr>
              <a:tr h="206159">
                <a:tc>
                  <a:txBody>
                    <a:bodyPr/>
                    <a:lstStyle/>
                    <a:p>
                      <a:r>
                        <a:rPr lang="it-IT" sz="800" b="1" i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AdaBoost</a:t>
                      </a:r>
                      <a:endParaRPr lang="en-GB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800" b="0" i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Other</a:t>
                      </a:r>
                      <a:r>
                        <a:rPr lang="it-IT" sz="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 </a:t>
                      </a:r>
                      <a:r>
                        <a:rPr lang="it-IT" sz="800" b="0" i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Algos</a:t>
                      </a:r>
                      <a:r>
                        <a:rPr lang="it-IT" sz="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 </a:t>
                      </a:r>
                      <a:endParaRPr lang="en-GB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85.25%</a:t>
                      </a:r>
                      <a:endParaRPr lang="en-GB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651871"/>
                  </a:ext>
                </a:extLst>
              </a:tr>
              <a:tr h="214826">
                <a:tc>
                  <a:txBody>
                    <a:bodyPr/>
                    <a:lstStyle/>
                    <a:p>
                      <a:r>
                        <a:rPr lang="it-IT" sz="800" b="1" i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Logistic</a:t>
                      </a:r>
                      <a:r>
                        <a:rPr lang="it-IT" sz="800" b="1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 </a:t>
                      </a:r>
                      <a:r>
                        <a:rPr lang="it-IT" sz="800" b="1" i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Regression</a:t>
                      </a:r>
                      <a:r>
                        <a:rPr lang="it-IT" sz="800" b="1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 </a:t>
                      </a:r>
                      <a:endParaRPr lang="en-GB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Linear ML </a:t>
                      </a:r>
                      <a:r>
                        <a:rPr lang="it-IT" sz="800" b="0" i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Algorithms</a:t>
                      </a:r>
                      <a:endParaRPr lang="en-GB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85.20%</a:t>
                      </a:r>
                      <a:endParaRPr lang="en-GB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131942"/>
                  </a:ext>
                </a:extLst>
              </a:tr>
              <a:tr h="206159">
                <a:tc>
                  <a:txBody>
                    <a:bodyPr/>
                    <a:lstStyle/>
                    <a:p>
                      <a:r>
                        <a:rPr lang="it-IT" sz="800" b="1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Linear </a:t>
                      </a:r>
                      <a:r>
                        <a:rPr lang="it-IT" sz="800" b="1" i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Discriminant</a:t>
                      </a:r>
                      <a:r>
                        <a:rPr lang="it-IT" sz="800" b="1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 Analysis </a:t>
                      </a:r>
                      <a:endParaRPr lang="en-GB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Linear ML </a:t>
                      </a:r>
                      <a:r>
                        <a:rPr lang="it-IT" sz="800" b="0" i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Algorithms</a:t>
                      </a:r>
                      <a:endParaRPr lang="en-GB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85.20% </a:t>
                      </a:r>
                      <a:endParaRPr lang="en-GB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454497"/>
                  </a:ext>
                </a:extLst>
              </a:tr>
              <a:tr h="206159">
                <a:tc>
                  <a:txBody>
                    <a:bodyPr/>
                    <a:lstStyle/>
                    <a:p>
                      <a:r>
                        <a:rPr lang="it-IT" sz="800" b="1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KNN</a:t>
                      </a:r>
                      <a:endParaRPr lang="en-GB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800" b="0" i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Nonlinear</a:t>
                      </a:r>
                      <a:r>
                        <a:rPr lang="it-IT" sz="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 ML </a:t>
                      </a:r>
                      <a:r>
                        <a:rPr lang="it-IT" sz="800" b="0" i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Algorithms</a:t>
                      </a:r>
                      <a:endParaRPr lang="en-GB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83.33%</a:t>
                      </a:r>
                      <a:endParaRPr lang="en-GB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9539611"/>
                  </a:ext>
                </a:extLst>
              </a:tr>
              <a:tr h="261163">
                <a:tc>
                  <a:txBody>
                    <a:bodyPr/>
                    <a:lstStyle/>
                    <a:p>
                      <a:r>
                        <a:rPr lang="it-IT" sz="800" b="1" i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Naive</a:t>
                      </a:r>
                      <a:r>
                        <a:rPr lang="it-IT" sz="800" b="1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 </a:t>
                      </a:r>
                      <a:r>
                        <a:rPr lang="it-IT" sz="800" b="1" i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Bayes</a:t>
                      </a:r>
                      <a:r>
                        <a:rPr lang="it-IT" sz="800" b="1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 </a:t>
                      </a:r>
                      <a:endParaRPr lang="en-GB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800" b="0" i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Nonlinear</a:t>
                      </a:r>
                      <a:r>
                        <a:rPr lang="it-IT" sz="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 ML </a:t>
                      </a:r>
                      <a:r>
                        <a:rPr lang="it-IT" sz="800" b="0" i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Algorithms</a:t>
                      </a:r>
                      <a:endParaRPr lang="en-GB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8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703020202090204" pitchFamily="34" charset="0"/>
                        </a:rPr>
                        <a:t>45.73%</a:t>
                      </a:r>
                      <a:endParaRPr lang="en-GB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80292"/>
                  </a:ext>
                </a:extLst>
              </a:tr>
            </a:tbl>
          </a:graphicData>
        </a:graphic>
      </p:graphicFrame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D89DDCD9-3E44-954B-A5CB-9ABF89CC29EF}"/>
              </a:ext>
            </a:extLst>
          </p:cNvPr>
          <p:cNvSpPr txBox="1"/>
          <p:nvPr/>
        </p:nvSpPr>
        <p:spPr>
          <a:xfrm>
            <a:off x="5007593" y="792623"/>
            <a:ext cx="69924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Trebuchet MS" panose="020B0703020202090204" pitchFamily="34" charset="0"/>
              </a:rPr>
              <a:t>To achieve high accuracy with cost efficiency:</a:t>
            </a:r>
          </a:p>
          <a:p>
            <a:endParaRPr lang="en-GB" sz="1400" b="1" dirty="0">
              <a:latin typeface="Trebuchet MS" panose="020B0703020202090204" pitchFamily="34" charset="0"/>
            </a:endParaRPr>
          </a:p>
          <a:p>
            <a:r>
              <a:rPr lang="en-GB" sz="1200" dirty="0">
                <a:latin typeface="Trebuchet MS" panose="020B0703020202090204" pitchFamily="34" charset="0"/>
              </a:rPr>
              <a:t>Consider leveraging a "</a:t>
            </a:r>
            <a:r>
              <a:rPr lang="en-GB" sz="1200" b="1" dirty="0">
                <a:latin typeface="Trebuchet MS" panose="020B0703020202090204" pitchFamily="34" charset="0"/>
              </a:rPr>
              <a:t>Feed Forward Neural Network (FF NN) Deep Learning Model</a:t>
            </a:r>
            <a:r>
              <a:rPr lang="en-GB" sz="1200" dirty="0">
                <a:latin typeface="Trebuchet MS" panose="020B0703020202090204" pitchFamily="34" charset="0"/>
              </a:rPr>
              <a:t>" for accuracy.</a:t>
            </a:r>
          </a:p>
          <a:p>
            <a:r>
              <a:rPr lang="en-GB" sz="1200" dirty="0">
                <a:latin typeface="Trebuchet MS" panose="020B0703020202090204" pitchFamily="34" charset="0"/>
              </a:rPr>
              <a:t> </a:t>
            </a:r>
          </a:p>
          <a:p>
            <a:r>
              <a:rPr lang="en-GB" sz="1200" dirty="0">
                <a:latin typeface="Trebuchet MS" panose="020B0703020202090204" pitchFamily="34" charset="0"/>
              </a:rPr>
              <a:t>Consider "</a:t>
            </a:r>
            <a:r>
              <a:rPr lang="en-GB" sz="1200" b="1" dirty="0">
                <a:latin typeface="Trebuchet MS" panose="020B0703020202090204" pitchFamily="34" charset="0"/>
              </a:rPr>
              <a:t>Random Forest Machine Learning Model</a:t>
            </a:r>
            <a:r>
              <a:rPr lang="en-GB" sz="1200" dirty="0">
                <a:latin typeface="Trebuchet MS" panose="020B0703020202090204" pitchFamily="34" charset="0"/>
              </a:rPr>
              <a:t>" for a balance of accuracy and cost-efficiency.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703020202090204" pitchFamily="34" charset="0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5B138EC-D931-F449-B4E9-729FAAD18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09526" y="1155925"/>
            <a:ext cx="127302" cy="126603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FA18A84A-4BD1-894F-8CA4-D2463F0B01CE}"/>
              </a:ext>
            </a:extLst>
          </p:cNvPr>
          <p:cNvSpPr/>
          <p:nvPr/>
        </p:nvSpPr>
        <p:spPr>
          <a:xfrm>
            <a:off x="4995045" y="2183721"/>
            <a:ext cx="7004952" cy="424361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rebuchet MS" panose="020B0703020202090204" pitchFamily="34" charset="0"/>
            </a:endParaRPr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6254FA32-D9A5-3C4D-AB2A-68292AD4B8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4261236"/>
              </p:ext>
            </p:extLst>
          </p:nvPr>
        </p:nvGraphicFramePr>
        <p:xfrm>
          <a:off x="5223932" y="2485103"/>
          <a:ext cx="6636367" cy="3942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F348BBE-2A5A-5441-8CF4-72D5E3FE8CB3}"/>
              </a:ext>
            </a:extLst>
          </p:cNvPr>
          <p:cNvSpPr txBox="1"/>
          <p:nvPr/>
        </p:nvSpPr>
        <p:spPr>
          <a:xfrm>
            <a:off x="5007593" y="2210988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Feature</a:t>
            </a:r>
            <a:r>
              <a:rPr lang="it-IT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it-IT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Importance</a:t>
            </a:r>
            <a:r>
              <a:rPr lang="it-IT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it-IT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703020202090204" pitchFamily="34" charset="0"/>
              </a:rPr>
              <a:t>for Random </a:t>
            </a:r>
            <a:r>
              <a:rPr lang="it-IT" sz="14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703020202090204" pitchFamily="34" charset="0"/>
              </a:rPr>
              <a:t>Forest</a:t>
            </a:r>
            <a:endParaRPr lang="it-IT" sz="8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rebuchet MS" panose="020B0703020202090204" pitchFamily="34" charset="0"/>
            </a:endParaRPr>
          </a:p>
        </p:txBody>
      </p:sp>
      <p:sp>
        <p:nvSpPr>
          <p:cNvPr id="20" name="CasellaDiTesto 41">
            <a:extLst>
              <a:ext uri="{FF2B5EF4-FFF2-40B4-BE49-F238E27FC236}">
                <a16:creationId xmlns:a16="http://schemas.microsoft.com/office/drawing/2014/main" id="{5EBB895B-7E2F-0F44-A54A-FA525FFAE449}"/>
              </a:ext>
            </a:extLst>
          </p:cNvPr>
          <p:cNvSpPr txBox="1"/>
          <p:nvPr/>
        </p:nvSpPr>
        <p:spPr>
          <a:xfrm>
            <a:off x="5055254" y="6062603"/>
            <a:ext cx="14507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it-IT" sz="700" b="0" i="0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rebuchet MS" panose="020B0703020202090204" pitchFamily="34" charset="0"/>
              </a:rPr>
              <a:t>Higher</a:t>
            </a:r>
            <a:r>
              <a:rPr lang="it-IT" sz="7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it-IT" sz="700" b="0" i="0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rebuchet MS" panose="020B0703020202090204" pitchFamily="34" charset="0"/>
              </a:rPr>
              <a:t>value</a:t>
            </a:r>
            <a:r>
              <a:rPr lang="it-IT" sz="7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it-IT" sz="700" b="0" i="0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rebuchet MS" panose="020B0703020202090204" pitchFamily="34" charset="0"/>
              </a:rPr>
              <a:t>implies</a:t>
            </a:r>
            <a:r>
              <a:rPr lang="it-IT" sz="7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it-IT" sz="700" b="0" i="0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rebuchet MS" panose="020B0703020202090204" pitchFamily="34" charset="0"/>
              </a:rPr>
              <a:t>greater</a:t>
            </a:r>
            <a:r>
              <a:rPr lang="it-IT" sz="7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it-IT" sz="700" b="0" i="0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rebuchet MS" panose="020B0703020202090204" pitchFamily="34" charset="0"/>
              </a:rPr>
              <a:t>influence</a:t>
            </a:r>
            <a:r>
              <a:rPr lang="it-IT" sz="7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rebuchet MS" panose="020B0703020202090204" pitchFamily="34" charset="0"/>
              </a:rPr>
              <a:t> on the </a:t>
            </a:r>
            <a:r>
              <a:rPr lang="it-IT" sz="700" b="0" i="0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rebuchet MS" panose="020B0703020202090204" pitchFamily="34" charset="0"/>
              </a:rPr>
              <a:t>decision</a:t>
            </a:r>
            <a:r>
              <a:rPr lang="it-IT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703020202090204" pitchFamily="34" charset="0"/>
              </a:rPr>
              <a:t>. 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549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329</Words>
  <Application>Microsoft Macintosh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Menlo</vt:lpstr>
      <vt:lpstr>Trebuchet MS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Manuel Ardizio</dc:creator>
  <cp:lastModifiedBy>Manuel Ardizio</cp:lastModifiedBy>
  <cp:revision>5</cp:revision>
  <dcterms:created xsi:type="dcterms:W3CDTF">2023-10-23T13:42:32Z</dcterms:created>
  <dcterms:modified xsi:type="dcterms:W3CDTF">2023-10-26T19:42:25Z</dcterms:modified>
</cp:coreProperties>
</file>