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92" r:id="rId7"/>
    <p:sldId id="258" r:id="rId8"/>
    <p:sldId id="296" r:id="rId9"/>
    <p:sldId id="284" r:id="rId10"/>
    <p:sldId id="295" r:id="rId11"/>
    <p:sldId id="297" r:id="rId12"/>
    <p:sldId id="286" r:id="rId13"/>
    <p:sldId id="287" r:id="rId14"/>
    <p:sldId id="267" r:id="rId15"/>
    <p:sldId id="293" r:id="rId16"/>
    <p:sldId id="28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EEEEEE"/>
    <a:srgbClr val="E50707"/>
    <a:srgbClr val="FFFEF7"/>
    <a:srgbClr val="E4DACE"/>
    <a:srgbClr val="E3D6C7"/>
    <a:srgbClr val="A437AA"/>
    <a:srgbClr val="FFFFFF"/>
    <a:srgbClr val="F7F4F1"/>
    <a:srgbClr val="002954"/>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365" autoAdjust="0"/>
    <p:restoredTop sz="95226" autoAdjust="0"/>
  </p:normalViewPr>
  <p:slideViewPr>
    <p:cSldViewPr snapToGrid="0">
      <p:cViewPr varScale="1">
        <p:scale>
          <a:sx n="54" d="100"/>
          <a:sy n="54" d="100"/>
        </p:scale>
        <p:origin x="64" y="2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11/22/2024</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11/22/2024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dirty="0"/>
              <a:t>PRESENTATION TITLE</a:t>
            </a:r>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224C4-959A-8F58-2EEC-95E05A243235}"/>
              </a:ext>
              <a:ext uri="{C183D7F6-B498-43B3-948B-1728B52AA6E4}">
                <adec:decorative xmlns:adec="http://schemas.microsoft.com/office/drawing/2017/decorative" val="1"/>
              </a:ext>
            </a:extLst>
          </p:cNvPr>
          <p:cNvSpPr/>
          <p:nvPr/>
        </p:nvSpPr>
        <p:spPr>
          <a:xfrm>
            <a:off x="10670720" y="0"/>
            <a:ext cx="983777"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40000"/>
                  <a:lumOff val="60000"/>
                </a:schemeClr>
              </a:solidFill>
            </a:endParaRPr>
          </a:p>
        </p:txBody>
      </p:sp>
      <p:sp>
        <p:nvSpPr>
          <p:cNvPr id="2" name="TextBox 1">
            <a:extLst>
              <a:ext uri="{FF2B5EF4-FFF2-40B4-BE49-F238E27FC236}">
                <a16:creationId xmlns:a16="http://schemas.microsoft.com/office/drawing/2014/main" id="{FD64A989-47E5-9A5D-F7D9-BDDA96810549}"/>
              </a:ext>
            </a:extLst>
          </p:cNvPr>
          <p:cNvSpPr txBox="1"/>
          <p:nvPr/>
        </p:nvSpPr>
        <p:spPr>
          <a:xfrm rot="10800000" flipV="1">
            <a:off x="761999" y="2438880"/>
            <a:ext cx="9438639" cy="1261884"/>
          </a:xfrm>
          <a:prstGeom prst="rect">
            <a:avLst/>
          </a:prstGeom>
          <a:noFill/>
        </p:spPr>
        <p:txBody>
          <a:bodyPr wrap="square" rtlCol="0">
            <a:spAutoFit/>
          </a:bodyPr>
          <a:lstStyle/>
          <a:p>
            <a:pPr algn="ctr"/>
            <a:r>
              <a:rPr lang="en-IN" sz="3800" b="1" dirty="0">
                <a:latin typeface="Cambria" panose="02040503050406030204" pitchFamily="18" charset="0"/>
                <a:ea typeface="Cambria" panose="02040503050406030204" pitchFamily="18" charset="0"/>
              </a:rPr>
              <a:t>Feature – Enhanced Semi-Supervised Attention U-Net for Cell Segmentation</a:t>
            </a:r>
          </a:p>
        </p:txBody>
      </p:sp>
      <p:sp>
        <p:nvSpPr>
          <p:cNvPr id="11" name="Rectangle 10">
            <a:extLst>
              <a:ext uri="{FF2B5EF4-FFF2-40B4-BE49-F238E27FC236}">
                <a16:creationId xmlns:a16="http://schemas.microsoft.com/office/drawing/2014/main" id="{88876998-8097-2DBD-D3F3-689975ED69B9}"/>
              </a:ext>
              <a:ext uri="{C183D7F6-B498-43B3-948B-1728B52AA6E4}">
                <adec:decorative xmlns:adec="http://schemas.microsoft.com/office/drawing/2017/decorative" val="1"/>
              </a:ext>
            </a:extLst>
          </p:cNvPr>
          <p:cNvSpPr/>
          <p:nvPr/>
        </p:nvSpPr>
        <p:spPr>
          <a:xfrm>
            <a:off x="11711510" y="0"/>
            <a:ext cx="45719"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40000"/>
                  <a:lumOff val="60000"/>
                </a:schemeClr>
              </a:solidFill>
            </a:endParaRPr>
          </a:p>
        </p:txBody>
      </p:sp>
      <p:sp>
        <p:nvSpPr>
          <p:cNvPr id="13" name="TextBox 12">
            <a:extLst>
              <a:ext uri="{FF2B5EF4-FFF2-40B4-BE49-F238E27FC236}">
                <a16:creationId xmlns:a16="http://schemas.microsoft.com/office/drawing/2014/main" id="{FA31B12C-E90B-82B7-4347-7EA471F5D362}"/>
              </a:ext>
            </a:extLst>
          </p:cNvPr>
          <p:cNvSpPr txBox="1"/>
          <p:nvPr/>
        </p:nvSpPr>
        <p:spPr>
          <a:xfrm>
            <a:off x="264161" y="416560"/>
            <a:ext cx="3850640" cy="553998"/>
          </a:xfrm>
          <a:prstGeom prst="rect">
            <a:avLst/>
          </a:prstGeom>
          <a:noFill/>
        </p:spPr>
        <p:txBody>
          <a:bodyPr wrap="square">
            <a:spAutoFit/>
          </a:bodyPr>
          <a:lstStyle/>
          <a:p>
            <a:pPr algn="ctr"/>
            <a:r>
              <a:rPr lang="en-US" sz="1000" i="0" dirty="0">
                <a:solidFill>
                  <a:srgbClr val="2ECA6A"/>
                </a:solidFill>
                <a:effectLst/>
                <a:highlight>
                  <a:srgbClr val="FFFFFF"/>
                </a:highlight>
                <a:latin typeface="Times" panose="02020603050405020304" pitchFamily="18" charset="0"/>
                <a:cs typeface="Times" panose="02020603050405020304" pitchFamily="18" charset="0"/>
              </a:rPr>
              <a:t>THE 15th INTERNATIONAL IEEE CONFERENCE ON COMPUTING, COMMUNICATION AND NETWORKING TECHNOLOGIES (ICCCNT)</a:t>
            </a:r>
          </a:p>
        </p:txBody>
      </p:sp>
    </p:spTree>
    <p:extLst>
      <p:ext uri="{BB962C8B-B14F-4D97-AF65-F5344CB8AC3E}">
        <p14:creationId xmlns:p14="http://schemas.microsoft.com/office/powerpoint/2010/main" val="97256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349B-43D8-3579-E904-1F5AAE405390}"/>
              </a:ext>
            </a:extLst>
          </p:cNvPr>
          <p:cNvSpPr>
            <a:spLocks noGrp="1"/>
          </p:cNvSpPr>
          <p:nvPr>
            <p:ph type="title"/>
          </p:nvPr>
        </p:nvSpPr>
        <p:spPr>
          <a:xfrm>
            <a:off x="381740" y="337350"/>
            <a:ext cx="5983550" cy="1085049"/>
          </a:xfrm>
        </p:spPr>
        <p:txBody>
          <a:bodyPr/>
          <a:lstStyle/>
          <a:p>
            <a:r>
              <a:rPr lang="en-IN" b="1" dirty="0">
                <a:solidFill>
                  <a:schemeClr val="tx2"/>
                </a:solidFill>
                <a:latin typeface="Cambria" panose="02040503050406030204" pitchFamily="18" charset="0"/>
                <a:ea typeface="Cambria" panose="02040503050406030204" pitchFamily="18" charset="0"/>
              </a:rPr>
              <a:t>RESULT AND VAILIDATION</a:t>
            </a:r>
          </a:p>
        </p:txBody>
      </p:sp>
      <p:graphicFrame>
        <p:nvGraphicFramePr>
          <p:cNvPr id="4" name="Table 3">
            <a:extLst>
              <a:ext uri="{FF2B5EF4-FFF2-40B4-BE49-F238E27FC236}">
                <a16:creationId xmlns:a16="http://schemas.microsoft.com/office/drawing/2014/main" id="{027DCF97-E31F-8D10-2290-CAC69AC57392}"/>
              </a:ext>
            </a:extLst>
          </p:cNvPr>
          <p:cNvGraphicFramePr>
            <a:graphicFrameLocks noGrp="1"/>
          </p:cNvGraphicFramePr>
          <p:nvPr>
            <p:extLst>
              <p:ext uri="{D42A27DB-BD31-4B8C-83A1-F6EECF244321}">
                <p14:modId xmlns:p14="http://schemas.microsoft.com/office/powerpoint/2010/main" val="1580871047"/>
              </p:ext>
            </p:extLst>
          </p:nvPr>
        </p:nvGraphicFramePr>
        <p:xfrm>
          <a:off x="381738" y="2743201"/>
          <a:ext cx="11411677" cy="3211833"/>
        </p:xfrm>
        <a:graphic>
          <a:graphicData uri="http://schemas.openxmlformats.org/drawingml/2006/table">
            <a:tbl>
              <a:tblPr firstRow="1" bandRow="1">
                <a:tableStyleId>{21E4AEA4-8DFA-4A89-87EB-49C32662AFE0}</a:tableStyleId>
              </a:tblPr>
              <a:tblGrid>
                <a:gridCol w="1318506">
                  <a:extLst>
                    <a:ext uri="{9D8B030D-6E8A-4147-A177-3AD203B41FA5}">
                      <a16:colId xmlns:a16="http://schemas.microsoft.com/office/drawing/2014/main" val="1808125035"/>
                    </a:ext>
                  </a:extLst>
                </a:gridCol>
                <a:gridCol w="1112773">
                  <a:extLst>
                    <a:ext uri="{9D8B030D-6E8A-4147-A177-3AD203B41FA5}">
                      <a16:colId xmlns:a16="http://schemas.microsoft.com/office/drawing/2014/main" val="2434198758"/>
                    </a:ext>
                  </a:extLst>
                </a:gridCol>
                <a:gridCol w="1053506">
                  <a:extLst>
                    <a:ext uri="{9D8B030D-6E8A-4147-A177-3AD203B41FA5}">
                      <a16:colId xmlns:a16="http://schemas.microsoft.com/office/drawing/2014/main" val="1386604797"/>
                    </a:ext>
                  </a:extLst>
                </a:gridCol>
                <a:gridCol w="1126521">
                  <a:extLst>
                    <a:ext uri="{9D8B030D-6E8A-4147-A177-3AD203B41FA5}">
                      <a16:colId xmlns:a16="http://schemas.microsoft.com/office/drawing/2014/main" val="2405020239"/>
                    </a:ext>
                  </a:extLst>
                </a:gridCol>
                <a:gridCol w="1136952">
                  <a:extLst>
                    <a:ext uri="{9D8B030D-6E8A-4147-A177-3AD203B41FA5}">
                      <a16:colId xmlns:a16="http://schemas.microsoft.com/office/drawing/2014/main" val="1885413688"/>
                    </a:ext>
                  </a:extLst>
                </a:gridCol>
                <a:gridCol w="1314276">
                  <a:extLst>
                    <a:ext uri="{9D8B030D-6E8A-4147-A177-3AD203B41FA5}">
                      <a16:colId xmlns:a16="http://schemas.microsoft.com/office/drawing/2014/main" val="3412589303"/>
                    </a:ext>
                  </a:extLst>
                </a:gridCol>
                <a:gridCol w="1397722">
                  <a:extLst>
                    <a:ext uri="{9D8B030D-6E8A-4147-A177-3AD203B41FA5}">
                      <a16:colId xmlns:a16="http://schemas.microsoft.com/office/drawing/2014/main" val="4189734202"/>
                    </a:ext>
                  </a:extLst>
                </a:gridCol>
                <a:gridCol w="1709680">
                  <a:extLst>
                    <a:ext uri="{9D8B030D-6E8A-4147-A177-3AD203B41FA5}">
                      <a16:colId xmlns:a16="http://schemas.microsoft.com/office/drawing/2014/main" val="1101382705"/>
                    </a:ext>
                  </a:extLst>
                </a:gridCol>
                <a:gridCol w="1241741">
                  <a:extLst>
                    <a:ext uri="{9D8B030D-6E8A-4147-A177-3AD203B41FA5}">
                      <a16:colId xmlns:a16="http://schemas.microsoft.com/office/drawing/2014/main" val="1806650503"/>
                    </a:ext>
                  </a:extLst>
                </a:gridCol>
              </a:tblGrid>
              <a:tr h="548575">
                <a:tc rowSpan="2">
                  <a:txBody>
                    <a:bodyPr/>
                    <a:lstStyle/>
                    <a:p>
                      <a:pPr algn="l">
                        <a:lnSpc>
                          <a:spcPct val="115000"/>
                        </a:lnSpc>
                      </a:pPr>
                      <a:r>
                        <a:rPr lang="en-US" sz="1400" b="1" kern="100" dirty="0">
                          <a:solidFill>
                            <a:schemeClr val="bg1"/>
                          </a:solidFill>
                          <a:effectLst/>
                          <a:latin typeface="Times" panose="02020603050405020304" pitchFamily="18" charset="0"/>
                          <a:cs typeface="Times" panose="02020603050405020304" pitchFamily="18" charset="0"/>
                        </a:rPr>
                        <a:t>Cells</a:t>
                      </a:r>
                      <a:endParaRPr lang="en-IN" sz="1400" b="1" kern="100" dirty="0">
                        <a:solidFill>
                          <a:schemeClr val="bg1"/>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gridSpan="2">
                  <a:txBody>
                    <a:bodyPr/>
                    <a:lstStyle/>
                    <a:p>
                      <a:pPr algn="l">
                        <a:lnSpc>
                          <a:spcPct val="115000"/>
                        </a:lnSpc>
                      </a:pPr>
                      <a:r>
                        <a:rPr lang="en-US" sz="1400" b="1" kern="100" dirty="0">
                          <a:solidFill>
                            <a:schemeClr val="bg1"/>
                          </a:solidFill>
                          <a:effectLst/>
                          <a:latin typeface="Times" panose="02020603050405020304" pitchFamily="18" charset="0"/>
                          <a:cs typeface="Times" panose="02020603050405020304" pitchFamily="18" charset="0"/>
                        </a:rPr>
                        <a:t>UNet</a:t>
                      </a:r>
                    </a:p>
                    <a:p>
                      <a:pPr algn="l">
                        <a:lnSpc>
                          <a:spcPct val="115000"/>
                        </a:lnSpc>
                      </a:pPr>
                      <a:r>
                        <a:rPr lang="en-US" sz="1400" b="1" kern="100" dirty="0">
                          <a:solidFill>
                            <a:schemeClr val="bg1"/>
                          </a:solidFill>
                          <a:effectLst/>
                          <a:latin typeface="Times" panose="02020603050405020304" pitchFamily="18" charset="0"/>
                          <a:cs typeface="Times" panose="02020603050405020304" pitchFamily="18" charset="0"/>
                        </a:rPr>
                        <a:t>(100% training data)</a:t>
                      </a:r>
                      <a:endParaRPr lang="en-IN" sz="1400" b="1" kern="100" dirty="0">
                        <a:solidFill>
                          <a:schemeClr val="bg1"/>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hMerge="1">
                  <a:txBody>
                    <a:bodyPr/>
                    <a:lstStyle/>
                    <a:p>
                      <a:endParaRPr lang="en-IN"/>
                    </a:p>
                  </a:txBody>
                  <a:tcPr/>
                </a:tc>
                <a:tc gridSpan="2">
                  <a:txBody>
                    <a:bodyPr/>
                    <a:lstStyle/>
                    <a:p>
                      <a:pPr algn="l">
                        <a:lnSpc>
                          <a:spcPct val="115000"/>
                        </a:lnSpc>
                      </a:pPr>
                      <a:r>
                        <a:rPr lang="en-US" sz="1400" b="1" kern="100" dirty="0">
                          <a:solidFill>
                            <a:schemeClr val="bg1"/>
                          </a:solidFill>
                          <a:effectLst/>
                          <a:latin typeface="Times" panose="02020603050405020304" pitchFamily="18" charset="0"/>
                          <a:cs typeface="Times" panose="02020603050405020304" pitchFamily="18" charset="0"/>
                        </a:rPr>
                        <a:t>Attention UNet </a:t>
                      </a:r>
                    </a:p>
                    <a:p>
                      <a:pPr algn="l">
                        <a:lnSpc>
                          <a:spcPct val="115000"/>
                        </a:lnSpc>
                      </a:pPr>
                      <a:r>
                        <a:rPr lang="en-US" sz="1400" b="1" kern="100" dirty="0">
                          <a:solidFill>
                            <a:schemeClr val="bg1"/>
                          </a:solidFill>
                          <a:effectLst/>
                          <a:latin typeface="Times" panose="02020603050405020304" pitchFamily="18" charset="0"/>
                          <a:cs typeface="Times" panose="02020603050405020304" pitchFamily="18" charset="0"/>
                        </a:rPr>
                        <a:t> (100% training data)</a:t>
                      </a:r>
                      <a:endParaRPr lang="en-IN" sz="1400" b="1" kern="100" dirty="0">
                        <a:solidFill>
                          <a:schemeClr val="bg1"/>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hMerge="1">
                  <a:txBody>
                    <a:bodyPr/>
                    <a:lstStyle/>
                    <a:p>
                      <a:endParaRPr lang="en-IN"/>
                    </a:p>
                  </a:txBody>
                  <a:tcPr/>
                </a:tc>
                <a:tc gridSpan="2">
                  <a:txBody>
                    <a:bodyPr/>
                    <a:lstStyle/>
                    <a:p>
                      <a:pPr algn="l">
                        <a:lnSpc>
                          <a:spcPct val="115000"/>
                        </a:lnSpc>
                      </a:pPr>
                      <a:r>
                        <a:rPr lang="en-US" sz="1400" b="1" kern="100" dirty="0">
                          <a:solidFill>
                            <a:schemeClr val="bg1"/>
                          </a:solidFill>
                          <a:effectLst/>
                          <a:latin typeface="Times" panose="02020603050405020304" pitchFamily="18" charset="0"/>
                          <a:cs typeface="Times" panose="02020603050405020304" pitchFamily="18" charset="0"/>
                        </a:rPr>
                        <a:t>Mean Teacher Attention UNet (60% training data)</a:t>
                      </a:r>
                      <a:endParaRPr lang="en-IN" sz="1400" b="1" kern="100" dirty="0">
                        <a:solidFill>
                          <a:schemeClr val="bg1"/>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hMerge="1">
                  <a:txBody>
                    <a:bodyPr/>
                    <a:lstStyle/>
                    <a:p>
                      <a:endParaRPr lang="en-IN"/>
                    </a:p>
                  </a:txBody>
                  <a:tcPr/>
                </a:tc>
                <a:tc>
                  <a:txBody>
                    <a:bodyPr/>
                    <a:lstStyle/>
                    <a:p>
                      <a:pPr algn="l">
                        <a:lnSpc>
                          <a:spcPct val="115000"/>
                        </a:lnSpc>
                      </a:pPr>
                      <a:r>
                        <a:rPr lang="en-IN" sz="1400" b="1" kern="100" dirty="0">
                          <a:solidFill>
                            <a:schemeClr val="bg1"/>
                          </a:solidFill>
                          <a:effectLst/>
                          <a:latin typeface="Times" panose="02020603050405020304" pitchFamily="18" charset="0"/>
                          <a:cs typeface="Times" panose="02020603050405020304" pitchFamily="18" charset="0"/>
                        </a:rPr>
                        <a:t>LACSS</a:t>
                      </a:r>
                    </a:p>
                    <a:p>
                      <a:pPr algn="l">
                        <a:lnSpc>
                          <a:spcPct val="115000"/>
                        </a:lnSpc>
                      </a:pPr>
                      <a:r>
                        <a:rPr lang="en-IN" sz="1400" b="1" kern="100" dirty="0">
                          <a:solidFill>
                            <a:schemeClr val="bg1"/>
                          </a:solidFill>
                          <a:effectLst/>
                          <a:latin typeface="Times" panose="02020603050405020304" pitchFamily="18" charset="0"/>
                          <a:cs typeface="Times" panose="02020603050405020304" pitchFamily="18" charset="0"/>
                        </a:rPr>
                        <a:t>(State-of-the-Art)</a:t>
                      </a:r>
                      <a:endParaRPr lang="en-IN" sz="1400" b="1" kern="100" dirty="0">
                        <a:solidFill>
                          <a:schemeClr val="bg1"/>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a:txBody>
                    <a:bodyPr/>
                    <a:lstStyle/>
                    <a:p>
                      <a:pPr algn="l">
                        <a:lnSpc>
                          <a:spcPct val="115000"/>
                        </a:lnSpc>
                      </a:pPr>
                      <a:r>
                        <a:rPr lang="en-IN" sz="1400" b="1" kern="100" dirty="0">
                          <a:solidFill>
                            <a:schemeClr val="bg1"/>
                          </a:solidFill>
                          <a:effectLst/>
                          <a:latin typeface="Times" panose="02020603050405020304" pitchFamily="18" charset="0"/>
                          <a:ea typeface="Cambria" panose="02040503050406030204" pitchFamily="18" charset="0"/>
                          <a:cs typeface="Times" panose="02020603050405020304" pitchFamily="18" charset="0"/>
                        </a:rPr>
                        <a:t>Center Mask </a:t>
                      </a:r>
                    </a:p>
                  </a:txBody>
                  <a:tcPr marL="68580" marR="68580" marT="0" marB="0" anchor="ctr"/>
                </a:tc>
                <a:extLst>
                  <a:ext uri="{0D108BD9-81ED-4DB2-BD59-A6C34878D82A}">
                    <a16:rowId xmlns:a16="http://schemas.microsoft.com/office/drawing/2014/main" val="1596507997"/>
                  </a:ext>
                </a:extLst>
              </a:tr>
              <a:tr h="311018">
                <a:tc vMerge="1">
                  <a:txBody>
                    <a:bodyPr/>
                    <a:lstStyle/>
                    <a:p>
                      <a:endParaRPr lang="en-IN"/>
                    </a:p>
                  </a:txBody>
                  <a:tcPr/>
                </a:tc>
                <a:tc>
                  <a:txBody>
                    <a:bodyPr/>
                    <a:lstStyle/>
                    <a:p>
                      <a:pPr algn="l">
                        <a:lnSpc>
                          <a:spcPct val="115000"/>
                        </a:lnSpc>
                      </a:pPr>
                      <a:r>
                        <a:rPr lang="en-US" sz="1400" b="1" kern="100" dirty="0">
                          <a:solidFill>
                            <a:srgbClr val="C00000"/>
                          </a:solidFill>
                          <a:effectLst/>
                          <a:latin typeface="Times" panose="02020603050405020304" pitchFamily="18" charset="0"/>
                          <a:cs typeface="Times" panose="02020603050405020304" pitchFamily="18" charset="0"/>
                        </a:rPr>
                        <a:t>IoU</a:t>
                      </a:r>
                      <a:endParaRPr lang="en-IN" sz="1400" b="1" kern="100" dirty="0">
                        <a:solidFill>
                          <a:srgbClr val="C0000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a:txBody>
                    <a:bodyPr/>
                    <a:lstStyle/>
                    <a:p>
                      <a:pPr algn="l">
                        <a:lnSpc>
                          <a:spcPct val="115000"/>
                        </a:lnSpc>
                      </a:pPr>
                      <a:r>
                        <a:rPr lang="en-US" sz="1400" b="1" kern="100" dirty="0">
                          <a:solidFill>
                            <a:srgbClr val="C00000"/>
                          </a:solidFill>
                          <a:effectLst/>
                          <a:latin typeface="Times" panose="02020603050405020304" pitchFamily="18" charset="0"/>
                          <a:cs typeface="Times" panose="02020603050405020304" pitchFamily="18" charset="0"/>
                        </a:rPr>
                        <a:t>Dice</a:t>
                      </a:r>
                      <a:endParaRPr lang="en-IN" sz="1400" b="1" kern="100" dirty="0">
                        <a:solidFill>
                          <a:srgbClr val="C0000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a:txBody>
                    <a:bodyPr/>
                    <a:lstStyle/>
                    <a:p>
                      <a:pPr algn="l">
                        <a:lnSpc>
                          <a:spcPct val="115000"/>
                        </a:lnSpc>
                      </a:pPr>
                      <a:r>
                        <a:rPr lang="en-US" sz="1400" b="1" kern="100" dirty="0">
                          <a:solidFill>
                            <a:srgbClr val="C00000"/>
                          </a:solidFill>
                          <a:effectLst/>
                          <a:latin typeface="Times" panose="02020603050405020304" pitchFamily="18" charset="0"/>
                          <a:cs typeface="Times" panose="02020603050405020304" pitchFamily="18" charset="0"/>
                        </a:rPr>
                        <a:t>IoU</a:t>
                      </a:r>
                      <a:endParaRPr lang="en-IN" sz="1400" b="1" kern="100" dirty="0">
                        <a:solidFill>
                          <a:srgbClr val="C0000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a:txBody>
                    <a:bodyPr/>
                    <a:lstStyle/>
                    <a:p>
                      <a:pPr algn="l">
                        <a:lnSpc>
                          <a:spcPct val="115000"/>
                        </a:lnSpc>
                      </a:pPr>
                      <a:r>
                        <a:rPr lang="en-US" sz="1400" b="1" kern="100" dirty="0">
                          <a:solidFill>
                            <a:srgbClr val="C00000"/>
                          </a:solidFill>
                          <a:effectLst/>
                          <a:latin typeface="Times" panose="02020603050405020304" pitchFamily="18" charset="0"/>
                          <a:cs typeface="Times" panose="02020603050405020304" pitchFamily="18" charset="0"/>
                        </a:rPr>
                        <a:t>Dice</a:t>
                      </a:r>
                      <a:endParaRPr lang="en-IN" sz="1400" b="1" kern="100" dirty="0">
                        <a:solidFill>
                          <a:srgbClr val="C0000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a:txBody>
                    <a:bodyPr/>
                    <a:lstStyle/>
                    <a:p>
                      <a:pPr algn="l">
                        <a:lnSpc>
                          <a:spcPct val="115000"/>
                        </a:lnSpc>
                      </a:pPr>
                      <a:r>
                        <a:rPr lang="en-US" sz="1400" b="1" kern="100" dirty="0">
                          <a:solidFill>
                            <a:srgbClr val="C00000"/>
                          </a:solidFill>
                          <a:effectLst/>
                          <a:latin typeface="Times" panose="02020603050405020304" pitchFamily="18" charset="0"/>
                          <a:cs typeface="Times" panose="02020603050405020304" pitchFamily="18" charset="0"/>
                        </a:rPr>
                        <a:t>IoU</a:t>
                      </a:r>
                      <a:endParaRPr lang="en-IN" sz="1400" b="1" kern="100" dirty="0">
                        <a:solidFill>
                          <a:srgbClr val="C0000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a:txBody>
                    <a:bodyPr/>
                    <a:lstStyle/>
                    <a:p>
                      <a:pPr algn="l">
                        <a:lnSpc>
                          <a:spcPct val="115000"/>
                        </a:lnSpc>
                      </a:pPr>
                      <a:r>
                        <a:rPr lang="en-US" sz="1400" b="1" kern="100" dirty="0">
                          <a:solidFill>
                            <a:srgbClr val="C00000"/>
                          </a:solidFill>
                          <a:effectLst/>
                          <a:latin typeface="Times" panose="02020603050405020304" pitchFamily="18" charset="0"/>
                          <a:cs typeface="Times" panose="02020603050405020304" pitchFamily="18" charset="0"/>
                        </a:rPr>
                        <a:t>Dice</a:t>
                      </a:r>
                      <a:endParaRPr lang="en-IN" sz="1400" b="1" kern="100" dirty="0">
                        <a:solidFill>
                          <a:srgbClr val="C0000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400" b="1" kern="100" dirty="0">
                          <a:solidFill>
                            <a:srgbClr val="C00000"/>
                          </a:solidFill>
                          <a:effectLst/>
                          <a:latin typeface="Times" panose="02020603050405020304" pitchFamily="18" charset="0"/>
                          <a:cs typeface="Times" panose="02020603050405020304" pitchFamily="18" charset="0"/>
                        </a:rPr>
                        <a:t>         Dice</a:t>
                      </a:r>
                      <a:endParaRPr lang="en-IN" sz="1400" b="1" kern="100" dirty="0">
                        <a:solidFill>
                          <a:srgbClr val="C0000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400" b="1" kern="100" dirty="0">
                          <a:solidFill>
                            <a:srgbClr val="C00000"/>
                          </a:solidFill>
                          <a:effectLst/>
                          <a:latin typeface="Times" panose="02020603050405020304" pitchFamily="18" charset="0"/>
                          <a:ea typeface="Cambria" panose="02040503050406030204" pitchFamily="18" charset="0"/>
                          <a:cs typeface="Times" panose="02020603050405020304" pitchFamily="18" charset="0"/>
                        </a:rPr>
                        <a:t>Dice</a:t>
                      </a:r>
                    </a:p>
                  </a:txBody>
                  <a:tcPr marL="44450" marR="44450" marT="0" marB="0"/>
                </a:tc>
                <a:extLst>
                  <a:ext uri="{0D108BD9-81ED-4DB2-BD59-A6C34878D82A}">
                    <a16:rowId xmlns:a16="http://schemas.microsoft.com/office/drawing/2014/main" val="399351846"/>
                  </a:ext>
                </a:extLst>
              </a:tr>
              <a:tr h="261360">
                <a:tc>
                  <a:txBody>
                    <a:bodyPr/>
                    <a:lstStyle/>
                    <a:p>
                      <a:pPr algn="l">
                        <a:lnSpc>
                          <a:spcPct val="115000"/>
                        </a:lnSpc>
                      </a:pPr>
                      <a:r>
                        <a:rPr lang="en-GB" sz="1400" b="1" kern="1200">
                          <a:solidFill>
                            <a:srgbClr val="000000"/>
                          </a:solidFill>
                          <a:effectLst/>
                          <a:latin typeface="Times" panose="02020603050405020304" pitchFamily="18" charset="0"/>
                          <a:cs typeface="Times" panose="02020603050405020304" pitchFamily="18" charset="0"/>
                        </a:rPr>
                        <a:t>A172</a:t>
                      </a:r>
                      <a:endParaRPr lang="en-IN" sz="1400" b="1" kern="10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0.8363</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solidFill>
                            <a:srgbClr val="00B050"/>
                          </a:solidFill>
                          <a:effectLst/>
                          <a:latin typeface="Times" panose="02020603050405020304" pitchFamily="18" charset="0"/>
                          <a:cs typeface="Times" panose="02020603050405020304" pitchFamily="18" charset="0"/>
                        </a:rPr>
                        <a:t>0.9107</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0.8916</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solidFill>
                            <a:srgbClr val="00B050"/>
                          </a:solidFill>
                          <a:effectLst/>
                          <a:latin typeface="Times" panose="02020603050405020304" pitchFamily="18" charset="0"/>
                          <a:cs typeface="Times" panose="02020603050405020304" pitchFamily="18" charset="0"/>
                        </a:rPr>
                        <a:t>0.9426</a:t>
                      </a:r>
                      <a:endParaRPr lang="en-IN" sz="1400" kern="10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0.8794</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solidFill>
                            <a:srgbClr val="00B050"/>
                          </a:solidFill>
                          <a:effectLst/>
                          <a:latin typeface="Times" panose="02020603050405020304" pitchFamily="18" charset="0"/>
                          <a:cs typeface="Times" panose="02020603050405020304" pitchFamily="18" charset="0"/>
                        </a:rPr>
                        <a:t>0.9358</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0.802</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IN" sz="1400" kern="100" dirty="0">
                          <a:effectLst/>
                          <a:latin typeface="Times" panose="02020603050405020304" pitchFamily="18" charset="0"/>
                          <a:ea typeface="Cambria" panose="02040503050406030204" pitchFamily="18" charset="0"/>
                          <a:cs typeface="Times" panose="02020603050405020304" pitchFamily="18" charset="0"/>
                        </a:rPr>
                        <a:t>0.92</a:t>
                      </a:r>
                    </a:p>
                  </a:txBody>
                  <a:tcPr marL="44450" marR="44450" marT="0" marB="0"/>
                </a:tc>
                <a:extLst>
                  <a:ext uri="{0D108BD9-81ED-4DB2-BD59-A6C34878D82A}">
                    <a16:rowId xmlns:a16="http://schemas.microsoft.com/office/drawing/2014/main" val="990573410"/>
                  </a:ext>
                </a:extLst>
              </a:tr>
              <a:tr h="261360">
                <a:tc>
                  <a:txBody>
                    <a:bodyPr/>
                    <a:lstStyle/>
                    <a:p>
                      <a:pPr algn="l">
                        <a:lnSpc>
                          <a:spcPct val="115000"/>
                        </a:lnSpc>
                      </a:pPr>
                      <a:r>
                        <a:rPr lang="en-GB" sz="1400" b="1" kern="1200">
                          <a:solidFill>
                            <a:srgbClr val="000000"/>
                          </a:solidFill>
                          <a:effectLst/>
                          <a:latin typeface="Times" panose="02020603050405020304" pitchFamily="18" charset="0"/>
                          <a:cs typeface="Times" panose="02020603050405020304" pitchFamily="18" charset="0"/>
                        </a:rPr>
                        <a:t>BT474</a:t>
                      </a:r>
                      <a:endParaRPr lang="en-IN" sz="1400" b="1" kern="10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0.6765</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0.8069</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0.7503</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solidFill>
                            <a:srgbClr val="00B050"/>
                          </a:solidFill>
                          <a:effectLst/>
                          <a:latin typeface="Times" panose="02020603050405020304" pitchFamily="18" charset="0"/>
                          <a:cs typeface="Times" panose="02020603050405020304" pitchFamily="18" charset="0"/>
                        </a:rPr>
                        <a:t>0.8572</a:t>
                      </a:r>
                      <a:endParaRPr lang="en-IN" sz="1400" kern="10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0.7183</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solidFill>
                            <a:srgbClr val="00B050"/>
                          </a:solidFill>
                          <a:effectLst/>
                          <a:latin typeface="Times" panose="02020603050405020304" pitchFamily="18" charset="0"/>
                          <a:cs typeface="Times" panose="02020603050405020304" pitchFamily="18" charset="0"/>
                        </a:rPr>
                        <a:t>0.8360</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0.830</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IN" sz="1400" kern="100" dirty="0">
                          <a:effectLst/>
                          <a:latin typeface="Times" panose="02020603050405020304" pitchFamily="18" charset="0"/>
                          <a:ea typeface="Cambria" panose="02040503050406030204" pitchFamily="18" charset="0"/>
                          <a:cs typeface="Times" panose="02020603050405020304" pitchFamily="18" charset="0"/>
                        </a:rPr>
                        <a:t>0.81</a:t>
                      </a:r>
                    </a:p>
                  </a:txBody>
                  <a:tcPr marL="44450" marR="44450" marT="0" marB="0"/>
                </a:tc>
                <a:extLst>
                  <a:ext uri="{0D108BD9-81ED-4DB2-BD59-A6C34878D82A}">
                    <a16:rowId xmlns:a16="http://schemas.microsoft.com/office/drawing/2014/main" val="940665506"/>
                  </a:ext>
                </a:extLst>
              </a:tr>
              <a:tr h="261360">
                <a:tc>
                  <a:txBody>
                    <a:bodyPr/>
                    <a:lstStyle/>
                    <a:p>
                      <a:pPr algn="l">
                        <a:lnSpc>
                          <a:spcPct val="115000"/>
                        </a:lnSpc>
                      </a:pPr>
                      <a:r>
                        <a:rPr lang="en-GB" sz="1400" b="1" kern="1200">
                          <a:solidFill>
                            <a:srgbClr val="000000"/>
                          </a:solidFill>
                          <a:effectLst/>
                          <a:latin typeface="Times" panose="02020603050405020304" pitchFamily="18" charset="0"/>
                          <a:cs typeface="Times" panose="02020603050405020304" pitchFamily="18" charset="0"/>
                        </a:rPr>
                        <a:t>BV-2</a:t>
                      </a:r>
                      <a:endParaRPr lang="en-IN" sz="1400" b="1" kern="10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0.5630</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0.7202</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0.6939</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solidFill>
                            <a:srgbClr val="00B050"/>
                          </a:solidFill>
                          <a:effectLst/>
                          <a:latin typeface="Times" panose="02020603050405020304" pitchFamily="18" charset="0"/>
                          <a:cs typeface="Times" panose="02020603050405020304" pitchFamily="18" charset="0"/>
                        </a:rPr>
                        <a:t>0.8188</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0.6601</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solidFill>
                            <a:srgbClr val="00B050"/>
                          </a:solidFill>
                          <a:effectLst/>
                          <a:latin typeface="Times" panose="02020603050405020304" pitchFamily="18" charset="0"/>
                          <a:cs typeface="Times" panose="02020603050405020304" pitchFamily="18" charset="0"/>
                        </a:rPr>
                        <a:t>0.7952</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0.782</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IN" sz="1400" kern="100" dirty="0">
                          <a:effectLst/>
                          <a:latin typeface="Times" panose="02020603050405020304" pitchFamily="18" charset="0"/>
                          <a:ea typeface="Cambria" panose="02040503050406030204" pitchFamily="18" charset="0"/>
                          <a:cs typeface="Times" panose="02020603050405020304" pitchFamily="18" charset="0"/>
                        </a:rPr>
                        <a:t>0.82</a:t>
                      </a:r>
                    </a:p>
                  </a:txBody>
                  <a:tcPr marL="44450" marR="44450" marT="0" marB="0"/>
                </a:tc>
                <a:extLst>
                  <a:ext uri="{0D108BD9-81ED-4DB2-BD59-A6C34878D82A}">
                    <a16:rowId xmlns:a16="http://schemas.microsoft.com/office/drawing/2014/main" val="3362278731"/>
                  </a:ext>
                </a:extLst>
              </a:tr>
              <a:tr h="261360">
                <a:tc>
                  <a:txBody>
                    <a:bodyPr/>
                    <a:lstStyle/>
                    <a:p>
                      <a:pPr algn="l">
                        <a:lnSpc>
                          <a:spcPct val="115000"/>
                        </a:lnSpc>
                      </a:pPr>
                      <a:r>
                        <a:rPr lang="en-GB" sz="1400" b="1" kern="1200">
                          <a:solidFill>
                            <a:srgbClr val="000000"/>
                          </a:solidFill>
                          <a:effectLst/>
                          <a:latin typeface="Times" panose="02020603050405020304" pitchFamily="18" charset="0"/>
                          <a:cs typeface="Times" panose="02020603050405020304" pitchFamily="18" charset="0"/>
                        </a:rPr>
                        <a:t>Huh7</a:t>
                      </a:r>
                      <a:endParaRPr lang="en-IN" sz="1400" b="1" kern="10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0.7041</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0.8263</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0.7658</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solidFill>
                            <a:srgbClr val="00B050"/>
                          </a:solidFill>
                          <a:effectLst/>
                          <a:latin typeface="Times" panose="02020603050405020304" pitchFamily="18" charset="0"/>
                          <a:cs typeface="Times" panose="02020603050405020304" pitchFamily="18" charset="0"/>
                        </a:rPr>
                        <a:t>0.8672</a:t>
                      </a:r>
                      <a:endParaRPr lang="en-IN" sz="1400" kern="10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0.7302</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solidFill>
                            <a:srgbClr val="00B050"/>
                          </a:solidFill>
                          <a:effectLst/>
                          <a:latin typeface="Times" panose="02020603050405020304" pitchFamily="18" charset="0"/>
                          <a:cs typeface="Times" panose="02020603050405020304" pitchFamily="18" charset="0"/>
                        </a:rPr>
                        <a:t>0.8441</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0.831</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IN" sz="1400" kern="100" dirty="0">
                          <a:effectLst/>
                          <a:latin typeface="Times" panose="02020603050405020304" pitchFamily="18" charset="0"/>
                          <a:ea typeface="Cambria" panose="02040503050406030204" pitchFamily="18" charset="0"/>
                          <a:cs typeface="Times" panose="02020603050405020304" pitchFamily="18" charset="0"/>
                        </a:rPr>
                        <a:t>0.81</a:t>
                      </a:r>
                    </a:p>
                  </a:txBody>
                  <a:tcPr marL="44450" marR="44450" marT="0" marB="0"/>
                </a:tc>
                <a:extLst>
                  <a:ext uri="{0D108BD9-81ED-4DB2-BD59-A6C34878D82A}">
                    <a16:rowId xmlns:a16="http://schemas.microsoft.com/office/drawing/2014/main" val="1985563591"/>
                  </a:ext>
                </a:extLst>
              </a:tr>
              <a:tr h="261360">
                <a:tc>
                  <a:txBody>
                    <a:bodyPr/>
                    <a:lstStyle/>
                    <a:p>
                      <a:pPr algn="l">
                        <a:lnSpc>
                          <a:spcPct val="115000"/>
                        </a:lnSpc>
                      </a:pPr>
                      <a:r>
                        <a:rPr lang="en-GB" sz="1400" b="1" kern="1200" dirty="0">
                          <a:solidFill>
                            <a:srgbClr val="000000"/>
                          </a:solidFill>
                          <a:effectLst/>
                          <a:latin typeface="Times" panose="02020603050405020304" pitchFamily="18" charset="0"/>
                          <a:cs typeface="Times" panose="02020603050405020304" pitchFamily="18" charset="0"/>
                        </a:rPr>
                        <a:t>MCF7</a:t>
                      </a:r>
                      <a:endParaRPr lang="en-IN" sz="1400" b="1"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0.7729</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solidFill>
                            <a:srgbClr val="00B050"/>
                          </a:solidFill>
                          <a:effectLst/>
                          <a:latin typeface="Times" panose="02020603050405020304" pitchFamily="18" charset="0"/>
                          <a:cs typeface="Times" panose="02020603050405020304" pitchFamily="18" charset="0"/>
                        </a:rPr>
                        <a:t>0.8718</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0.8228</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solidFill>
                            <a:srgbClr val="00B050"/>
                          </a:solidFill>
                          <a:effectLst/>
                          <a:latin typeface="Times" panose="02020603050405020304" pitchFamily="18" charset="0"/>
                          <a:cs typeface="Times" panose="02020603050405020304" pitchFamily="18" charset="0"/>
                        </a:rPr>
                        <a:t>0.9027</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0.8174</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solidFill>
                            <a:srgbClr val="00B050"/>
                          </a:solidFill>
                          <a:effectLst/>
                          <a:latin typeface="Times" panose="02020603050405020304" pitchFamily="18" charset="0"/>
                          <a:cs typeface="Times" panose="02020603050405020304" pitchFamily="18" charset="0"/>
                        </a:rPr>
                        <a:t>0.8995</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0.728</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IN" sz="1400" kern="100" dirty="0">
                          <a:effectLst/>
                          <a:latin typeface="Times" panose="02020603050405020304" pitchFamily="18" charset="0"/>
                          <a:ea typeface="Cambria" panose="02040503050406030204" pitchFamily="18" charset="0"/>
                          <a:cs typeface="Times" panose="02020603050405020304" pitchFamily="18" charset="0"/>
                        </a:rPr>
                        <a:t>0.88</a:t>
                      </a:r>
                    </a:p>
                  </a:txBody>
                  <a:tcPr marL="44450" marR="44450" marT="0" marB="0"/>
                </a:tc>
                <a:extLst>
                  <a:ext uri="{0D108BD9-81ED-4DB2-BD59-A6C34878D82A}">
                    <a16:rowId xmlns:a16="http://schemas.microsoft.com/office/drawing/2014/main" val="1276231414"/>
                  </a:ext>
                </a:extLst>
              </a:tr>
              <a:tr h="261360">
                <a:tc>
                  <a:txBody>
                    <a:bodyPr/>
                    <a:lstStyle/>
                    <a:p>
                      <a:pPr algn="l">
                        <a:lnSpc>
                          <a:spcPct val="115000"/>
                        </a:lnSpc>
                      </a:pPr>
                      <a:r>
                        <a:rPr lang="en-GB" sz="1400" b="1" kern="1200">
                          <a:solidFill>
                            <a:srgbClr val="000000"/>
                          </a:solidFill>
                          <a:effectLst/>
                          <a:latin typeface="Times" panose="02020603050405020304" pitchFamily="18" charset="0"/>
                          <a:cs typeface="Times" panose="02020603050405020304" pitchFamily="18" charset="0"/>
                        </a:rPr>
                        <a:t>SH-SHY5Y</a:t>
                      </a:r>
                      <a:endParaRPr lang="en-IN" sz="1400" b="1" kern="10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0.6065</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0.7549</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0.6906</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solidFill>
                            <a:srgbClr val="00B050"/>
                          </a:solidFill>
                          <a:effectLst/>
                          <a:latin typeface="Times" panose="02020603050405020304" pitchFamily="18" charset="0"/>
                          <a:cs typeface="Times" panose="02020603050405020304" pitchFamily="18" charset="0"/>
                        </a:rPr>
                        <a:t>0.8168</a:t>
                      </a:r>
                      <a:endParaRPr lang="en-IN" sz="1400" kern="10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0.6778</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solidFill>
                            <a:srgbClr val="00B050"/>
                          </a:solidFill>
                          <a:effectLst/>
                          <a:latin typeface="Times" panose="02020603050405020304" pitchFamily="18" charset="0"/>
                          <a:cs typeface="Times" panose="02020603050405020304" pitchFamily="18" charset="0"/>
                        </a:rPr>
                        <a:t>0.8079</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0.703</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IN" sz="1400" kern="100" dirty="0">
                          <a:effectLst/>
                          <a:latin typeface="Times" panose="02020603050405020304" pitchFamily="18" charset="0"/>
                          <a:ea typeface="Cambria" panose="02040503050406030204" pitchFamily="18" charset="0"/>
                          <a:cs typeface="Times" panose="02020603050405020304" pitchFamily="18" charset="0"/>
                        </a:rPr>
                        <a:t>0.80</a:t>
                      </a:r>
                    </a:p>
                  </a:txBody>
                  <a:tcPr marL="44450" marR="44450" marT="0" marB="0"/>
                </a:tc>
                <a:extLst>
                  <a:ext uri="{0D108BD9-81ED-4DB2-BD59-A6C34878D82A}">
                    <a16:rowId xmlns:a16="http://schemas.microsoft.com/office/drawing/2014/main" val="2542701873"/>
                  </a:ext>
                </a:extLst>
              </a:tr>
              <a:tr h="261360">
                <a:tc>
                  <a:txBody>
                    <a:bodyPr/>
                    <a:lstStyle/>
                    <a:p>
                      <a:pPr algn="l">
                        <a:lnSpc>
                          <a:spcPct val="115000"/>
                        </a:lnSpc>
                      </a:pPr>
                      <a:r>
                        <a:rPr lang="en-GB" sz="1400" b="1" kern="1200">
                          <a:solidFill>
                            <a:srgbClr val="000000"/>
                          </a:solidFill>
                          <a:effectLst/>
                          <a:latin typeface="Times" panose="02020603050405020304" pitchFamily="18" charset="0"/>
                          <a:cs typeface="Times" panose="02020603050405020304" pitchFamily="18" charset="0"/>
                        </a:rPr>
                        <a:t>SkBr3</a:t>
                      </a:r>
                      <a:endParaRPr lang="en-IN" sz="1400" b="1" kern="10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0.6679</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0.8007</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0.8332</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solidFill>
                            <a:srgbClr val="00B050"/>
                          </a:solidFill>
                          <a:effectLst/>
                          <a:latin typeface="Times" panose="02020603050405020304" pitchFamily="18" charset="0"/>
                          <a:cs typeface="Times" panose="02020603050405020304" pitchFamily="18" charset="0"/>
                        </a:rPr>
                        <a:t>0.9090</a:t>
                      </a:r>
                      <a:endParaRPr lang="en-IN" sz="1400" kern="10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0.8140</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solidFill>
                            <a:schemeClr val="tx1"/>
                          </a:solidFill>
                          <a:effectLst/>
                          <a:latin typeface="Times" panose="02020603050405020304" pitchFamily="18" charset="0"/>
                          <a:cs typeface="Times" panose="02020603050405020304" pitchFamily="18" charset="0"/>
                        </a:rPr>
                        <a:t>0.8975</a:t>
                      </a:r>
                      <a:endParaRPr lang="en-IN" sz="1400" kern="100" dirty="0">
                        <a:solidFill>
                          <a:schemeClr val="tx1"/>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0.898</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IN" sz="1400" kern="100" dirty="0">
                          <a:effectLst/>
                          <a:latin typeface="Times" panose="02020603050405020304" pitchFamily="18" charset="0"/>
                          <a:ea typeface="Cambria" panose="02040503050406030204" pitchFamily="18" charset="0"/>
                          <a:cs typeface="Times" panose="02020603050405020304" pitchFamily="18" charset="0"/>
                        </a:rPr>
                        <a:t>0.90</a:t>
                      </a:r>
                    </a:p>
                  </a:txBody>
                  <a:tcPr marL="44450" marR="44450" marT="0" marB="0"/>
                </a:tc>
                <a:extLst>
                  <a:ext uri="{0D108BD9-81ED-4DB2-BD59-A6C34878D82A}">
                    <a16:rowId xmlns:a16="http://schemas.microsoft.com/office/drawing/2014/main" val="1569804660"/>
                  </a:ext>
                </a:extLst>
              </a:tr>
              <a:tr h="261360">
                <a:tc>
                  <a:txBody>
                    <a:bodyPr/>
                    <a:lstStyle/>
                    <a:p>
                      <a:pPr algn="l">
                        <a:lnSpc>
                          <a:spcPct val="115000"/>
                        </a:lnSpc>
                      </a:pPr>
                      <a:r>
                        <a:rPr lang="en-GB" sz="1400" b="1" kern="1200">
                          <a:solidFill>
                            <a:srgbClr val="000000"/>
                          </a:solidFill>
                          <a:effectLst/>
                          <a:latin typeface="Times" panose="02020603050405020304" pitchFamily="18" charset="0"/>
                          <a:cs typeface="Times" panose="02020603050405020304" pitchFamily="18" charset="0"/>
                        </a:rPr>
                        <a:t>SK-OV-3</a:t>
                      </a:r>
                      <a:endParaRPr lang="en-IN" sz="1400" b="1" kern="10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0.8195</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solidFill>
                            <a:srgbClr val="00B050"/>
                          </a:solidFill>
                          <a:effectLst/>
                          <a:latin typeface="Times" panose="02020603050405020304" pitchFamily="18" charset="0"/>
                          <a:cs typeface="Times" panose="02020603050405020304" pitchFamily="18" charset="0"/>
                        </a:rPr>
                        <a:t>0.9007</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0.8650</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solidFill>
                            <a:srgbClr val="00B050"/>
                          </a:solidFill>
                          <a:effectLst/>
                          <a:latin typeface="Times" panose="02020603050405020304" pitchFamily="18" charset="0"/>
                          <a:cs typeface="Times" panose="02020603050405020304" pitchFamily="18" charset="0"/>
                        </a:rPr>
                        <a:t>0.9276</a:t>
                      </a:r>
                      <a:endParaRPr lang="en-IN" sz="1400" kern="10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a:effectLst/>
                          <a:latin typeface="Times" panose="02020603050405020304" pitchFamily="18" charset="0"/>
                          <a:cs typeface="Times" panose="02020603050405020304" pitchFamily="18" charset="0"/>
                        </a:rPr>
                        <a:t>0.8333</a:t>
                      </a:r>
                      <a:endParaRPr lang="en-IN" sz="1400"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solidFill>
                            <a:srgbClr val="00B050"/>
                          </a:solidFill>
                          <a:effectLst/>
                          <a:latin typeface="Times" panose="02020603050405020304" pitchFamily="18" charset="0"/>
                          <a:cs typeface="Times" panose="02020603050405020304" pitchFamily="18" charset="0"/>
                        </a:rPr>
                        <a:t>0.9091</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kern="100" dirty="0">
                          <a:effectLst/>
                          <a:latin typeface="Times" panose="02020603050405020304" pitchFamily="18" charset="0"/>
                          <a:cs typeface="Times" panose="02020603050405020304" pitchFamily="18" charset="0"/>
                        </a:rPr>
                        <a:t>0.864</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IN" sz="1400" kern="100" dirty="0">
                          <a:effectLst/>
                          <a:latin typeface="Times" panose="02020603050405020304" pitchFamily="18" charset="0"/>
                          <a:ea typeface="Cambria" panose="02040503050406030204" pitchFamily="18" charset="0"/>
                          <a:cs typeface="Times" panose="02020603050405020304" pitchFamily="18" charset="0"/>
                        </a:rPr>
                        <a:t>0.91</a:t>
                      </a:r>
                    </a:p>
                  </a:txBody>
                  <a:tcPr marL="44450" marR="44450" marT="0" marB="0"/>
                </a:tc>
                <a:extLst>
                  <a:ext uri="{0D108BD9-81ED-4DB2-BD59-A6C34878D82A}">
                    <a16:rowId xmlns:a16="http://schemas.microsoft.com/office/drawing/2014/main" val="3315838328"/>
                  </a:ext>
                </a:extLst>
              </a:tr>
              <a:tr h="261360">
                <a:tc>
                  <a:txBody>
                    <a:bodyPr/>
                    <a:lstStyle/>
                    <a:p>
                      <a:pPr algn="l">
                        <a:lnSpc>
                          <a:spcPct val="115000"/>
                        </a:lnSpc>
                      </a:pPr>
                      <a:r>
                        <a:rPr lang="en-GB" sz="1400" b="1" kern="1200" dirty="0">
                          <a:solidFill>
                            <a:srgbClr val="000000"/>
                          </a:solidFill>
                          <a:effectLst/>
                          <a:latin typeface="Times" panose="02020603050405020304" pitchFamily="18" charset="0"/>
                          <a:cs typeface="Times" panose="02020603050405020304" pitchFamily="18" charset="0"/>
                        </a:rPr>
                        <a:t>LIVECell</a:t>
                      </a:r>
                      <a:endParaRPr lang="en-IN" sz="1400" b="1"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7000"/>
                        </a:lnSpc>
                      </a:pPr>
                      <a:r>
                        <a:rPr lang="en-US" sz="1400" b="1" kern="100" dirty="0">
                          <a:effectLst/>
                          <a:latin typeface="Times" panose="02020603050405020304" pitchFamily="18" charset="0"/>
                          <a:cs typeface="Times" panose="02020603050405020304" pitchFamily="18" charset="0"/>
                        </a:rPr>
                        <a:t>0.7176</a:t>
                      </a:r>
                      <a:endParaRPr lang="en-IN" sz="1400" b="1"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b="1" kern="100" dirty="0">
                          <a:solidFill>
                            <a:srgbClr val="00B050"/>
                          </a:solidFill>
                          <a:effectLst/>
                          <a:latin typeface="Times" panose="02020603050405020304" pitchFamily="18" charset="0"/>
                          <a:cs typeface="Times" panose="02020603050405020304" pitchFamily="18" charset="0"/>
                        </a:rPr>
                        <a:t>0.8324</a:t>
                      </a:r>
                      <a:endParaRPr lang="en-IN" sz="1400" b="1"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b="1" kern="100">
                          <a:effectLst/>
                          <a:latin typeface="Times" panose="02020603050405020304" pitchFamily="18" charset="0"/>
                          <a:cs typeface="Times" panose="02020603050405020304" pitchFamily="18" charset="0"/>
                        </a:rPr>
                        <a:t>0.7956</a:t>
                      </a:r>
                      <a:endParaRPr lang="en-IN" sz="1400" b="1"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b="1" kern="100" dirty="0">
                          <a:solidFill>
                            <a:srgbClr val="00B050"/>
                          </a:solidFill>
                          <a:effectLst/>
                          <a:latin typeface="Times" panose="02020603050405020304" pitchFamily="18" charset="0"/>
                          <a:cs typeface="Times" panose="02020603050405020304" pitchFamily="18" charset="0"/>
                        </a:rPr>
                        <a:t>0.8844</a:t>
                      </a:r>
                      <a:endParaRPr lang="en-IN" sz="1400" b="1"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b="1" kern="100">
                          <a:effectLst/>
                          <a:latin typeface="Times" panose="02020603050405020304" pitchFamily="18" charset="0"/>
                          <a:cs typeface="Times" panose="02020603050405020304" pitchFamily="18" charset="0"/>
                        </a:rPr>
                        <a:t>0.7908</a:t>
                      </a:r>
                      <a:endParaRPr lang="en-IN" sz="1400" b="1" kern="10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b="1" kern="100" dirty="0">
                          <a:solidFill>
                            <a:srgbClr val="00B050"/>
                          </a:solidFill>
                          <a:effectLst/>
                          <a:latin typeface="Times" panose="02020603050405020304" pitchFamily="18" charset="0"/>
                          <a:cs typeface="Times" panose="02020603050405020304" pitchFamily="18" charset="0"/>
                        </a:rPr>
                        <a:t>0.8831</a:t>
                      </a:r>
                      <a:endParaRPr lang="en-IN" sz="1400" b="1"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US" sz="1400" b="1" kern="100" dirty="0">
                          <a:effectLst/>
                          <a:latin typeface="Times" panose="02020603050405020304" pitchFamily="18" charset="0"/>
                          <a:cs typeface="Times" panose="02020603050405020304" pitchFamily="18" charset="0"/>
                        </a:rPr>
                        <a:t>0.824</a:t>
                      </a:r>
                      <a:endParaRPr lang="en-IN" sz="1400" b="1" kern="100" dirty="0">
                        <a:effectLst/>
                        <a:latin typeface="Times" panose="02020603050405020304" pitchFamily="18" charset="0"/>
                        <a:ea typeface="Cambria" panose="02040503050406030204" pitchFamily="18" charset="0"/>
                        <a:cs typeface="Times" panose="02020603050405020304" pitchFamily="18" charset="0"/>
                      </a:endParaRPr>
                    </a:p>
                  </a:txBody>
                  <a:tcPr marL="44450" marR="44450" marT="0" marB="0"/>
                </a:tc>
                <a:tc>
                  <a:txBody>
                    <a:bodyPr/>
                    <a:lstStyle/>
                    <a:p>
                      <a:pPr algn="l">
                        <a:lnSpc>
                          <a:spcPct val="107000"/>
                        </a:lnSpc>
                      </a:pPr>
                      <a:r>
                        <a:rPr lang="en-IN" sz="1400" b="1" kern="100" dirty="0">
                          <a:effectLst/>
                          <a:latin typeface="Times" panose="02020603050405020304" pitchFamily="18" charset="0"/>
                          <a:ea typeface="Cambria" panose="02040503050406030204" pitchFamily="18" charset="0"/>
                          <a:cs typeface="Times" panose="02020603050405020304" pitchFamily="18" charset="0"/>
                        </a:rPr>
                        <a:t>0.823</a:t>
                      </a:r>
                    </a:p>
                  </a:txBody>
                  <a:tcPr marL="44450" marR="44450" marT="0" marB="0"/>
                </a:tc>
                <a:extLst>
                  <a:ext uri="{0D108BD9-81ED-4DB2-BD59-A6C34878D82A}">
                    <a16:rowId xmlns:a16="http://schemas.microsoft.com/office/drawing/2014/main" val="1893918930"/>
                  </a:ext>
                </a:extLst>
              </a:tr>
            </a:tbl>
          </a:graphicData>
        </a:graphic>
      </p:graphicFrame>
      <p:sp>
        <p:nvSpPr>
          <p:cNvPr id="3" name="TextBox 2">
            <a:extLst>
              <a:ext uri="{FF2B5EF4-FFF2-40B4-BE49-F238E27FC236}">
                <a16:creationId xmlns:a16="http://schemas.microsoft.com/office/drawing/2014/main" id="{38E943C6-CB3D-0B4B-6525-1645D0161211}"/>
              </a:ext>
            </a:extLst>
          </p:cNvPr>
          <p:cNvSpPr txBox="1"/>
          <p:nvPr/>
        </p:nvSpPr>
        <p:spPr>
          <a:xfrm>
            <a:off x="381739" y="1063486"/>
            <a:ext cx="10113983" cy="1323439"/>
          </a:xfrm>
          <a:prstGeom prst="rect">
            <a:avLst/>
          </a:prstGeom>
          <a:noFill/>
        </p:spPr>
        <p:txBody>
          <a:bodyPr wrap="square">
            <a:spAutoFit/>
          </a:bodyPr>
          <a:lstStyle/>
          <a:p>
            <a:endParaRPr lang="en-IN" sz="1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1600" dirty="0">
                <a:latin typeface="Cambria" panose="02040503050406030204" pitchFamily="18" charset="0"/>
                <a:ea typeface="Cambria" panose="02040503050406030204" pitchFamily="18" charset="0"/>
              </a:rPr>
              <a:t>Applying Feature Extraction approaches lead to a good increase in score.</a:t>
            </a:r>
          </a:p>
          <a:p>
            <a:pPr marL="285750" indent="-285750">
              <a:buFont typeface="Arial" panose="020B0604020202020204" pitchFamily="34" charset="0"/>
              <a:buChar char="•"/>
            </a:pPr>
            <a:endParaRPr lang="en-IN" sz="1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1600" dirty="0">
                <a:latin typeface="Cambria" panose="02040503050406030204" pitchFamily="18" charset="0"/>
                <a:ea typeface="Cambria" panose="02040503050406030204" pitchFamily="18" charset="0"/>
              </a:rPr>
              <a:t>UNet models are performing better for cells with large flat irregular size and protrusive branching like SK0V3, A172, SHSY5Y ,compared to small, round / irregular shaped cells like HUH7, BT474 and BV2</a:t>
            </a:r>
          </a:p>
        </p:txBody>
      </p:sp>
      <p:sp>
        <p:nvSpPr>
          <p:cNvPr id="6" name="TextBox 5">
            <a:extLst>
              <a:ext uri="{FF2B5EF4-FFF2-40B4-BE49-F238E27FC236}">
                <a16:creationId xmlns:a16="http://schemas.microsoft.com/office/drawing/2014/main" id="{5200C645-0DA6-F17B-82D6-AAC8C35DE3BA}"/>
              </a:ext>
            </a:extLst>
          </p:cNvPr>
          <p:cNvSpPr txBox="1"/>
          <p:nvPr/>
        </p:nvSpPr>
        <p:spPr>
          <a:xfrm rot="10800000" flipV="1">
            <a:off x="1874954" y="6228262"/>
            <a:ext cx="8801098" cy="292388"/>
          </a:xfrm>
          <a:prstGeom prst="rect">
            <a:avLst/>
          </a:prstGeom>
          <a:noFill/>
        </p:spPr>
        <p:txBody>
          <a:bodyPr wrap="square">
            <a:spAutoFit/>
          </a:bodyPr>
          <a:lstStyle/>
          <a:p>
            <a:pPr algn="ctr"/>
            <a:r>
              <a:rPr lang="en-IN" sz="1300" dirty="0">
                <a:latin typeface="Cambria" panose="02040503050406030204" pitchFamily="18" charset="0"/>
                <a:ea typeface="Cambria" panose="02040503050406030204" pitchFamily="18" charset="0"/>
              </a:rPr>
              <a:t>Table 3.  Scores Obtained by running Feature Extracted (FE)  U-Net, Attention U-Net and MTA-U-Net on LIVECell Dataset</a:t>
            </a:r>
          </a:p>
        </p:txBody>
      </p:sp>
    </p:spTree>
    <p:extLst>
      <p:ext uri="{BB962C8B-B14F-4D97-AF65-F5344CB8AC3E}">
        <p14:creationId xmlns:p14="http://schemas.microsoft.com/office/powerpoint/2010/main" val="34282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614958-E8BC-C5FF-B649-1AAA44564702}"/>
              </a:ext>
            </a:extLst>
          </p:cNvPr>
          <p:cNvPicPr>
            <a:picLocks noChangeAspect="1"/>
          </p:cNvPicPr>
          <p:nvPr/>
        </p:nvPicPr>
        <p:blipFill>
          <a:blip r:embed="rId2"/>
          <a:stretch>
            <a:fillRect/>
          </a:stretch>
        </p:blipFill>
        <p:spPr>
          <a:xfrm>
            <a:off x="346761" y="1420925"/>
            <a:ext cx="11568620" cy="4218759"/>
          </a:xfrm>
          <a:prstGeom prst="rect">
            <a:avLst/>
          </a:prstGeom>
        </p:spPr>
      </p:pic>
      <p:sp>
        <p:nvSpPr>
          <p:cNvPr id="3" name="TextBox 2">
            <a:extLst>
              <a:ext uri="{FF2B5EF4-FFF2-40B4-BE49-F238E27FC236}">
                <a16:creationId xmlns:a16="http://schemas.microsoft.com/office/drawing/2014/main" id="{A3B2D0B4-3086-7BB4-400F-B0FBB63D29A5}"/>
              </a:ext>
            </a:extLst>
          </p:cNvPr>
          <p:cNvSpPr txBox="1"/>
          <p:nvPr/>
        </p:nvSpPr>
        <p:spPr>
          <a:xfrm>
            <a:off x="416902" y="5378074"/>
            <a:ext cx="11775097" cy="523220"/>
          </a:xfrm>
          <a:prstGeom prst="rect">
            <a:avLst/>
          </a:prstGeom>
          <a:noFill/>
        </p:spPr>
        <p:txBody>
          <a:bodyPr wrap="square" rtlCol="0">
            <a:spAutoFit/>
          </a:bodyPr>
          <a:lstStyle/>
          <a:p>
            <a:endParaRPr lang="en-IN" sz="1400" dirty="0">
              <a:solidFill>
                <a:schemeClr val="bg2">
                  <a:lumMod val="75000"/>
                </a:schemeClr>
              </a:solidFill>
              <a:latin typeface="Arial Black" panose="020B0A04020102020204" pitchFamily="34" charset="0"/>
            </a:endParaRPr>
          </a:p>
          <a:p>
            <a:r>
              <a:rPr lang="en-IN" sz="1400" dirty="0">
                <a:solidFill>
                  <a:schemeClr val="bg2">
                    <a:lumMod val="75000"/>
                  </a:schemeClr>
                </a:solidFill>
                <a:latin typeface="Arial Black" panose="020B0A04020102020204" pitchFamily="34" charset="0"/>
              </a:rPr>
              <a:t>    </a:t>
            </a:r>
            <a:r>
              <a:rPr lang="en-IN" sz="1400" dirty="0">
                <a:solidFill>
                  <a:srgbClr val="0070C0"/>
                </a:solidFill>
                <a:latin typeface="Arial Black" panose="020B0A04020102020204" pitchFamily="34" charset="0"/>
              </a:rPr>
              <a:t>Image               Mask               U-NET            FE-U-NET          AU-NET         FE-AU-NET       MTA-U-NET     FE-MTA-U-NET</a:t>
            </a:r>
          </a:p>
        </p:txBody>
      </p:sp>
      <p:sp>
        <p:nvSpPr>
          <p:cNvPr id="6" name="TextBox 5">
            <a:extLst>
              <a:ext uri="{FF2B5EF4-FFF2-40B4-BE49-F238E27FC236}">
                <a16:creationId xmlns:a16="http://schemas.microsoft.com/office/drawing/2014/main" id="{39C6E0F1-0178-2E7D-3353-4D1E87CB781C}"/>
              </a:ext>
            </a:extLst>
          </p:cNvPr>
          <p:cNvSpPr txBox="1"/>
          <p:nvPr/>
        </p:nvSpPr>
        <p:spPr>
          <a:xfrm rot="10800000" flipV="1">
            <a:off x="3634657" y="6268681"/>
            <a:ext cx="5715397" cy="276999"/>
          </a:xfrm>
          <a:prstGeom prst="rect">
            <a:avLst/>
          </a:prstGeom>
          <a:noFill/>
        </p:spPr>
        <p:txBody>
          <a:bodyPr wrap="square">
            <a:spAutoFit/>
          </a:bodyPr>
          <a:lstStyle/>
          <a:p>
            <a:pPr algn="ctr"/>
            <a:r>
              <a:rPr lang="en-IN" sz="1200" dirty="0">
                <a:latin typeface="Cambria" panose="02040503050406030204" pitchFamily="18" charset="0"/>
                <a:ea typeface="Cambria" panose="02040503050406030204" pitchFamily="18" charset="0"/>
              </a:rPr>
              <a:t>Figure 7. Image , Mask and Predicted mask</a:t>
            </a:r>
          </a:p>
        </p:txBody>
      </p:sp>
      <p:sp>
        <p:nvSpPr>
          <p:cNvPr id="8" name="TextBox 7">
            <a:extLst>
              <a:ext uri="{FF2B5EF4-FFF2-40B4-BE49-F238E27FC236}">
                <a16:creationId xmlns:a16="http://schemas.microsoft.com/office/drawing/2014/main" id="{0294524F-1CAE-B08C-D9A5-B15647E7431F}"/>
              </a:ext>
            </a:extLst>
          </p:cNvPr>
          <p:cNvSpPr txBox="1"/>
          <p:nvPr/>
        </p:nvSpPr>
        <p:spPr>
          <a:xfrm rot="10800000" flipV="1">
            <a:off x="346761" y="987370"/>
            <a:ext cx="1808680" cy="369332"/>
          </a:xfrm>
          <a:prstGeom prst="rect">
            <a:avLst/>
          </a:prstGeom>
          <a:noFill/>
        </p:spPr>
        <p:txBody>
          <a:bodyPr wrap="square" rtlCol="0">
            <a:spAutoFit/>
          </a:bodyPr>
          <a:lstStyle/>
          <a:p>
            <a:r>
              <a:rPr lang="en-IN" b="1" i="1" u="sng" dirty="0">
                <a:solidFill>
                  <a:schemeClr val="tx2">
                    <a:lumMod val="40000"/>
                    <a:lumOff val="60000"/>
                  </a:schemeClr>
                </a:solidFill>
                <a:latin typeface="Times" panose="02020603050405020304" pitchFamily="18" charset="0"/>
                <a:cs typeface="Times" panose="02020603050405020304" pitchFamily="18" charset="0"/>
              </a:rPr>
              <a:t>Predicted Mask</a:t>
            </a:r>
          </a:p>
        </p:txBody>
      </p:sp>
    </p:spTree>
    <p:extLst>
      <p:ext uri="{BB962C8B-B14F-4D97-AF65-F5344CB8AC3E}">
        <p14:creationId xmlns:p14="http://schemas.microsoft.com/office/powerpoint/2010/main" val="1185612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349B-43D8-3579-E904-1F5AAE405390}"/>
              </a:ext>
            </a:extLst>
          </p:cNvPr>
          <p:cNvSpPr>
            <a:spLocks noGrp="1"/>
          </p:cNvSpPr>
          <p:nvPr>
            <p:ph type="title"/>
          </p:nvPr>
        </p:nvSpPr>
        <p:spPr>
          <a:xfrm>
            <a:off x="558800" y="873760"/>
            <a:ext cx="4102100" cy="548640"/>
          </a:xfrm>
        </p:spPr>
        <p:txBody>
          <a:bodyPr/>
          <a:lstStyle/>
          <a:p>
            <a:r>
              <a:rPr lang="en-IN" b="1" dirty="0">
                <a:solidFill>
                  <a:srgbClr val="0070C0"/>
                </a:solidFill>
                <a:latin typeface="Cambria" panose="02040503050406030204" pitchFamily="18" charset="0"/>
                <a:ea typeface="Cambria" panose="02040503050406030204" pitchFamily="18" charset="0"/>
              </a:rPr>
              <a:t>CONCLUSION</a:t>
            </a:r>
          </a:p>
        </p:txBody>
      </p:sp>
      <p:sp>
        <p:nvSpPr>
          <p:cNvPr id="3" name="TextBox 2">
            <a:extLst>
              <a:ext uri="{FF2B5EF4-FFF2-40B4-BE49-F238E27FC236}">
                <a16:creationId xmlns:a16="http://schemas.microsoft.com/office/drawing/2014/main" id="{61CC0763-854C-3278-E0F2-C3FE55EBB3F2}"/>
              </a:ext>
            </a:extLst>
          </p:cNvPr>
          <p:cNvSpPr txBox="1"/>
          <p:nvPr/>
        </p:nvSpPr>
        <p:spPr>
          <a:xfrm>
            <a:off x="865466" y="1587500"/>
            <a:ext cx="10220960" cy="3093154"/>
          </a:xfrm>
          <a:prstGeom prst="rect">
            <a:avLst/>
          </a:prstGeom>
          <a:noFill/>
        </p:spPr>
        <p:txBody>
          <a:bodyPr wrap="square" rtlCol="0">
            <a:spAutoFit/>
          </a:bodyPr>
          <a:lstStyle/>
          <a:p>
            <a:pPr marL="285750" indent="-285750">
              <a:buFont typeface="Arial" panose="020B0604020202020204" pitchFamily="34" charset="0"/>
              <a:buChar char="•"/>
            </a:pPr>
            <a:endParaRPr lang="en-IN" sz="15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GB" sz="1500" dirty="0">
                <a:effectLst/>
                <a:latin typeface="Times New Roman" panose="02020603050405020304" pitchFamily="18" charset="0"/>
                <a:ea typeface="Times New Roman" panose="02020603050405020304" pitchFamily="18" charset="0"/>
              </a:rPr>
              <a:t>This research focused on the segmentation of live cell images using different UNet models. </a:t>
            </a:r>
          </a:p>
          <a:p>
            <a:pPr marL="285750" indent="-285750">
              <a:buFont typeface="Arial" panose="020B0604020202020204" pitchFamily="34" charset="0"/>
              <a:buChar char="•"/>
            </a:pPr>
            <a:endParaRPr lang="en-GB" sz="15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GB" sz="1500" dirty="0">
                <a:effectLst/>
                <a:latin typeface="Times New Roman" panose="02020603050405020304" pitchFamily="18" charset="0"/>
                <a:ea typeface="Times New Roman" panose="02020603050405020304" pitchFamily="18" charset="0"/>
              </a:rPr>
              <a:t>We compared UNet and Attention UNet, and found that Attention UNet is working better for cell segmentation tasks</a:t>
            </a:r>
            <a:endParaRPr lang="en-GB" sz="15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GB" sz="15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GB" sz="1500" dirty="0">
                <a:latin typeface="Times New Roman" panose="02020603050405020304" pitchFamily="18" charset="0"/>
                <a:ea typeface="Times New Roman" panose="02020603050405020304" pitchFamily="18" charset="0"/>
              </a:rPr>
              <a:t>The Laplacian and local standard deviation feature extraction technique improved all the UNet models, thus leads to better segmentation masks.</a:t>
            </a:r>
          </a:p>
          <a:p>
            <a:pPr marL="285750" indent="-285750">
              <a:buFont typeface="Arial" panose="020B0604020202020204" pitchFamily="34" charset="0"/>
              <a:buChar char="•"/>
            </a:pPr>
            <a:endParaRPr lang="en-GB" sz="15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GB" sz="1500" dirty="0">
                <a:effectLst/>
                <a:latin typeface="Times New Roman" panose="02020603050405020304" pitchFamily="18" charset="0"/>
                <a:ea typeface="Times New Roman" panose="02020603050405020304" pitchFamily="18" charset="0"/>
              </a:rPr>
              <a:t>We also introduced a semi supervised Mean Teacher Attention UNet and applied feature extraction and obtained comparable scores</a:t>
            </a:r>
          </a:p>
          <a:p>
            <a:pPr marL="285750" indent="-285750">
              <a:buFont typeface="Arial" panose="020B0604020202020204" pitchFamily="34" charset="0"/>
              <a:buChar char="•"/>
            </a:pPr>
            <a:endParaRPr lang="en-GB" sz="1500" dirty="0">
              <a:latin typeface="Times New Roman" panose="02020603050405020304" pitchFamily="18" charset="0"/>
              <a:ea typeface="Arial" panose="020B0604020202020204" pitchFamily="34" charset="0"/>
            </a:endParaRPr>
          </a:p>
          <a:p>
            <a:pPr marL="285750" indent="-285750">
              <a:buFont typeface="Arial" panose="020B0604020202020204" pitchFamily="34" charset="0"/>
              <a:buChar char="•"/>
            </a:pPr>
            <a:r>
              <a:rPr lang="en-US" sz="1500" dirty="0">
                <a:latin typeface="Times" panose="02020603050405020304" pitchFamily="18" charset="0"/>
                <a:cs typeface="Times" panose="02020603050405020304" pitchFamily="18" charset="0"/>
              </a:rPr>
              <a:t>The model shows promising results on LIVECell, but its generalization capability to other datasets is to be checked. Additionally, there is a scope to explore more feature extraction approaches that are effective for cell segmentation tasks.</a:t>
            </a:r>
            <a:endParaRPr lang="en-IN" sz="1500" dirty="0">
              <a:effectLst/>
              <a:latin typeface="Times" panose="02020603050405020304" pitchFamily="18" charset="0"/>
              <a:ea typeface="Arial" panose="020B0604020202020204" pitchFamily="34" charset="0"/>
              <a:cs typeface="Times" panose="02020603050405020304" pitchFamily="18" charset="0"/>
            </a:endParaRPr>
          </a:p>
        </p:txBody>
      </p:sp>
      <p:sp>
        <p:nvSpPr>
          <p:cNvPr id="7" name="Freeform: Shape 6">
            <a:extLst>
              <a:ext uri="{FF2B5EF4-FFF2-40B4-BE49-F238E27FC236}">
                <a16:creationId xmlns:a16="http://schemas.microsoft.com/office/drawing/2014/main" id="{068965DB-471A-3481-84C7-442E8EBB625C}"/>
              </a:ext>
            </a:extLst>
          </p:cNvPr>
          <p:cNvSpPr/>
          <p:nvPr/>
        </p:nvSpPr>
        <p:spPr>
          <a:xfrm rot="9757062">
            <a:off x="9759552" y="-515854"/>
            <a:ext cx="2653749" cy="6772747"/>
          </a:xfrm>
          <a:custGeom>
            <a:avLst/>
            <a:gdLst>
              <a:gd name="connsiteX0" fmla="*/ 1763090 w 3728734"/>
              <a:gd name="connsiteY0" fmla="*/ 0 h 6512567"/>
              <a:gd name="connsiteX1" fmla="*/ 1600530 w 3728734"/>
              <a:gd name="connsiteY1" fmla="*/ 6085840 h 6512567"/>
              <a:gd name="connsiteX2" fmla="*/ 5410 w 3728734"/>
              <a:gd name="connsiteY2" fmla="*/ 4632960 h 6512567"/>
              <a:gd name="connsiteX3" fmla="*/ 2281250 w 3728734"/>
              <a:gd name="connsiteY3" fmla="*/ 4632960 h 6512567"/>
              <a:gd name="connsiteX4" fmla="*/ 1732610 w 3728734"/>
              <a:gd name="connsiteY4" fmla="*/ 5415280 h 6512567"/>
              <a:gd name="connsiteX5" fmla="*/ 3236290 w 3728734"/>
              <a:gd name="connsiteY5" fmla="*/ 6075680 h 6512567"/>
              <a:gd name="connsiteX6" fmla="*/ 3602050 w 3728734"/>
              <a:gd name="connsiteY6" fmla="*/ 6177280 h 6512567"/>
              <a:gd name="connsiteX7" fmla="*/ 1255090 w 3728734"/>
              <a:gd name="connsiteY7" fmla="*/ 1574800 h 6512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8734" h="6512567">
                <a:moveTo>
                  <a:pt x="1763090" y="0"/>
                </a:moveTo>
                <a:cubicBezTo>
                  <a:pt x="1828283" y="2656840"/>
                  <a:pt x="1893477" y="5313680"/>
                  <a:pt x="1600530" y="6085840"/>
                </a:cubicBezTo>
                <a:cubicBezTo>
                  <a:pt x="1600530" y="6085840"/>
                  <a:pt x="-108043" y="4875107"/>
                  <a:pt x="5410" y="4632960"/>
                </a:cubicBezTo>
                <a:cubicBezTo>
                  <a:pt x="118863" y="4390813"/>
                  <a:pt x="1993383" y="4502573"/>
                  <a:pt x="2281250" y="4632960"/>
                </a:cubicBezTo>
                <a:cubicBezTo>
                  <a:pt x="2569117" y="4763347"/>
                  <a:pt x="1573437" y="5174827"/>
                  <a:pt x="1732610" y="5415280"/>
                </a:cubicBezTo>
                <a:cubicBezTo>
                  <a:pt x="1891783" y="5655733"/>
                  <a:pt x="2924717" y="5948680"/>
                  <a:pt x="3236290" y="6075680"/>
                </a:cubicBezTo>
                <a:cubicBezTo>
                  <a:pt x="3547863" y="6202680"/>
                  <a:pt x="3932250" y="6927427"/>
                  <a:pt x="3602050" y="6177280"/>
                </a:cubicBezTo>
                <a:cubicBezTo>
                  <a:pt x="3271850" y="5427133"/>
                  <a:pt x="2263470" y="3500966"/>
                  <a:pt x="1255090" y="1574800"/>
                </a:cubicBezTo>
              </a:path>
            </a:pathLst>
          </a:cu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4039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3817C186-E69A-AE82-FF45-D87CC7EA4836}"/>
              </a:ext>
            </a:extLst>
          </p:cNvPr>
          <p:cNvSpPr/>
          <p:nvPr/>
        </p:nvSpPr>
        <p:spPr>
          <a:xfrm rot="9654839">
            <a:off x="9669075" y="-515853"/>
            <a:ext cx="2653749" cy="6772747"/>
          </a:xfrm>
          <a:custGeom>
            <a:avLst/>
            <a:gdLst>
              <a:gd name="connsiteX0" fmla="*/ 1763090 w 3728734"/>
              <a:gd name="connsiteY0" fmla="*/ 0 h 6512567"/>
              <a:gd name="connsiteX1" fmla="*/ 1600530 w 3728734"/>
              <a:gd name="connsiteY1" fmla="*/ 6085840 h 6512567"/>
              <a:gd name="connsiteX2" fmla="*/ 5410 w 3728734"/>
              <a:gd name="connsiteY2" fmla="*/ 4632960 h 6512567"/>
              <a:gd name="connsiteX3" fmla="*/ 2281250 w 3728734"/>
              <a:gd name="connsiteY3" fmla="*/ 4632960 h 6512567"/>
              <a:gd name="connsiteX4" fmla="*/ 1732610 w 3728734"/>
              <a:gd name="connsiteY4" fmla="*/ 5415280 h 6512567"/>
              <a:gd name="connsiteX5" fmla="*/ 3236290 w 3728734"/>
              <a:gd name="connsiteY5" fmla="*/ 6075680 h 6512567"/>
              <a:gd name="connsiteX6" fmla="*/ 3602050 w 3728734"/>
              <a:gd name="connsiteY6" fmla="*/ 6177280 h 6512567"/>
              <a:gd name="connsiteX7" fmla="*/ 1255090 w 3728734"/>
              <a:gd name="connsiteY7" fmla="*/ 1574800 h 6512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8734" h="6512567">
                <a:moveTo>
                  <a:pt x="1763090" y="0"/>
                </a:moveTo>
                <a:cubicBezTo>
                  <a:pt x="1828283" y="2656840"/>
                  <a:pt x="1893477" y="5313680"/>
                  <a:pt x="1600530" y="6085840"/>
                </a:cubicBezTo>
                <a:cubicBezTo>
                  <a:pt x="1600530" y="6085840"/>
                  <a:pt x="-108043" y="4875107"/>
                  <a:pt x="5410" y="4632960"/>
                </a:cubicBezTo>
                <a:cubicBezTo>
                  <a:pt x="118863" y="4390813"/>
                  <a:pt x="1993383" y="4502573"/>
                  <a:pt x="2281250" y="4632960"/>
                </a:cubicBezTo>
                <a:cubicBezTo>
                  <a:pt x="2569117" y="4763347"/>
                  <a:pt x="1573437" y="5174827"/>
                  <a:pt x="1732610" y="5415280"/>
                </a:cubicBezTo>
                <a:cubicBezTo>
                  <a:pt x="1891783" y="5655733"/>
                  <a:pt x="2924717" y="5948680"/>
                  <a:pt x="3236290" y="6075680"/>
                </a:cubicBezTo>
                <a:cubicBezTo>
                  <a:pt x="3547863" y="6202680"/>
                  <a:pt x="3932250" y="6927427"/>
                  <a:pt x="3602050" y="6177280"/>
                </a:cubicBezTo>
                <a:cubicBezTo>
                  <a:pt x="3271850" y="5427133"/>
                  <a:pt x="2263470" y="3500966"/>
                  <a:pt x="1255090" y="1574800"/>
                </a:cubicBezTo>
              </a:path>
            </a:pathLst>
          </a:cu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C5A349B-43D8-3579-E904-1F5AAE405390}"/>
              </a:ext>
            </a:extLst>
          </p:cNvPr>
          <p:cNvSpPr>
            <a:spLocks noGrp="1"/>
          </p:cNvSpPr>
          <p:nvPr>
            <p:ph type="title"/>
          </p:nvPr>
        </p:nvSpPr>
        <p:spPr>
          <a:xfrm>
            <a:off x="508000" y="751840"/>
            <a:ext cx="5435600" cy="670560"/>
          </a:xfrm>
        </p:spPr>
        <p:txBody>
          <a:bodyPr/>
          <a:lstStyle/>
          <a:p>
            <a:r>
              <a:rPr lang="en-IN" b="1" dirty="0">
                <a:solidFill>
                  <a:srgbClr val="0070C0"/>
                </a:solidFill>
                <a:latin typeface="Cambria" panose="02040503050406030204" pitchFamily="18" charset="0"/>
                <a:ea typeface="Cambria" panose="02040503050406030204" pitchFamily="18" charset="0"/>
              </a:rPr>
              <a:t>REFERENCE</a:t>
            </a:r>
          </a:p>
        </p:txBody>
      </p:sp>
      <p:sp>
        <p:nvSpPr>
          <p:cNvPr id="3" name="TextBox 2">
            <a:extLst>
              <a:ext uri="{FF2B5EF4-FFF2-40B4-BE49-F238E27FC236}">
                <a16:creationId xmlns:a16="http://schemas.microsoft.com/office/drawing/2014/main" id="{61CC0763-854C-3278-E0F2-C3FE55EBB3F2}"/>
              </a:ext>
            </a:extLst>
          </p:cNvPr>
          <p:cNvSpPr txBox="1"/>
          <p:nvPr/>
        </p:nvSpPr>
        <p:spPr>
          <a:xfrm>
            <a:off x="508000" y="1696720"/>
            <a:ext cx="11043298" cy="3930371"/>
          </a:xfrm>
          <a:prstGeom prst="rect">
            <a:avLst/>
          </a:prstGeom>
          <a:noFill/>
        </p:spPr>
        <p:txBody>
          <a:bodyPr wrap="square" rtlCol="0">
            <a:spAutoFit/>
          </a:bodyPr>
          <a:lstStyle/>
          <a:p>
            <a:pPr>
              <a:lnSpc>
                <a:spcPct val="150000"/>
              </a:lnSpc>
            </a:pPr>
            <a:r>
              <a:rPr lang="en-US" sz="1400" b="0" i="0" dirty="0">
                <a:solidFill>
                  <a:srgbClr val="222222"/>
                </a:solidFill>
                <a:effectLst/>
                <a:highlight>
                  <a:srgbClr val="FFFFFF"/>
                </a:highlight>
                <a:latin typeface="Times" panose="02020603050405020304" pitchFamily="18" charset="0"/>
                <a:ea typeface="Cambria" panose="02040503050406030204" pitchFamily="18" charset="0"/>
                <a:cs typeface="Times" panose="02020603050405020304" pitchFamily="18" charset="0"/>
              </a:rPr>
              <a:t>[1]    Edlund, Christoffer, et al. "LIVECell—A large-scale dataset for label-free live cell segmentation." </a:t>
            </a:r>
            <a:r>
              <a:rPr lang="en-US" sz="1400" b="0" i="1" dirty="0">
                <a:solidFill>
                  <a:srgbClr val="222222"/>
                </a:solidFill>
                <a:effectLst/>
                <a:highlight>
                  <a:srgbClr val="FFFFFF"/>
                </a:highlight>
                <a:latin typeface="Times" panose="02020603050405020304" pitchFamily="18" charset="0"/>
                <a:ea typeface="Cambria" panose="02040503050406030204" pitchFamily="18" charset="0"/>
                <a:cs typeface="Times" panose="02020603050405020304" pitchFamily="18" charset="0"/>
              </a:rPr>
              <a:t>Nature methods</a:t>
            </a:r>
            <a:r>
              <a:rPr lang="en-US" sz="1400" b="0" i="0" dirty="0">
                <a:solidFill>
                  <a:srgbClr val="222222"/>
                </a:solidFill>
                <a:effectLst/>
                <a:highlight>
                  <a:srgbClr val="FFFFFF"/>
                </a:highlight>
                <a:latin typeface="Times" panose="02020603050405020304" pitchFamily="18" charset="0"/>
                <a:ea typeface="Cambria" panose="02040503050406030204" pitchFamily="18" charset="0"/>
                <a:cs typeface="Times" panose="02020603050405020304" pitchFamily="18" charset="0"/>
              </a:rPr>
              <a:t> 18.9 (2021): 1038-1045.</a:t>
            </a:r>
          </a:p>
          <a:p>
            <a:pPr>
              <a:lnSpc>
                <a:spcPct val="150000"/>
              </a:lnSpc>
            </a:pPr>
            <a:r>
              <a:rPr lang="en-US" sz="1400" b="0" i="0" dirty="0">
                <a:solidFill>
                  <a:srgbClr val="222222"/>
                </a:solidFill>
                <a:effectLst/>
                <a:highlight>
                  <a:srgbClr val="FFFFFF"/>
                </a:highlight>
                <a:latin typeface="Times" panose="02020603050405020304" pitchFamily="18" charset="0"/>
                <a:ea typeface="Cambria" panose="02040503050406030204" pitchFamily="18" charset="0"/>
                <a:cs typeface="Times" panose="02020603050405020304" pitchFamily="18" charset="0"/>
              </a:rPr>
              <a:t>[2]    Kim, Grace, Will Song, and Lucia Zheng. "Deep Learning for Cell Segmentation." (2022).</a:t>
            </a:r>
          </a:p>
          <a:p>
            <a:pPr>
              <a:lnSpc>
                <a:spcPct val="150000"/>
              </a:lnSpc>
            </a:pPr>
            <a:r>
              <a:rPr lang="en-US" sz="1400" b="0" i="0" dirty="0">
                <a:solidFill>
                  <a:srgbClr val="222222"/>
                </a:solidFill>
                <a:effectLst/>
                <a:highlight>
                  <a:srgbClr val="FFFFFF"/>
                </a:highlight>
                <a:latin typeface="Times" panose="02020603050405020304" pitchFamily="18" charset="0"/>
                <a:ea typeface="Cambria" panose="02040503050406030204" pitchFamily="18" charset="0"/>
                <a:cs typeface="Times" panose="02020603050405020304" pitchFamily="18" charset="0"/>
              </a:rPr>
              <a:t>[3]    Yu, Ji. "Point-supervised Single-cell Segmentation via Collaborative Knowledge Sharing." </a:t>
            </a:r>
            <a:r>
              <a:rPr lang="en-US" sz="1400" b="0" i="1" dirty="0">
                <a:solidFill>
                  <a:srgbClr val="222222"/>
                </a:solidFill>
                <a:effectLst/>
                <a:highlight>
                  <a:srgbClr val="FFFFFF"/>
                </a:highlight>
                <a:latin typeface="Times" panose="02020603050405020304" pitchFamily="18" charset="0"/>
                <a:ea typeface="Cambria" panose="02040503050406030204" pitchFamily="18" charset="0"/>
                <a:cs typeface="Times" panose="02020603050405020304" pitchFamily="18" charset="0"/>
              </a:rPr>
              <a:t>IEEE Transactions on Medical Imaging</a:t>
            </a:r>
            <a:r>
              <a:rPr lang="en-US" sz="1400" b="0" i="0" dirty="0">
                <a:solidFill>
                  <a:srgbClr val="222222"/>
                </a:solidFill>
                <a:effectLst/>
                <a:highlight>
                  <a:srgbClr val="FFFFFF"/>
                </a:highlight>
                <a:latin typeface="Times" panose="02020603050405020304" pitchFamily="18" charset="0"/>
                <a:ea typeface="Cambria" panose="02040503050406030204" pitchFamily="18" charset="0"/>
                <a:cs typeface="Times" panose="02020603050405020304" pitchFamily="18" charset="0"/>
              </a:rPr>
              <a:t> (2023).</a:t>
            </a:r>
          </a:p>
          <a:p>
            <a:pPr>
              <a:lnSpc>
                <a:spcPct val="150000"/>
              </a:lnSpc>
            </a:pPr>
            <a:r>
              <a:rPr lang="en-US" sz="1400" b="0" i="0" dirty="0">
                <a:solidFill>
                  <a:srgbClr val="222222"/>
                </a:solidFill>
                <a:effectLst/>
                <a:highlight>
                  <a:srgbClr val="FFFFFF"/>
                </a:highlight>
                <a:latin typeface="Times" panose="02020603050405020304" pitchFamily="18" charset="0"/>
                <a:ea typeface="Cambria" panose="02040503050406030204" pitchFamily="18" charset="0"/>
                <a:cs typeface="Times" panose="02020603050405020304" pitchFamily="18" charset="0"/>
              </a:rPr>
              <a:t>[4</a:t>
            </a:r>
            <a:r>
              <a:rPr lang="en-US" sz="1400" dirty="0">
                <a:solidFill>
                  <a:srgbClr val="222222"/>
                </a:solidFill>
                <a:highlight>
                  <a:srgbClr val="FFFFFF"/>
                </a:highlight>
                <a:latin typeface="Times" panose="02020603050405020304" pitchFamily="18" charset="0"/>
                <a:ea typeface="Cambria" panose="02040503050406030204" pitchFamily="18" charset="0"/>
                <a:cs typeface="Times" panose="02020603050405020304" pitchFamily="18" charset="0"/>
              </a:rPr>
              <a:t>]    Oktay, Ozan, et al. "Attention u-net: Learning where to look for the pancreas." </a:t>
            </a:r>
            <a:r>
              <a:rPr lang="en-US" sz="1400" i="1" dirty="0" err="1">
                <a:solidFill>
                  <a:srgbClr val="222222"/>
                </a:solidFill>
                <a:highlight>
                  <a:srgbClr val="FFFFFF"/>
                </a:highlight>
                <a:latin typeface="Times" panose="02020603050405020304" pitchFamily="18" charset="0"/>
                <a:ea typeface="Cambria" panose="02040503050406030204" pitchFamily="18" charset="0"/>
                <a:cs typeface="Times" panose="02020603050405020304" pitchFamily="18" charset="0"/>
              </a:rPr>
              <a:t>arXiv</a:t>
            </a:r>
            <a:r>
              <a:rPr lang="en-US" sz="1400" i="1" dirty="0">
                <a:solidFill>
                  <a:srgbClr val="222222"/>
                </a:solidFill>
                <a:highlight>
                  <a:srgbClr val="FFFFFF"/>
                </a:highlight>
                <a:latin typeface="Times" panose="02020603050405020304" pitchFamily="18" charset="0"/>
                <a:ea typeface="Cambria" panose="02040503050406030204" pitchFamily="18" charset="0"/>
                <a:cs typeface="Times" panose="02020603050405020304" pitchFamily="18" charset="0"/>
              </a:rPr>
              <a:t> preprint arXiv:1804.03999</a:t>
            </a:r>
            <a:r>
              <a:rPr lang="en-US" sz="1400" dirty="0">
                <a:solidFill>
                  <a:srgbClr val="222222"/>
                </a:solidFill>
                <a:highlight>
                  <a:srgbClr val="FFFFFF"/>
                </a:highlight>
                <a:latin typeface="Times" panose="02020603050405020304" pitchFamily="18" charset="0"/>
                <a:ea typeface="Cambria" panose="02040503050406030204" pitchFamily="18" charset="0"/>
                <a:cs typeface="Times" panose="02020603050405020304" pitchFamily="18" charset="0"/>
              </a:rPr>
              <a:t> (2018). </a:t>
            </a:r>
          </a:p>
          <a:p>
            <a:pPr>
              <a:lnSpc>
                <a:spcPct val="150000"/>
              </a:lnSpc>
            </a:pPr>
            <a:r>
              <a:rPr lang="en-US" sz="1400" b="0" i="0" dirty="0">
                <a:solidFill>
                  <a:srgbClr val="222222"/>
                </a:solidFill>
                <a:effectLst/>
                <a:highlight>
                  <a:srgbClr val="FFFFFF"/>
                </a:highlight>
                <a:latin typeface="Times" panose="02020603050405020304" pitchFamily="18" charset="0"/>
                <a:ea typeface="Cambria" panose="02040503050406030204" pitchFamily="18" charset="0"/>
                <a:cs typeface="Times" panose="02020603050405020304" pitchFamily="18" charset="0"/>
              </a:rPr>
              <a:t>[5]    Zhang, Binyu, et al. "MT2: Multi-task Mean Teacher for Semi-Supervised Cell Segmentation." (2023).</a:t>
            </a:r>
          </a:p>
          <a:p>
            <a:pPr>
              <a:lnSpc>
                <a:spcPct val="150000"/>
              </a:lnSpc>
            </a:pPr>
            <a:r>
              <a:rPr lang="en-IN" sz="1400" dirty="0">
                <a:latin typeface="Times" panose="02020603050405020304" pitchFamily="18" charset="0"/>
                <a:cs typeface="Times" panose="02020603050405020304" pitchFamily="18" charset="0"/>
              </a:rPr>
              <a:t>[6]    Asha, S. B., and G. Gopakumar. "Deep Learning-Based Semantic Segmentation of Blood Cells from Microscopic Images." International Conference on Big Data, Machine Learning, and Applications. Singapore: Springer Nature Singapore, 2021.</a:t>
            </a:r>
          </a:p>
          <a:p>
            <a:pPr>
              <a:lnSpc>
                <a:spcPct val="150000"/>
              </a:lnSpc>
            </a:pPr>
            <a:r>
              <a:rPr lang="en-IN" sz="1400" dirty="0">
                <a:latin typeface="Times" panose="02020603050405020304" pitchFamily="18" charset="0"/>
                <a:cs typeface="Times" panose="02020603050405020304" pitchFamily="18" charset="0"/>
              </a:rPr>
              <a:t>[7]     Wu, Jiawei, et al. "U-Net combined with multi-scale attention mechanism for liver segmentation in CT images." BMC Medical Informatics and Decision Making 21 (2021): 1-12.</a:t>
            </a:r>
          </a:p>
          <a:p>
            <a:pPr>
              <a:lnSpc>
                <a:spcPct val="150000"/>
              </a:lnSpc>
            </a:pPr>
            <a:r>
              <a:rPr lang="en-IN" sz="1400" b="0" i="0" dirty="0">
                <a:solidFill>
                  <a:srgbClr val="222222"/>
                </a:solidFill>
                <a:effectLst/>
                <a:highlight>
                  <a:srgbClr val="FFFFFF"/>
                </a:highlight>
                <a:latin typeface="Times" panose="02020603050405020304" pitchFamily="18" charset="0"/>
                <a:ea typeface="Cambria" panose="02040503050406030204" pitchFamily="18" charset="0"/>
                <a:cs typeface="Times" panose="02020603050405020304" pitchFamily="18" charset="0"/>
              </a:rPr>
              <a:t>[8]     </a:t>
            </a:r>
            <a:r>
              <a:rPr lang="en-IN" sz="1400" dirty="0">
                <a:latin typeface="Times" panose="02020603050405020304" pitchFamily="18" charset="0"/>
                <a:cs typeface="Times" panose="02020603050405020304" pitchFamily="18" charset="0"/>
              </a:rPr>
              <a:t>Asha, S. B., G. Gopakumar, and Gorthi RK Sai Subrahmanyam. "Saliency and ballness driven deep learning framework for cell segmentation in bright field microscopic images." Engineering Applications of Artificial Intelligence 118 (2023): 105704.</a:t>
            </a:r>
            <a:endParaRPr lang="en-US" sz="1400" b="0" i="0" dirty="0">
              <a:solidFill>
                <a:srgbClr val="222222"/>
              </a:solidFill>
              <a:effectLst/>
              <a:highlight>
                <a:srgbClr val="FFFFFF"/>
              </a:highlight>
              <a:latin typeface="Times" panose="02020603050405020304" pitchFamily="18" charset="0"/>
              <a:ea typeface="Cambria" panose="02040503050406030204" pitchFamily="18" charset="0"/>
              <a:cs typeface="Times" panose="02020603050405020304" pitchFamily="18" charset="0"/>
            </a:endParaRPr>
          </a:p>
          <a:p>
            <a:pPr>
              <a:lnSpc>
                <a:spcPct val="150000"/>
              </a:lnSpc>
            </a:pPr>
            <a:endParaRPr lang="en-US" sz="1400" b="0" i="0" dirty="0">
              <a:solidFill>
                <a:srgbClr val="222222"/>
              </a:solidFill>
              <a:effectLst/>
              <a:highlight>
                <a:srgbClr val="FFFFFF"/>
              </a:highlight>
              <a:latin typeface="Times" panose="02020603050405020304" pitchFamily="18" charset="0"/>
              <a:ea typeface="Cambria" panose="02040503050406030204" pitchFamily="18" charset="0"/>
              <a:cs typeface="Times" panose="02020603050405020304" pitchFamily="18" charset="0"/>
            </a:endParaRPr>
          </a:p>
        </p:txBody>
      </p:sp>
    </p:spTree>
    <p:extLst>
      <p:ext uri="{BB962C8B-B14F-4D97-AF65-F5344CB8AC3E}">
        <p14:creationId xmlns:p14="http://schemas.microsoft.com/office/powerpoint/2010/main" val="2464820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867E5A-534C-6677-314B-856EE76D9521}"/>
              </a:ext>
            </a:extLst>
          </p:cNvPr>
          <p:cNvSpPr txBox="1"/>
          <p:nvPr/>
        </p:nvSpPr>
        <p:spPr>
          <a:xfrm>
            <a:off x="4450080" y="3075057"/>
            <a:ext cx="3596640" cy="707886"/>
          </a:xfrm>
          <a:prstGeom prst="rect">
            <a:avLst/>
          </a:prstGeom>
          <a:noFill/>
        </p:spPr>
        <p:txBody>
          <a:bodyPr wrap="square" rtlCol="0">
            <a:spAutoFit/>
          </a:bodyPr>
          <a:lstStyle/>
          <a:p>
            <a:r>
              <a:rPr lang="en-IN" sz="4000" dirty="0">
                <a:solidFill>
                  <a:srgbClr val="0070C0"/>
                </a:solidFill>
                <a:latin typeface="Algerian" panose="04020705040A02060702" pitchFamily="82" charset="0"/>
              </a:rPr>
              <a:t>Thankyou !</a:t>
            </a:r>
          </a:p>
        </p:txBody>
      </p:sp>
      <p:sp>
        <p:nvSpPr>
          <p:cNvPr id="5" name="Freeform: Shape 4">
            <a:extLst>
              <a:ext uri="{FF2B5EF4-FFF2-40B4-BE49-F238E27FC236}">
                <a16:creationId xmlns:a16="http://schemas.microsoft.com/office/drawing/2014/main" id="{99AABA80-1BC7-A1DF-99AF-4EF3D2142339}"/>
              </a:ext>
            </a:extLst>
          </p:cNvPr>
          <p:cNvSpPr/>
          <p:nvPr/>
        </p:nvSpPr>
        <p:spPr>
          <a:xfrm>
            <a:off x="0" y="0"/>
            <a:ext cx="1605280" cy="6502400"/>
          </a:xfrm>
          <a:custGeom>
            <a:avLst/>
            <a:gdLst>
              <a:gd name="connsiteX0" fmla="*/ 1505096 w 1505096"/>
              <a:gd name="connsiteY0" fmla="*/ 0 h 6889991"/>
              <a:gd name="connsiteX1" fmla="*/ 133496 w 1505096"/>
              <a:gd name="connsiteY1" fmla="*/ 6888480 h 6889991"/>
            </a:gdLst>
            <a:ahLst/>
            <a:cxnLst>
              <a:cxn ang="0">
                <a:pos x="connsiteX0" y="connsiteY0"/>
              </a:cxn>
              <a:cxn ang="0">
                <a:pos x="connsiteX1" y="connsiteY1"/>
              </a:cxn>
            </a:cxnLst>
            <a:rect l="l" t="t" r="r" b="b"/>
            <a:pathLst>
              <a:path w="1505096" h="6889991">
                <a:moveTo>
                  <a:pt x="1505096" y="0"/>
                </a:moveTo>
                <a:cubicBezTo>
                  <a:pt x="576302" y="3486573"/>
                  <a:pt x="-352491" y="6973147"/>
                  <a:pt x="133496" y="6888480"/>
                </a:cubicBezTo>
              </a:path>
            </a:pathLst>
          </a:custGeom>
          <a:solidFill>
            <a:schemeClr val="bg1">
              <a:lumMod val="85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Shape 9">
            <a:extLst>
              <a:ext uri="{FF2B5EF4-FFF2-40B4-BE49-F238E27FC236}">
                <a16:creationId xmlns:a16="http://schemas.microsoft.com/office/drawing/2014/main" id="{F5F1D8CC-DEF7-CEF7-2641-3608C9FDC8D3}"/>
              </a:ext>
            </a:extLst>
          </p:cNvPr>
          <p:cNvSpPr/>
          <p:nvPr/>
        </p:nvSpPr>
        <p:spPr>
          <a:xfrm rot="21262582">
            <a:off x="-8347" y="382020"/>
            <a:ext cx="3914900" cy="6533847"/>
          </a:xfrm>
          <a:custGeom>
            <a:avLst/>
            <a:gdLst>
              <a:gd name="connsiteX0" fmla="*/ 1763090 w 3728734"/>
              <a:gd name="connsiteY0" fmla="*/ 0 h 6512567"/>
              <a:gd name="connsiteX1" fmla="*/ 1600530 w 3728734"/>
              <a:gd name="connsiteY1" fmla="*/ 6085840 h 6512567"/>
              <a:gd name="connsiteX2" fmla="*/ 5410 w 3728734"/>
              <a:gd name="connsiteY2" fmla="*/ 4632960 h 6512567"/>
              <a:gd name="connsiteX3" fmla="*/ 2281250 w 3728734"/>
              <a:gd name="connsiteY3" fmla="*/ 4632960 h 6512567"/>
              <a:gd name="connsiteX4" fmla="*/ 1732610 w 3728734"/>
              <a:gd name="connsiteY4" fmla="*/ 5415280 h 6512567"/>
              <a:gd name="connsiteX5" fmla="*/ 3236290 w 3728734"/>
              <a:gd name="connsiteY5" fmla="*/ 6075680 h 6512567"/>
              <a:gd name="connsiteX6" fmla="*/ 3602050 w 3728734"/>
              <a:gd name="connsiteY6" fmla="*/ 6177280 h 6512567"/>
              <a:gd name="connsiteX7" fmla="*/ 1255090 w 3728734"/>
              <a:gd name="connsiteY7" fmla="*/ 1574800 h 6512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8734" h="6512567">
                <a:moveTo>
                  <a:pt x="1763090" y="0"/>
                </a:moveTo>
                <a:cubicBezTo>
                  <a:pt x="1828283" y="2656840"/>
                  <a:pt x="1893477" y="5313680"/>
                  <a:pt x="1600530" y="6085840"/>
                </a:cubicBezTo>
                <a:cubicBezTo>
                  <a:pt x="1600530" y="6085840"/>
                  <a:pt x="-108043" y="4875107"/>
                  <a:pt x="5410" y="4632960"/>
                </a:cubicBezTo>
                <a:cubicBezTo>
                  <a:pt x="118863" y="4390813"/>
                  <a:pt x="1993383" y="4502573"/>
                  <a:pt x="2281250" y="4632960"/>
                </a:cubicBezTo>
                <a:cubicBezTo>
                  <a:pt x="2569117" y="4763347"/>
                  <a:pt x="1573437" y="5174827"/>
                  <a:pt x="1732610" y="5415280"/>
                </a:cubicBezTo>
                <a:cubicBezTo>
                  <a:pt x="1891783" y="5655733"/>
                  <a:pt x="2924717" y="5948680"/>
                  <a:pt x="3236290" y="6075680"/>
                </a:cubicBezTo>
                <a:cubicBezTo>
                  <a:pt x="3547863" y="6202680"/>
                  <a:pt x="3932250" y="6927427"/>
                  <a:pt x="3602050" y="6177280"/>
                </a:cubicBezTo>
                <a:cubicBezTo>
                  <a:pt x="3271850" y="5427133"/>
                  <a:pt x="2263470" y="3500966"/>
                  <a:pt x="1255090" y="1574800"/>
                </a:cubicBezTo>
              </a:path>
            </a:pathLst>
          </a:cu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Freeform: Shape 10">
            <a:extLst>
              <a:ext uri="{FF2B5EF4-FFF2-40B4-BE49-F238E27FC236}">
                <a16:creationId xmlns:a16="http://schemas.microsoft.com/office/drawing/2014/main" id="{21AFBCBA-0DE5-FE7A-508A-980ABEEE8ED8}"/>
              </a:ext>
            </a:extLst>
          </p:cNvPr>
          <p:cNvSpPr/>
          <p:nvPr/>
        </p:nvSpPr>
        <p:spPr>
          <a:xfrm rot="9654839">
            <a:off x="9669075" y="-515853"/>
            <a:ext cx="2653749" cy="6772747"/>
          </a:xfrm>
          <a:custGeom>
            <a:avLst/>
            <a:gdLst>
              <a:gd name="connsiteX0" fmla="*/ 1763090 w 3728734"/>
              <a:gd name="connsiteY0" fmla="*/ 0 h 6512567"/>
              <a:gd name="connsiteX1" fmla="*/ 1600530 w 3728734"/>
              <a:gd name="connsiteY1" fmla="*/ 6085840 h 6512567"/>
              <a:gd name="connsiteX2" fmla="*/ 5410 w 3728734"/>
              <a:gd name="connsiteY2" fmla="*/ 4632960 h 6512567"/>
              <a:gd name="connsiteX3" fmla="*/ 2281250 w 3728734"/>
              <a:gd name="connsiteY3" fmla="*/ 4632960 h 6512567"/>
              <a:gd name="connsiteX4" fmla="*/ 1732610 w 3728734"/>
              <a:gd name="connsiteY4" fmla="*/ 5415280 h 6512567"/>
              <a:gd name="connsiteX5" fmla="*/ 3236290 w 3728734"/>
              <a:gd name="connsiteY5" fmla="*/ 6075680 h 6512567"/>
              <a:gd name="connsiteX6" fmla="*/ 3602050 w 3728734"/>
              <a:gd name="connsiteY6" fmla="*/ 6177280 h 6512567"/>
              <a:gd name="connsiteX7" fmla="*/ 1255090 w 3728734"/>
              <a:gd name="connsiteY7" fmla="*/ 1574800 h 6512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8734" h="6512567">
                <a:moveTo>
                  <a:pt x="1763090" y="0"/>
                </a:moveTo>
                <a:cubicBezTo>
                  <a:pt x="1828283" y="2656840"/>
                  <a:pt x="1893477" y="5313680"/>
                  <a:pt x="1600530" y="6085840"/>
                </a:cubicBezTo>
                <a:cubicBezTo>
                  <a:pt x="1600530" y="6085840"/>
                  <a:pt x="-108043" y="4875107"/>
                  <a:pt x="5410" y="4632960"/>
                </a:cubicBezTo>
                <a:cubicBezTo>
                  <a:pt x="118863" y="4390813"/>
                  <a:pt x="1993383" y="4502573"/>
                  <a:pt x="2281250" y="4632960"/>
                </a:cubicBezTo>
                <a:cubicBezTo>
                  <a:pt x="2569117" y="4763347"/>
                  <a:pt x="1573437" y="5174827"/>
                  <a:pt x="1732610" y="5415280"/>
                </a:cubicBezTo>
                <a:cubicBezTo>
                  <a:pt x="1891783" y="5655733"/>
                  <a:pt x="2924717" y="5948680"/>
                  <a:pt x="3236290" y="6075680"/>
                </a:cubicBezTo>
                <a:cubicBezTo>
                  <a:pt x="3547863" y="6202680"/>
                  <a:pt x="3932250" y="6927427"/>
                  <a:pt x="3602050" y="6177280"/>
                </a:cubicBezTo>
                <a:cubicBezTo>
                  <a:pt x="3271850" y="5427133"/>
                  <a:pt x="2263470" y="3500966"/>
                  <a:pt x="1255090" y="1574800"/>
                </a:cubicBezTo>
              </a:path>
            </a:pathLst>
          </a:cu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4254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826188" y="1580178"/>
            <a:ext cx="8213458" cy="3867150"/>
          </a:xfrm>
        </p:spPr>
        <p:txBody>
          <a:bodyPr/>
          <a:lstStyle/>
          <a:p>
            <a:pPr marL="457200" indent="-457200">
              <a:lnSpc>
                <a:spcPct val="150000"/>
              </a:lnSpc>
              <a:buFont typeface="+mj-lt"/>
              <a:buAutoNum type="arabicPeriod"/>
            </a:pPr>
            <a:r>
              <a:rPr lang="en-US" sz="2200" i="1" dirty="0">
                <a:solidFill>
                  <a:schemeClr val="tx1"/>
                </a:solidFill>
                <a:latin typeface="Times" panose="02020603050405020304" pitchFamily="18" charset="0"/>
                <a:ea typeface="Cambria" panose="02040503050406030204" pitchFamily="18" charset="0"/>
                <a:cs typeface="Times" panose="02020603050405020304" pitchFamily="18" charset="0"/>
              </a:rPr>
              <a:t>Introduction</a:t>
            </a:r>
          </a:p>
          <a:p>
            <a:pPr marL="457200" indent="-457200">
              <a:lnSpc>
                <a:spcPct val="150000"/>
              </a:lnSpc>
              <a:buFont typeface="+mj-lt"/>
              <a:buAutoNum type="arabicPeriod"/>
            </a:pPr>
            <a:r>
              <a:rPr lang="en-US" sz="2200" i="1" dirty="0">
                <a:solidFill>
                  <a:schemeClr val="tx1"/>
                </a:solidFill>
                <a:latin typeface="Times" panose="02020603050405020304" pitchFamily="18" charset="0"/>
                <a:ea typeface="Cambria" panose="02040503050406030204" pitchFamily="18" charset="0"/>
                <a:cs typeface="Times" panose="02020603050405020304" pitchFamily="18" charset="0"/>
              </a:rPr>
              <a:t>Problem Statement</a:t>
            </a:r>
          </a:p>
          <a:p>
            <a:pPr marL="457200" indent="-457200">
              <a:lnSpc>
                <a:spcPct val="150000"/>
              </a:lnSpc>
              <a:buFont typeface="+mj-lt"/>
              <a:buAutoNum type="arabicPeriod"/>
            </a:pPr>
            <a:r>
              <a:rPr lang="en-US" sz="2200" i="1" dirty="0">
                <a:solidFill>
                  <a:schemeClr val="tx1"/>
                </a:solidFill>
                <a:latin typeface="Times" panose="02020603050405020304" pitchFamily="18" charset="0"/>
                <a:ea typeface="Cambria" panose="02040503050406030204" pitchFamily="18" charset="0"/>
                <a:cs typeface="Times" panose="02020603050405020304" pitchFamily="18" charset="0"/>
              </a:rPr>
              <a:t>Literature Review </a:t>
            </a:r>
          </a:p>
          <a:p>
            <a:pPr marL="457200" indent="-457200">
              <a:lnSpc>
                <a:spcPct val="150000"/>
              </a:lnSpc>
              <a:buFont typeface="+mj-lt"/>
              <a:buAutoNum type="arabicPeriod"/>
            </a:pPr>
            <a:r>
              <a:rPr lang="en-US" sz="2200" i="1" dirty="0">
                <a:solidFill>
                  <a:schemeClr val="tx1"/>
                </a:solidFill>
                <a:latin typeface="Times" panose="02020603050405020304" pitchFamily="18" charset="0"/>
                <a:ea typeface="Cambria" panose="02040503050406030204" pitchFamily="18" charset="0"/>
                <a:cs typeface="Times" panose="02020603050405020304" pitchFamily="18" charset="0"/>
              </a:rPr>
              <a:t>Proposed Solution</a:t>
            </a:r>
          </a:p>
          <a:p>
            <a:pPr marL="457200" indent="-457200">
              <a:lnSpc>
                <a:spcPct val="150000"/>
              </a:lnSpc>
              <a:buFont typeface="+mj-lt"/>
              <a:buAutoNum type="arabicPeriod"/>
            </a:pPr>
            <a:r>
              <a:rPr lang="en-US" sz="2200" i="1" dirty="0">
                <a:solidFill>
                  <a:schemeClr val="tx1"/>
                </a:solidFill>
                <a:latin typeface="Times" panose="02020603050405020304" pitchFamily="18" charset="0"/>
                <a:ea typeface="Cambria" panose="02040503050406030204" pitchFamily="18" charset="0"/>
                <a:cs typeface="Times" panose="02020603050405020304" pitchFamily="18" charset="0"/>
              </a:rPr>
              <a:t>Results</a:t>
            </a:r>
          </a:p>
          <a:p>
            <a:pPr marL="457200" indent="-457200">
              <a:lnSpc>
                <a:spcPct val="150000"/>
              </a:lnSpc>
              <a:buFont typeface="+mj-lt"/>
              <a:buAutoNum type="arabicPeriod"/>
            </a:pPr>
            <a:r>
              <a:rPr lang="en-US" sz="2200" i="1" dirty="0">
                <a:solidFill>
                  <a:schemeClr val="tx1"/>
                </a:solidFill>
                <a:latin typeface="Times" panose="02020603050405020304" pitchFamily="18" charset="0"/>
                <a:ea typeface="Cambria" panose="02040503050406030204" pitchFamily="18" charset="0"/>
                <a:cs typeface="Times" panose="02020603050405020304" pitchFamily="18" charset="0"/>
              </a:rPr>
              <a:t>Conclusion</a:t>
            </a:r>
          </a:p>
          <a:p>
            <a:pPr marL="457200" indent="-457200">
              <a:lnSpc>
                <a:spcPct val="150000"/>
              </a:lnSpc>
              <a:buFont typeface="+mj-lt"/>
              <a:buAutoNum type="arabicPeriod"/>
            </a:pPr>
            <a:r>
              <a:rPr lang="en-US" sz="2200" i="1" dirty="0">
                <a:solidFill>
                  <a:schemeClr val="tx1"/>
                </a:solidFill>
                <a:latin typeface="Times" panose="02020603050405020304" pitchFamily="18" charset="0"/>
                <a:ea typeface="Cambria" panose="02040503050406030204" pitchFamily="18" charset="0"/>
                <a:cs typeface="Times" panose="02020603050405020304" pitchFamily="18" charset="0"/>
              </a:rPr>
              <a:t>Reference</a:t>
            </a:r>
          </a:p>
        </p:txBody>
      </p:sp>
      <p:sp>
        <p:nvSpPr>
          <p:cNvPr id="4" name="Slide Number Placeholder 3">
            <a:extLst>
              <a:ext uri="{FF2B5EF4-FFF2-40B4-BE49-F238E27FC236}">
                <a16:creationId xmlns:a16="http://schemas.microsoft.com/office/drawing/2014/main" id="{C5FE626F-057D-4E99-A748-F977659F21EC}"/>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a:t>
            </a:fld>
            <a:endParaRPr lang="en-US" dirty="0"/>
          </a:p>
        </p:txBody>
      </p:sp>
      <p:sp>
        <p:nvSpPr>
          <p:cNvPr id="5" name="TextBox 4">
            <a:extLst>
              <a:ext uri="{FF2B5EF4-FFF2-40B4-BE49-F238E27FC236}">
                <a16:creationId xmlns:a16="http://schemas.microsoft.com/office/drawing/2014/main" id="{A67F3F40-CC9F-E0AC-5DFD-1EAD6FDA53B0}"/>
              </a:ext>
            </a:extLst>
          </p:cNvPr>
          <p:cNvSpPr txBox="1"/>
          <p:nvPr/>
        </p:nvSpPr>
        <p:spPr>
          <a:xfrm>
            <a:off x="1002890" y="641684"/>
            <a:ext cx="8141109" cy="707886"/>
          </a:xfrm>
          <a:prstGeom prst="rect">
            <a:avLst/>
          </a:prstGeom>
          <a:noFill/>
        </p:spPr>
        <p:txBody>
          <a:bodyPr wrap="square">
            <a:spAutoFit/>
          </a:bodyPr>
          <a:lstStyle/>
          <a:p>
            <a:r>
              <a:rPr lang="en-US" sz="4000" b="1" i="1" u="sng" dirty="0">
                <a:solidFill>
                  <a:srgbClr val="0070C0"/>
                </a:solidFill>
                <a:latin typeface="Cambria" panose="02040503050406030204" pitchFamily="18" charset="0"/>
                <a:ea typeface="Cambria" panose="02040503050406030204" pitchFamily="18" charset="0"/>
              </a:rPr>
              <a:t>Outline</a:t>
            </a:r>
            <a:endParaRPr lang="en-IN" sz="4000" i="1" u="sng" dirty="0">
              <a:solidFill>
                <a:srgbClr val="0070C0"/>
              </a:solidFill>
            </a:endParaRPr>
          </a:p>
        </p:txBody>
      </p:sp>
      <p:sp>
        <p:nvSpPr>
          <p:cNvPr id="7" name="Rectangle 6">
            <a:extLst>
              <a:ext uri="{FF2B5EF4-FFF2-40B4-BE49-F238E27FC236}">
                <a16:creationId xmlns:a16="http://schemas.microsoft.com/office/drawing/2014/main" id="{557DA4D2-2FDC-09E5-88BE-3BD39238F7B7}"/>
              </a:ext>
              <a:ext uri="{C183D7F6-B498-43B3-948B-1728B52AA6E4}">
                <adec:decorative xmlns:adec="http://schemas.microsoft.com/office/drawing/2017/decorative" val="1"/>
              </a:ext>
            </a:extLst>
          </p:cNvPr>
          <p:cNvSpPr/>
          <p:nvPr/>
        </p:nvSpPr>
        <p:spPr>
          <a:xfrm>
            <a:off x="10723878" y="0"/>
            <a:ext cx="930619"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40000"/>
                  <a:lumOff val="60000"/>
                </a:schemeClr>
              </a:solidFill>
            </a:endParaRPr>
          </a:p>
        </p:txBody>
      </p:sp>
      <p:sp>
        <p:nvSpPr>
          <p:cNvPr id="9" name="Rectangle 8">
            <a:extLst>
              <a:ext uri="{FF2B5EF4-FFF2-40B4-BE49-F238E27FC236}">
                <a16:creationId xmlns:a16="http://schemas.microsoft.com/office/drawing/2014/main" id="{F0DC6303-2F1F-E8ED-46E5-8438183D8D41}"/>
              </a:ext>
              <a:ext uri="{C183D7F6-B498-43B3-948B-1728B52AA6E4}">
                <adec:decorative xmlns:adec="http://schemas.microsoft.com/office/drawing/2017/decorative" val="1"/>
              </a:ext>
            </a:extLst>
          </p:cNvPr>
          <p:cNvSpPr/>
          <p:nvPr/>
        </p:nvSpPr>
        <p:spPr>
          <a:xfrm>
            <a:off x="11711510" y="0"/>
            <a:ext cx="45719"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40000"/>
                  <a:lumOff val="60000"/>
                </a:schemeClr>
              </a:solidFill>
            </a:endParaRPr>
          </a:p>
        </p:txBody>
      </p:sp>
    </p:spTree>
    <p:extLst>
      <p:ext uri="{BB962C8B-B14F-4D97-AF65-F5344CB8AC3E}">
        <p14:creationId xmlns:p14="http://schemas.microsoft.com/office/powerpoint/2010/main" val="206004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349B-43D8-3579-E904-1F5AAE405390}"/>
              </a:ext>
            </a:extLst>
          </p:cNvPr>
          <p:cNvSpPr>
            <a:spLocks noGrp="1"/>
          </p:cNvSpPr>
          <p:nvPr>
            <p:ph type="title"/>
          </p:nvPr>
        </p:nvSpPr>
        <p:spPr>
          <a:xfrm>
            <a:off x="302248" y="487680"/>
            <a:ext cx="3901451" cy="934720"/>
          </a:xfrm>
        </p:spPr>
        <p:txBody>
          <a:bodyPr/>
          <a:lstStyle/>
          <a:p>
            <a:r>
              <a:rPr lang="en-IN" b="1" dirty="0">
                <a:solidFill>
                  <a:srgbClr val="00B0F0"/>
                </a:solidFill>
                <a:latin typeface="Cambria" panose="02040503050406030204" pitchFamily="18" charset="0"/>
                <a:ea typeface="Cambria" panose="02040503050406030204" pitchFamily="18" charset="0"/>
              </a:rPr>
              <a:t>Introduction</a:t>
            </a:r>
          </a:p>
        </p:txBody>
      </p:sp>
      <p:pic>
        <p:nvPicPr>
          <p:cNvPr id="46" name="Picture 45" descr="What Is A Histopathology Report?, 49% OFF">
            <a:extLst>
              <a:ext uri="{FF2B5EF4-FFF2-40B4-BE49-F238E27FC236}">
                <a16:creationId xmlns:a16="http://schemas.microsoft.com/office/drawing/2014/main" id="{E883E6F9-85BF-3D9E-F398-C50D04FF0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904" t="-12006" r="42843" b="100000"/>
          <a:stretch>
            <a:fillRect/>
          </a:stretch>
        </p:blipFill>
        <p:spPr bwMode="auto">
          <a:xfrm>
            <a:off x="10470288" y="646705"/>
            <a:ext cx="1081222" cy="562336"/>
          </a:xfrm>
          <a:custGeom>
            <a:avLst/>
            <a:gdLst>
              <a:gd name="connsiteX0" fmla="*/ 32329 w 1081222"/>
              <a:gd name="connsiteY0" fmla="*/ 0 h 562336"/>
              <a:gd name="connsiteX1" fmla="*/ 540612 w 1081222"/>
              <a:gd name="connsiteY1" fmla="*/ 508283 h 562336"/>
              <a:gd name="connsiteX2" fmla="*/ 1048894 w 1081222"/>
              <a:gd name="connsiteY2" fmla="*/ 1 h 562336"/>
              <a:gd name="connsiteX3" fmla="*/ 1081222 w 1081222"/>
              <a:gd name="connsiteY3" fmla="*/ 32329 h 562336"/>
              <a:gd name="connsiteX4" fmla="*/ 572940 w 1081222"/>
              <a:gd name="connsiteY4" fmla="*/ 540612 h 562336"/>
              <a:gd name="connsiteX5" fmla="*/ 594664 w 1081222"/>
              <a:gd name="connsiteY5" fmla="*/ 562336 h 562336"/>
              <a:gd name="connsiteX6" fmla="*/ 486559 w 1081222"/>
              <a:gd name="connsiteY6" fmla="*/ 562336 h 562336"/>
              <a:gd name="connsiteX7" fmla="*/ 508283 w 1081222"/>
              <a:gd name="connsiteY7" fmla="*/ 540612 h 562336"/>
              <a:gd name="connsiteX8" fmla="*/ 0 w 1081222"/>
              <a:gd name="connsiteY8" fmla="*/ 32328 h 562336"/>
              <a:gd name="connsiteX9" fmla="*/ 32329 w 1081222"/>
              <a:gd name="connsiteY9" fmla="*/ 0 h 562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222" h="562336">
                <a:moveTo>
                  <a:pt x="32329" y="0"/>
                </a:moveTo>
                <a:lnTo>
                  <a:pt x="540612" y="508283"/>
                </a:lnTo>
                <a:lnTo>
                  <a:pt x="1048894" y="1"/>
                </a:lnTo>
                <a:lnTo>
                  <a:pt x="1081222" y="32329"/>
                </a:lnTo>
                <a:lnTo>
                  <a:pt x="572940" y="540612"/>
                </a:lnTo>
                <a:lnTo>
                  <a:pt x="594664" y="562336"/>
                </a:lnTo>
                <a:lnTo>
                  <a:pt x="486559" y="562336"/>
                </a:lnTo>
                <a:lnTo>
                  <a:pt x="508283" y="540612"/>
                </a:lnTo>
                <a:lnTo>
                  <a:pt x="0" y="32328"/>
                </a:lnTo>
                <a:lnTo>
                  <a:pt x="32329" y="0"/>
                </a:lnTo>
                <a:close/>
              </a:path>
            </a:pathLst>
          </a:custGeom>
          <a:noFill/>
          <a:extLst>
            <a:ext uri="{909E8E84-426E-40DD-AFC4-6F175D3DCCD1}">
              <a14:hiddenFill xmlns:a14="http://schemas.microsoft.com/office/drawing/2010/main">
                <a:solidFill>
                  <a:srgbClr val="FFFFFF"/>
                </a:solidFill>
              </a14:hiddenFill>
            </a:ext>
          </a:extLst>
        </p:spPr>
      </p:pic>
      <p:pic>
        <p:nvPicPr>
          <p:cNvPr id="36" name="Picture 35" descr="What Is A Histopathology Report?, 49% OFF">
            <a:extLst>
              <a:ext uri="{FF2B5EF4-FFF2-40B4-BE49-F238E27FC236}">
                <a16:creationId xmlns:a16="http://schemas.microsoft.com/office/drawing/2014/main" id="{01AED431-4DB7-7FAF-F71A-259D6FE85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556" t="38458" r="100000" b="38458"/>
          <a:stretch>
            <a:fillRect/>
          </a:stretch>
        </p:blipFill>
        <p:spPr bwMode="auto">
          <a:xfrm>
            <a:off x="8106685" y="3010310"/>
            <a:ext cx="537012" cy="1081223"/>
          </a:xfrm>
          <a:custGeom>
            <a:avLst/>
            <a:gdLst>
              <a:gd name="connsiteX0" fmla="*/ 32328 w 537012"/>
              <a:gd name="connsiteY0" fmla="*/ 0 h 1081223"/>
              <a:gd name="connsiteX1" fmla="*/ 537012 w 537012"/>
              <a:gd name="connsiteY1" fmla="*/ 504684 h 1081223"/>
              <a:gd name="connsiteX2" fmla="*/ 537012 w 537012"/>
              <a:gd name="connsiteY2" fmla="*/ 576538 h 1081223"/>
              <a:gd name="connsiteX3" fmla="*/ 32328 w 537012"/>
              <a:gd name="connsiteY3" fmla="*/ 1081223 h 1081223"/>
              <a:gd name="connsiteX4" fmla="*/ 0 w 537012"/>
              <a:gd name="connsiteY4" fmla="*/ 1048894 h 1081223"/>
              <a:gd name="connsiteX5" fmla="*/ 508283 w 537012"/>
              <a:gd name="connsiteY5" fmla="*/ 540611 h 1081223"/>
              <a:gd name="connsiteX6" fmla="*/ 0 w 537012"/>
              <a:gd name="connsiteY6" fmla="*/ 32328 h 1081223"/>
              <a:gd name="connsiteX7" fmla="*/ 32328 w 537012"/>
              <a:gd name="connsiteY7" fmla="*/ 0 h 1081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7012" h="1081223">
                <a:moveTo>
                  <a:pt x="32328" y="0"/>
                </a:moveTo>
                <a:lnTo>
                  <a:pt x="537012" y="504684"/>
                </a:lnTo>
                <a:lnTo>
                  <a:pt x="537012" y="576538"/>
                </a:lnTo>
                <a:lnTo>
                  <a:pt x="32328" y="1081223"/>
                </a:lnTo>
                <a:lnTo>
                  <a:pt x="0" y="1048894"/>
                </a:lnTo>
                <a:lnTo>
                  <a:pt x="508283" y="540611"/>
                </a:lnTo>
                <a:lnTo>
                  <a:pt x="0" y="32328"/>
                </a:lnTo>
                <a:lnTo>
                  <a:pt x="32328" y="0"/>
                </a:lnTo>
                <a:close/>
              </a:path>
            </a:pathLst>
          </a:custGeom>
          <a:noFill/>
          <a:extLst>
            <a:ext uri="{909E8E84-426E-40DD-AFC4-6F175D3DCCD1}">
              <a14:hiddenFill xmlns:a14="http://schemas.microsoft.com/office/drawing/2010/main">
                <a:solidFill>
                  <a:srgbClr val="FFFFFF"/>
                </a:solidFill>
              </a14:hiddenFill>
            </a:ext>
          </a:extLst>
        </p:spPr>
      </p:pic>
      <p:pic>
        <p:nvPicPr>
          <p:cNvPr id="35" name="Picture 34" descr="What Is A Histopathology Report?, 49% OFF">
            <a:extLst>
              <a:ext uri="{FF2B5EF4-FFF2-40B4-BE49-F238E27FC236}">
                <a16:creationId xmlns:a16="http://schemas.microsoft.com/office/drawing/2014/main" id="{2DB27FFB-8E42-22FA-929C-6DC6DF06C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0000" t="38458" r="-3616" b="56924"/>
          <a:stretch>
            <a:fillRect/>
          </a:stretch>
        </p:blipFill>
        <p:spPr bwMode="auto">
          <a:xfrm>
            <a:off x="13731146" y="3010309"/>
            <a:ext cx="183969" cy="216298"/>
          </a:xfrm>
          <a:custGeom>
            <a:avLst/>
            <a:gdLst>
              <a:gd name="connsiteX0" fmla="*/ 151641 w 183969"/>
              <a:gd name="connsiteY0" fmla="*/ 0 h 216298"/>
              <a:gd name="connsiteX1" fmla="*/ 183969 w 183969"/>
              <a:gd name="connsiteY1" fmla="*/ 32329 h 216298"/>
              <a:gd name="connsiteX2" fmla="*/ 0 w 183969"/>
              <a:gd name="connsiteY2" fmla="*/ 216298 h 216298"/>
              <a:gd name="connsiteX3" fmla="*/ 0 w 183969"/>
              <a:gd name="connsiteY3" fmla="*/ 151641 h 216298"/>
              <a:gd name="connsiteX4" fmla="*/ 151641 w 183969"/>
              <a:gd name="connsiteY4" fmla="*/ 0 h 216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969" h="216298">
                <a:moveTo>
                  <a:pt x="151641" y="0"/>
                </a:moveTo>
                <a:lnTo>
                  <a:pt x="183969" y="32329"/>
                </a:lnTo>
                <a:lnTo>
                  <a:pt x="0" y="216298"/>
                </a:lnTo>
                <a:lnTo>
                  <a:pt x="0" y="151641"/>
                </a:lnTo>
                <a:lnTo>
                  <a:pt x="151641" y="0"/>
                </a:lnTo>
                <a:close/>
              </a:path>
            </a:pathLst>
          </a:custGeom>
          <a:noFill/>
          <a:extLst>
            <a:ext uri="{909E8E84-426E-40DD-AFC4-6F175D3DCCD1}">
              <a14:hiddenFill xmlns:a14="http://schemas.microsoft.com/office/drawing/2010/main">
                <a:solidFill>
                  <a:srgbClr val="FFFFFF"/>
                </a:solidFill>
              </a14:hiddenFill>
            </a:ext>
          </a:extLst>
        </p:spPr>
      </p:pic>
      <p:pic>
        <p:nvPicPr>
          <p:cNvPr id="29" name="Picture 28" descr="What Is A Histopathology Report?, 49% OFF">
            <a:extLst>
              <a:ext uri="{FF2B5EF4-FFF2-40B4-BE49-F238E27FC236}">
                <a16:creationId xmlns:a16="http://schemas.microsoft.com/office/drawing/2014/main" id="{8E67F42C-E242-5ACE-0E2F-FB06B8C03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0000" t="56924" r="-3616" b="38458"/>
          <a:stretch>
            <a:fillRect/>
          </a:stretch>
        </p:blipFill>
        <p:spPr bwMode="auto">
          <a:xfrm>
            <a:off x="13731145" y="3875236"/>
            <a:ext cx="183968" cy="216297"/>
          </a:xfrm>
          <a:custGeom>
            <a:avLst/>
            <a:gdLst>
              <a:gd name="connsiteX0" fmla="*/ 0 w 183968"/>
              <a:gd name="connsiteY0" fmla="*/ 0 h 216297"/>
              <a:gd name="connsiteX1" fmla="*/ 183968 w 183968"/>
              <a:gd name="connsiteY1" fmla="*/ 183968 h 216297"/>
              <a:gd name="connsiteX2" fmla="*/ 151640 w 183968"/>
              <a:gd name="connsiteY2" fmla="*/ 216297 h 216297"/>
              <a:gd name="connsiteX3" fmla="*/ 0 w 183968"/>
              <a:gd name="connsiteY3" fmla="*/ 64657 h 216297"/>
              <a:gd name="connsiteX4" fmla="*/ 0 w 183968"/>
              <a:gd name="connsiteY4" fmla="*/ 0 h 216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968" h="216297">
                <a:moveTo>
                  <a:pt x="0" y="0"/>
                </a:moveTo>
                <a:lnTo>
                  <a:pt x="183968" y="183968"/>
                </a:lnTo>
                <a:lnTo>
                  <a:pt x="151640" y="216297"/>
                </a:lnTo>
                <a:lnTo>
                  <a:pt x="0" y="64657"/>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27" name="Picture 26" descr="What Is A Histopathology Report?, 49% OFF">
            <a:extLst>
              <a:ext uri="{FF2B5EF4-FFF2-40B4-BE49-F238E27FC236}">
                <a16:creationId xmlns:a16="http://schemas.microsoft.com/office/drawing/2014/main" id="{3A53BD47-8057-4271-8161-15E4B0728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904" t="100000" r="42843" b="-12006"/>
          <a:stretch>
            <a:fillRect/>
          </a:stretch>
        </p:blipFill>
        <p:spPr bwMode="auto">
          <a:xfrm>
            <a:off x="10470288" y="5892801"/>
            <a:ext cx="1081222" cy="562334"/>
          </a:xfrm>
          <a:custGeom>
            <a:avLst/>
            <a:gdLst>
              <a:gd name="connsiteX0" fmla="*/ 486560 w 1081222"/>
              <a:gd name="connsiteY0" fmla="*/ 0 h 562334"/>
              <a:gd name="connsiteX1" fmla="*/ 594662 w 1081222"/>
              <a:gd name="connsiteY1" fmla="*/ 0 h 562334"/>
              <a:gd name="connsiteX2" fmla="*/ 572939 w 1081222"/>
              <a:gd name="connsiteY2" fmla="*/ 21723 h 562334"/>
              <a:gd name="connsiteX3" fmla="*/ 1081222 w 1081222"/>
              <a:gd name="connsiteY3" fmla="*/ 530006 h 562334"/>
              <a:gd name="connsiteX4" fmla="*/ 1048893 w 1081222"/>
              <a:gd name="connsiteY4" fmla="*/ 562334 h 562334"/>
              <a:gd name="connsiteX5" fmla="*/ 540611 w 1081222"/>
              <a:gd name="connsiteY5" fmla="*/ 54052 h 562334"/>
              <a:gd name="connsiteX6" fmla="*/ 32329 w 1081222"/>
              <a:gd name="connsiteY6" fmla="*/ 562334 h 562334"/>
              <a:gd name="connsiteX7" fmla="*/ 0 w 1081222"/>
              <a:gd name="connsiteY7" fmla="*/ 530006 h 562334"/>
              <a:gd name="connsiteX8" fmla="*/ 508283 w 1081222"/>
              <a:gd name="connsiteY8" fmla="*/ 21723 h 562334"/>
              <a:gd name="connsiteX9" fmla="*/ 486560 w 1081222"/>
              <a:gd name="connsiteY9" fmla="*/ 0 h 56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222" h="562334">
                <a:moveTo>
                  <a:pt x="486560" y="0"/>
                </a:moveTo>
                <a:lnTo>
                  <a:pt x="594662" y="0"/>
                </a:lnTo>
                <a:lnTo>
                  <a:pt x="572939" y="21723"/>
                </a:lnTo>
                <a:lnTo>
                  <a:pt x="1081222" y="530006"/>
                </a:lnTo>
                <a:lnTo>
                  <a:pt x="1048893" y="562334"/>
                </a:lnTo>
                <a:lnTo>
                  <a:pt x="540611" y="54052"/>
                </a:lnTo>
                <a:lnTo>
                  <a:pt x="32329" y="562334"/>
                </a:lnTo>
                <a:lnTo>
                  <a:pt x="0" y="530006"/>
                </a:lnTo>
                <a:lnTo>
                  <a:pt x="508283" y="21723"/>
                </a:lnTo>
                <a:lnTo>
                  <a:pt x="486560" y="0"/>
                </a:lnTo>
                <a:close/>
              </a:path>
            </a:pathLst>
          </a:cu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C1B0DE0-D2AA-7755-792E-C6E953C8B449}"/>
              </a:ext>
            </a:extLst>
          </p:cNvPr>
          <p:cNvSpPr/>
          <p:nvPr/>
        </p:nvSpPr>
        <p:spPr>
          <a:xfrm>
            <a:off x="542925" y="1243266"/>
            <a:ext cx="10820400" cy="1767043"/>
          </a:xfrm>
          <a:prstGeom prst="rect">
            <a:avLst/>
          </a:prstGeom>
          <a:solidFill>
            <a:srgbClr val="F7F4F1"/>
          </a:solidFill>
          <a:ln>
            <a:solidFill>
              <a:srgbClr val="F7F4F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chemeClr val="tx1"/>
                </a:solidFill>
                <a:latin typeface="Times" panose="02020603050405020304" pitchFamily="18" charset="0"/>
                <a:ea typeface="Cambria" panose="02040503050406030204" pitchFamily="18" charset="0"/>
                <a:cs typeface="Times" panose="02020603050405020304" pitchFamily="18" charset="0"/>
              </a:rPr>
              <a:t>Blood test is one of the primary measures utilized for detecting and monitoring of various health conditions. It has the range of each cells needed for a healthy person to the actual percentage of cells in the body.</a:t>
            </a:r>
          </a:p>
          <a:p>
            <a:endParaRPr lang="en-US" sz="1600" dirty="0">
              <a:solidFill>
                <a:schemeClr val="tx1"/>
              </a:solidFill>
              <a:latin typeface="Times" panose="02020603050405020304" pitchFamily="18" charset="0"/>
              <a:ea typeface="Cambria" panose="02040503050406030204" pitchFamily="18" charset="0"/>
              <a:cs typeface="Times" panose="02020603050405020304" pitchFamily="18" charset="0"/>
            </a:endParaRPr>
          </a:p>
          <a:p>
            <a:r>
              <a:rPr lang="en-IN" sz="1600" dirty="0">
                <a:solidFill>
                  <a:schemeClr val="tx1"/>
                </a:solidFill>
                <a:latin typeface="Times" panose="02020603050405020304" pitchFamily="18" charset="0"/>
                <a:ea typeface="Cambria" panose="02040503050406030204" pitchFamily="18" charset="0"/>
                <a:cs typeface="Times" panose="02020603050405020304" pitchFamily="18" charset="0"/>
              </a:rPr>
              <a:t>To get the correct proportion of each cells, they need to be properly segment out from the background. The process of segmenting cells from the background is cell segmentation.</a:t>
            </a:r>
          </a:p>
        </p:txBody>
      </p:sp>
      <p:pic>
        <p:nvPicPr>
          <p:cNvPr id="15" name="Picture 14">
            <a:extLst>
              <a:ext uri="{FF2B5EF4-FFF2-40B4-BE49-F238E27FC236}">
                <a16:creationId xmlns:a16="http://schemas.microsoft.com/office/drawing/2014/main" id="{D4C4DDBF-D462-9E05-7166-6FB883DA0437}"/>
              </a:ext>
            </a:extLst>
          </p:cNvPr>
          <p:cNvPicPr>
            <a:picLocks noChangeAspect="1"/>
          </p:cNvPicPr>
          <p:nvPr/>
        </p:nvPicPr>
        <p:blipFill rotWithShape="1">
          <a:blip r:embed="rId3"/>
          <a:srcRect l="1660" r="2273" b="18282"/>
          <a:stretch/>
        </p:blipFill>
        <p:spPr>
          <a:xfrm>
            <a:off x="4674637" y="3177921"/>
            <a:ext cx="6688687" cy="2874176"/>
          </a:xfrm>
          <a:prstGeom prst="rect">
            <a:avLst/>
          </a:prstGeom>
        </p:spPr>
      </p:pic>
      <p:sp>
        <p:nvSpPr>
          <p:cNvPr id="16" name="TextBox 15">
            <a:extLst>
              <a:ext uri="{FF2B5EF4-FFF2-40B4-BE49-F238E27FC236}">
                <a16:creationId xmlns:a16="http://schemas.microsoft.com/office/drawing/2014/main" id="{FDE0C608-0AF4-7D25-926E-5D7C0C926246}"/>
              </a:ext>
            </a:extLst>
          </p:cNvPr>
          <p:cNvSpPr txBox="1"/>
          <p:nvPr/>
        </p:nvSpPr>
        <p:spPr>
          <a:xfrm>
            <a:off x="6675119" y="6092033"/>
            <a:ext cx="4688205" cy="323165"/>
          </a:xfrm>
          <a:prstGeom prst="rect">
            <a:avLst/>
          </a:prstGeom>
          <a:noFill/>
        </p:spPr>
        <p:txBody>
          <a:bodyPr wrap="square" rtlCol="0">
            <a:spAutoFit/>
          </a:bodyPr>
          <a:lstStyle/>
          <a:p>
            <a:r>
              <a:rPr lang="en-IN" sz="1500" dirty="0">
                <a:latin typeface="Times" panose="02020603050405020304" pitchFamily="18" charset="0"/>
                <a:cs typeface="Times" panose="02020603050405020304" pitchFamily="18" charset="0"/>
              </a:rPr>
              <a:t>Figure 1. Blood Test report of a patient </a:t>
            </a:r>
          </a:p>
        </p:txBody>
      </p:sp>
      <p:sp>
        <p:nvSpPr>
          <p:cNvPr id="17" name="Rectangle 16">
            <a:extLst>
              <a:ext uri="{FF2B5EF4-FFF2-40B4-BE49-F238E27FC236}">
                <a16:creationId xmlns:a16="http://schemas.microsoft.com/office/drawing/2014/main" id="{6D3010F9-2261-A040-5714-82F67DB63F06}"/>
              </a:ext>
            </a:extLst>
          </p:cNvPr>
          <p:cNvSpPr/>
          <p:nvPr/>
        </p:nvSpPr>
        <p:spPr>
          <a:xfrm>
            <a:off x="567707" y="3198927"/>
            <a:ext cx="3918744" cy="1627073"/>
          </a:xfrm>
          <a:prstGeom prst="rect">
            <a:avLst/>
          </a:prstGeom>
          <a:solidFill>
            <a:srgbClr val="F7F4F1"/>
          </a:solidFill>
          <a:ln>
            <a:solidFill>
              <a:srgbClr val="F7F4F1"/>
            </a:solidFill>
          </a:ln>
        </p:spPr>
        <p:style>
          <a:lnRef idx="2">
            <a:schemeClr val="accent6"/>
          </a:lnRef>
          <a:fillRef idx="1">
            <a:schemeClr val="lt1"/>
          </a:fillRef>
          <a:effectRef idx="0">
            <a:schemeClr val="accent6"/>
          </a:effectRef>
          <a:fontRef idx="minor">
            <a:schemeClr val="dk1"/>
          </a:fontRef>
        </p:style>
        <p:txBody>
          <a:bodyPr rtlCol="0" anchor="ctr"/>
          <a:lstStyle/>
          <a:p>
            <a:r>
              <a:rPr lang="en-IN" sz="1600" dirty="0">
                <a:solidFill>
                  <a:schemeClr val="tx1"/>
                </a:solidFill>
                <a:latin typeface="Times" panose="02020603050405020304" pitchFamily="18" charset="0"/>
                <a:ea typeface="Cambria" panose="02040503050406030204" pitchFamily="18" charset="0"/>
                <a:cs typeface="Times" panose="02020603050405020304" pitchFamily="18" charset="0"/>
              </a:rPr>
              <a:t>Cell segmentation aids in :</a:t>
            </a:r>
          </a:p>
          <a:p>
            <a:endParaRPr lang="en-IN" sz="1600" dirty="0">
              <a:solidFill>
                <a:schemeClr val="tx1"/>
              </a:solidFill>
              <a:latin typeface="Times" panose="02020603050405020304" pitchFamily="18" charset="0"/>
              <a:ea typeface="Cambria" panose="02040503050406030204" pitchFamily="18" charset="0"/>
              <a:cs typeface="Times" panose="02020603050405020304" pitchFamily="18" charset="0"/>
            </a:endParaRPr>
          </a:p>
          <a:p>
            <a:pPr marL="285750" indent="-285750">
              <a:buFont typeface="Arial" panose="020B0604020202020204" pitchFamily="34" charset="0"/>
              <a:buChar char="•"/>
            </a:pPr>
            <a:r>
              <a:rPr lang="en-IN" sz="1600" dirty="0">
                <a:solidFill>
                  <a:schemeClr val="tx1"/>
                </a:solidFill>
                <a:latin typeface="Times" panose="02020603050405020304" pitchFamily="18" charset="0"/>
                <a:ea typeface="Cambria" panose="02040503050406030204" pitchFamily="18" charset="0"/>
                <a:cs typeface="Times" panose="02020603050405020304" pitchFamily="18" charset="0"/>
              </a:rPr>
              <a:t>Proper Identification of diseases</a:t>
            </a:r>
          </a:p>
          <a:p>
            <a:pPr marL="285750" indent="-285750">
              <a:buFont typeface="Arial" panose="020B0604020202020204" pitchFamily="34" charset="0"/>
              <a:buChar char="•"/>
            </a:pPr>
            <a:r>
              <a:rPr lang="en-IN" sz="1600" dirty="0">
                <a:solidFill>
                  <a:schemeClr val="tx1"/>
                </a:solidFill>
                <a:latin typeface="Times" panose="02020603050405020304" pitchFamily="18" charset="0"/>
                <a:ea typeface="Cambria" panose="02040503050406030204" pitchFamily="18" charset="0"/>
                <a:cs typeface="Times" panose="02020603050405020304" pitchFamily="18" charset="0"/>
              </a:rPr>
              <a:t>Measuring disease severity</a:t>
            </a:r>
          </a:p>
        </p:txBody>
      </p:sp>
    </p:spTree>
    <p:extLst>
      <p:ext uri="{BB962C8B-B14F-4D97-AF65-F5344CB8AC3E}">
        <p14:creationId xmlns:p14="http://schemas.microsoft.com/office/powerpoint/2010/main" val="93791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descr="What Is A Histopathology Report?, 49% OFF">
            <a:extLst>
              <a:ext uri="{FF2B5EF4-FFF2-40B4-BE49-F238E27FC236}">
                <a16:creationId xmlns:a16="http://schemas.microsoft.com/office/drawing/2014/main" id="{E883E6F9-85BF-3D9E-F398-C50D04FF0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904" t="-12006" r="42843" b="100000"/>
          <a:stretch>
            <a:fillRect/>
          </a:stretch>
        </p:blipFill>
        <p:spPr bwMode="auto">
          <a:xfrm>
            <a:off x="10470288" y="646705"/>
            <a:ext cx="1081222" cy="562336"/>
          </a:xfrm>
          <a:custGeom>
            <a:avLst/>
            <a:gdLst>
              <a:gd name="connsiteX0" fmla="*/ 32329 w 1081222"/>
              <a:gd name="connsiteY0" fmla="*/ 0 h 562336"/>
              <a:gd name="connsiteX1" fmla="*/ 540612 w 1081222"/>
              <a:gd name="connsiteY1" fmla="*/ 508283 h 562336"/>
              <a:gd name="connsiteX2" fmla="*/ 1048894 w 1081222"/>
              <a:gd name="connsiteY2" fmla="*/ 1 h 562336"/>
              <a:gd name="connsiteX3" fmla="*/ 1081222 w 1081222"/>
              <a:gd name="connsiteY3" fmla="*/ 32329 h 562336"/>
              <a:gd name="connsiteX4" fmla="*/ 572940 w 1081222"/>
              <a:gd name="connsiteY4" fmla="*/ 540612 h 562336"/>
              <a:gd name="connsiteX5" fmla="*/ 594664 w 1081222"/>
              <a:gd name="connsiteY5" fmla="*/ 562336 h 562336"/>
              <a:gd name="connsiteX6" fmla="*/ 486559 w 1081222"/>
              <a:gd name="connsiteY6" fmla="*/ 562336 h 562336"/>
              <a:gd name="connsiteX7" fmla="*/ 508283 w 1081222"/>
              <a:gd name="connsiteY7" fmla="*/ 540612 h 562336"/>
              <a:gd name="connsiteX8" fmla="*/ 0 w 1081222"/>
              <a:gd name="connsiteY8" fmla="*/ 32328 h 562336"/>
              <a:gd name="connsiteX9" fmla="*/ 32329 w 1081222"/>
              <a:gd name="connsiteY9" fmla="*/ 0 h 562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222" h="562336">
                <a:moveTo>
                  <a:pt x="32329" y="0"/>
                </a:moveTo>
                <a:lnTo>
                  <a:pt x="540612" y="508283"/>
                </a:lnTo>
                <a:lnTo>
                  <a:pt x="1048894" y="1"/>
                </a:lnTo>
                <a:lnTo>
                  <a:pt x="1081222" y="32329"/>
                </a:lnTo>
                <a:lnTo>
                  <a:pt x="572940" y="540612"/>
                </a:lnTo>
                <a:lnTo>
                  <a:pt x="594664" y="562336"/>
                </a:lnTo>
                <a:lnTo>
                  <a:pt x="486559" y="562336"/>
                </a:lnTo>
                <a:lnTo>
                  <a:pt x="508283" y="540612"/>
                </a:lnTo>
                <a:lnTo>
                  <a:pt x="0" y="32328"/>
                </a:lnTo>
                <a:lnTo>
                  <a:pt x="32329" y="0"/>
                </a:lnTo>
                <a:close/>
              </a:path>
            </a:pathLst>
          </a:custGeom>
          <a:noFill/>
          <a:extLst>
            <a:ext uri="{909E8E84-426E-40DD-AFC4-6F175D3DCCD1}">
              <a14:hiddenFill xmlns:a14="http://schemas.microsoft.com/office/drawing/2010/main">
                <a:solidFill>
                  <a:srgbClr val="FFFFFF"/>
                </a:solidFill>
              </a14:hiddenFill>
            </a:ext>
          </a:extLst>
        </p:spPr>
      </p:pic>
      <p:pic>
        <p:nvPicPr>
          <p:cNvPr id="35" name="Picture 34" descr="What Is A Histopathology Report?, 49% OFF">
            <a:extLst>
              <a:ext uri="{FF2B5EF4-FFF2-40B4-BE49-F238E27FC236}">
                <a16:creationId xmlns:a16="http://schemas.microsoft.com/office/drawing/2014/main" id="{2DB27FFB-8E42-22FA-929C-6DC6DF06C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0000" t="38458" r="-3616" b="56924"/>
          <a:stretch>
            <a:fillRect/>
          </a:stretch>
        </p:blipFill>
        <p:spPr bwMode="auto">
          <a:xfrm>
            <a:off x="13731146" y="3010309"/>
            <a:ext cx="183969" cy="216298"/>
          </a:xfrm>
          <a:custGeom>
            <a:avLst/>
            <a:gdLst>
              <a:gd name="connsiteX0" fmla="*/ 151641 w 183969"/>
              <a:gd name="connsiteY0" fmla="*/ 0 h 216298"/>
              <a:gd name="connsiteX1" fmla="*/ 183969 w 183969"/>
              <a:gd name="connsiteY1" fmla="*/ 32329 h 216298"/>
              <a:gd name="connsiteX2" fmla="*/ 0 w 183969"/>
              <a:gd name="connsiteY2" fmla="*/ 216298 h 216298"/>
              <a:gd name="connsiteX3" fmla="*/ 0 w 183969"/>
              <a:gd name="connsiteY3" fmla="*/ 151641 h 216298"/>
              <a:gd name="connsiteX4" fmla="*/ 151641 w 183969"/>
              <a:gd name="connsiteY4" fmla="*/ 0 h 216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969" h="216298">
                <a:moveTo>
                  <a:pt x="151641" y="0"/>
                </a:moveTo>
                <a:lnTo>
                  <a:pt x="183969" y="32329"/>
                </a:lnTo>
                <a:lnTo>
                  <a:pt x="0" y="216298"/>
                </a:lnTo>
                <a:lnTo>
                  <a:pt x="0" y="151641"/>
                </a:lnTo>
                <a:lnTo>
                  <a:pt x="151641" y="0"/>
                </a:lnTo>
                <a:close/>
              </a:path>
            </a:pathLst>
          </a:custGeom>
          <a:noFill/>
          <a:extLst>
            <a:ext uri="{909E8E84-426E-40DD-AFC4-6F175D3DCCD1}">
              <a14:hiddenFill xmlns:a14="http://schemas.microsoft.com/office/drawing/2010/main">
                <a:solidFill>
                  <a:srgbClr val="FFFFFF"/>
                </a:solidFill>
              </a14:hiddenFill>
            </a:ext>
          </a:extLst>
        </p:spPr>
      </p:pic>
      <p:pic>
        <p:nvPicPr>
          <p:cNvPr id="29" name="Picture 28" descr="What Is A Histopathology Report?, 49% OFF">
            <a:extLst>
              <a:ext uri="{FF2B5EF4-FFF2-40B4-BE49-F238E27FC236}">
                <a16:creationId xmlns:a16="http://schemas.microsoft.com/office/drawing/2014/main" id="{8E67F42C-E242-5ACE-0E2F-FB06B8C03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0000" t="56924" r="-3616" b="38458"/>
          <a:stretch>
            <a:fillRect/>
          </a:stretch>
        </p:blipFill>
        <p:spPr bwMode="auto">
          <a:xfrm>
            <a:off x="13731145" y="3875236"/>
            <a:ext cx="183968" cy="216297"/>
          </a:xfrm>
          <a:custGeom>
            <a:avLst/>
            <a:gdLst>
              <a:gd name="connsiteX0" fmla="*/ 0 w 183968"/>
              <a:gd name="connsiteY0" fmla="*/ 0 h 216297"/>
              <a:gd name="connsiteX1" fmla="*/ 183968 w 183968"/>
              <a:gd name="connsiteY1" fmla="*/ 183968 h 216297"/>
              <a:gd name="connsiteX2" fmla="*/ 151640 w 183968"/>
              <a:gd name="connsiteY2" fmla="*/ 216297 h 216297"/>
              <a:gd name="connsiteX3" fmla="*/ 0 w 183968"/>
              <a:gd name="connsiteY3" fmla="*/ 64657 h 216297"/>
              <a:gd name="connsiteX4" fmla="*/ 0 w 183968"/>
              <a:gd name="connsiteY4" fmla="*/ 0 h 216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968" h="216297">
                <a:moveTo>
                  <a:pt x="0" y="0"/>
                </a:moveTo>
                <a:lnTo>
                  <a:pt x="183968" y="183968"/>
                </a:lnTo>
                <a:lnTo>
                  <a:pt x="151640" y="216297"/>
                </a:lnTo>
                <a:lnTo>
                  <a:pt x="0" y="64657"/>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27" name="Picture 26" descr="What Is A Histopathology Report?, 49% OFF">
            <a:extLst>
              <a:ext uri="{FF2B5EF4-FFF2-40B4-BE49-F238E27FC236}">
                <a16:creationId xmlns:a16="http://schemas.microsoft.com/office/drawing/2014/main" id="{3A53BD47-8057-4271-8161-15E4B0728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904" t="100000" r="42843" b="-12006"/>
          <a:stretch>
            <a:fillRect/>
          </a:stretch>
        </p:blipFill>
        <p:spPr bwMode="auto">
          <a:xfrm>
            <a:off x="10470288" y="5892801"/>
            <a:ext cx="1081222" cy="562334"/>
          </a:xfrm>
          <a:custGeom>
            <a:avLst/>
            <a:gdLst>
              <a:gd name="connsiteX0" fmla="*/ 486560 w 1081222"/>
              <a:gd name="connsiteY0" fmla="*/ 0 h 562334"/>
              <a:gd name="connsiteX1" fmla="*/ 594662 w 1081222"/>
              <a:gd name="connsiteY1" fmla="*/ 0 h 562334"/>
              <a:gd name="connsiteX2" fmla="*/ 572939 w 1081222"/>
              <a:gd name="connsiteY2" fmla="*/ 21723 h 562334"/>
              <a:gd name="connsiteX3" fmla="*/ 1081222 w 1081222"/>
              <a:gd name="connsiteY3" fmla="*/ 530006 h 562334"/>
              <a:gd name="connsiteX4" fmla="*/ 1048893 w 1081222"/>
              <a:gd name="connsiteY4" fmla="*/ 562334 h 562334"/>
              <a:gd name="connsiteX5" fmla="*/ 540611 w 1081222"/>
              <a:gd name="connsiteY5" fmla="*/ 54052 h 562334"/>
              <a:gd name="connsiteX6" fmla="*/ 32329 w 1081222"/>
              <a:gd name="connsiteY6" fmla="*/ 562334 h 562334"/>
              <a:gd name="connsiteX7" fmla="*/ 0 w 1081222"/>
              <a:gd name="connsiteY7" fmla="*/ 530006 h 562334"/>
              <a:gd name="connsiteX8" fmla="*/ 508283 w 1081222"/>
              <a:gd name="connsiteY8" fmla="*/ 21723 h 562334"/>
              <a:gd name="connsiteX9" fmla="*/ 486560 w 1081222"/>
              <a:gd name="connsiteY9" fmla="*/ 0 h 56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222" h="562334">
                <a:moveTo>
                  <a:pt x="486560" y="0"/>
                </a:moveTo>
                <a:lnTo>
                  <a:pt x="594662" y="0"/>
                </a:lnTo>
                <a:lnTo>
                  <a:pt x="572939" y="21723"/>
                </a:lnTo>
                <a:lnTo>
                  <a:pt x="1081222" y="530006"/>
                </a:lnTo>
                <a:lnTo>
                  <a:pt x="1048893" y="562334"/>
                </a:lnTo>
                <a:lnTo>
                  <a:pt x="540611" y="54052"/>
                </a:lnTo>
                <a:lnTo>
                  <a:pt x="32329" y="562334"/>
                </a:lnTo>
                <a:lnTo>
                  <a:pt x="0" y="530006"/>
                </a:lnTo>
                <a:lnTo>
                  <a:pt x="508283" y="21723"/>
                </a:lnTo>
                <a:lnTo>
                  <a:pt x="486560" y="0"/>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7631EF-4560-F07A-EE8E-8DD35EBB2E28}"/>
              </a:ext>
            </a:extLst>
          </p:cNvPr>
          <p:cNvSpPr txBox="1"/>
          <p:nvPr/>
        </p:nvSpPr>
        <p:spPr>
          <a:xfrm>
            <a:off x="363734" y="196467"/>
            <a:ext cx="3618984" cy="338554"/>
          </a:xfrm>
          <a:prstGeom prst="rect">
            <a:avLst/>
          </a:prstGeom>
          <a:noFill/>
        </p:spPr>
        <p:txBody>
          <a:bodyPr wrap="square" rtlCol="0">
            <a:spAutoFit/>
          </a:bodyPr>
          <a:lstStyle/>
          <a:p>
            <a:r>
              <a:rPr lang="en-IN" sz="1600" b="1" i="1" dirty="0">
                <a:solidFill>
                  <a:srgbClr val="0070C0"/>
                </a:solidFill>
                <a:latin typeface="Cambria" panose="02040503050406030204" pitchFamily="18" charset="0"/>
                <a:ea typeface="Cambria" panose="02040503050406030204" pitchFamily="18" charset="0"/>
              </a:rPr>
              <a:t>Cell Segmentation Approaches</a:t>
            </a:r>
          </a:p>
        </p:txBody>
      </p:sp>
      <p:sp>
        <p:nvSpPr>
          <p:cNvPr id="7" name="Rectangle 6">
            <a:extLst>
              <a:ext uri="{FF2B5EF4-FFF2-40B4-BE49-F238E27FC236}">
                <a16:creationId xmlns:a16="http://schemas.microsoft.com/office/drawing/2014/main" id="{390A14F2-3E9B-A744-424B-55EF9CC3F30E}"/>
              </a:ext>
            </a:extLst>
          </p:cNvPr>
          <p:cNvSpPr/>
          <p:nvPr/>
        </p:nvSpPr>
        <p:spPr>
          <a:xfrm>
            <a:off x="363734" y="549408"/>
            <a:ext cx="11451936" cy="1998358"/>
          </a:xfrm>
          <a:prstGeom prst="rect">
            <a:avLst/>
          </a:prstGeom>
          <a:solidFill>
            <a:srgbClr val="F7F4F1"/>
          </a:solidFill>
          <a:ln>
            <a:solidFill>
              <a:srgbClr val="F7F4F1"/>
            </a:solidFill>
          </a:ln>
        </p:spPr>
        <p:style>
          <a:lnRef idx="2">
            <a:schemeClr val="accent6"/>
          </a:lnRef>
          <a:fillRef idx="1">
            <a:schemeClr val="lt1"/>
          </a:fillRef>
          <a:effectRef idx="0">
            <a:schemeClr val="accent6"/>
          </a:effectRef>
          <a:fontRef idx="minor">
            <a:schemeClr val="dk1"/>
          </a:fontRef>
        </p:style>
        <p:txBody>
          <a:bodyPr rtlCol="0" anchor="ctr"/>
          <a:lstStyle/>
          <a:p>
            <a:endParaRPr lang="en-IN" sz="1600" dirty="0">
              <a:solidFill>
                <a:schemeClr val="tx1"/>
              </a:solidFill>
              <a:latin typeface="Times" panose="02020603050405020304" pitchFamily="18" charset="0"/>
              <a:ea typeface="Cambria" panose="02040503050406030204" pitchFamily="18" charset="0"/>
              <a:cs typeface="Times" panose="02020603050405020304" pitchFamily="18" charset="0"/>
            </a:endParaRPr>
          </a:p>
          <a:p>
            <a:pPr marL="285750" indent="-285750">
              <a:buFont typeface="Arial" panose="020B0604020202020204" pitchFamily="34" charset="0"/>
              <a:buChar char="•"/>
            </a:pPr>
            <a:r>
              <a:rPr lang="en-IN" sz="1600" dirty="0">
                <a:solidFill>
                  <a:schemeClr val="tx1"/>
                </a:solidFill>
                <a:latin typeface="Times" panose="02020603050405020304" pitchFamily="18" charset="0"/>
                <a:ea typeface="Cambria" panose="02040503050406030204" pitchFamily="18" charset="0"/>
                <a:cs typeface="Times" panose="02020603050405020304" pitchFamily="18" charset="0"/>
              </a:rPr>
              <a:t>Manual counting of cells are Time Consuming and prone to human errors</a:t>
            </a:r>
          </a:p>
          <a:p>
            <a:endParaRPr lang="en-IN" sz="1600" dirty="0">
              <a:solidFill>
                <a:schemeClr val="tx1"/>
              </a:solidFill>
              <a:latin typeface="Times" panose="02020603050405020304" pitchFamily="18" charset="0"/>
              <a:ea typeface="Cambria" panose="02040503050406030204" pitchFamily="18" charset="0"/>
              <a:cs typeface="Times" panose="02020603050405020304" pitchFamily="18" charset="0"/>
            </a:endParaRPr>
          </a:p>
          <a:p>
            <a:pPr marL="285750" indent="-285750">
              <a:buFont typeface="Arial" panose="020B0604020202020204" pitchFamily="34" charset="0"/>
              <a:buChar char="•"/>
            </a:pPr>
            <a:r>
              <a:rPr lang="en-IN" sz="1600" dirty="0">
                <a:solidFill>
                  <a:schemeClr val="tx1"/>
                </a:solidFill>
                <a:latin typeface="Times" panose="02020603050405020304" pitchFamily="18" charset="0"/>
                <a:ea typeface="Cambria" panose="02040503050406030204" pitchFamily="18" charset="0"/>
                <a:cs typeface="Times" panose="02020603050405020304" pitchFamily="18" charset="0"/>
              </a:rPr>
              <a:t>Traditional approaches including water-shed segmentation and thresholding are sensitive to image variation and struggles in handling complex cells</a:t>
            </a:r>
          </a:p>
          <a:p>
            <a:endParaRPr lang="en-IN" sz="1600" dirty="0">
              <a:solidFill>
                <a:schemeClr val="tx1"/>
              </a:solidFill>
              <a:latin typeface="Times" panose="02020603050405020304" pitchFamily="18" charset="0"/>
              <a:ea typeface="Cambria" panose="02040503050406030204" pitchFamily="18" charset="0"/>
              <a:cs typeface="Times" panose="02020603050405020304" pitchFamily="18" charset="0"/>
            </a:endParaRPr>
          </a:p>
          <a:p>
            <a:pPr marL="285750" indent="-285750">
              <a:buFont typeface="Arial" panose="020B0604020202020204" pitchFamily="34" charset="0"/>
              <a:buChar char="•"/>
            </a:pPr>
            <a:r>
              <a:rPr lang="en-IN" sz="1600" dirty="0">
                <a:solidFill>
                  <a:schemeClr val="tx1"/>
                </a:solidFill>
                <a:latin typeface="Times" panose="02020603050405020304" pitchFamily="18" charset="0"/>
                <a:ea typeface="Cambria" panose="02040503050406030204" pitchFamily="18" charset="0"/>
                <a:cs typeface="Times" panose="02020603050405020304" pitchFamily="18" charset="0"/>
              </a:rPr>
              <a:t> Deep learning approaches like U-Net is specially designed for bio-medical image segmentation. It’s symmetric structure allows efficient segmentation with varying size and shape.</a:t>
            </a:r>
          </a:p>
          <a:p>
            <a:endParaRPr lang="en-IN" sz="1600" dirty="0">
              <a:solidFill>
                <a:schemeClr val="tx1"/>
              </a:solidFill>
              <a:latin typeface="Times" panose="02020603050405020304" pitchFamily="18" charset="0"/>
              <a:ea typeface="Cambria" panose="02040503050406030204" pitchFamily="18" charset="0"/>
              <a:cs typeface="Times" panose="02020603050405020304" pitchFamily="18" charset="0"/>
            </a:endParaRPr>
          </a:p>
        </p:txBody>
      </p:sp>
      <p:sp>
        <p:nvSpPr>
          <p:cNvPr id="12" name="Rectangle 11">
            <a:extLst>
              <a:ext uri="{FF2B5EF4-FFF2-40B4-BE49-F238E27FC236}">
                <a16:creationId xmlns:a16="http://schemas.microsoft.com/office/drawing/2014/main" id="{F6CEDBAC-526E-5165-A560-2EFC7FC324E9}"/>
              </a:ext>
            </a:extLst>
          </p:cNvPr>
          <p:cNvSpPr/>
          <p:nvPr/>
        </p:nvSpPr>
        <p:spPr>
          <a:xfrm>
            <a:off x="363733" y="3060786"/>
            <a:ext cx="7530587" cy="2061493"/>
          </a:xfrm>
          <a:prstGeom prst="rect">
            <a:avLst/>
          </a:prstGeom>
          <a:solidFill>
            <a:srgbClr val="F7F4F1"/>
          </a:solidFill>
          <a:ln>
            <a:solidFill>
              <a:srgbClr val="F7F4F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IN" sz="1600" dirty="0">
                <a:solidFill>
                  <a:schemeClr val="tx1"/>
                </a:solidFill>
                <a:latin typeface="Times" panose="02020603050405020304" pitchFamily="18" charset="0"/>
                <a:ea typeface="Cambria" panose="02040503050406030204" pitchFamily="18" charset="0"/>
                <a:cs typeface="Times" panose="02020603050405020304" pitchFamily="18" charset="0"/>
              </a:rPr>
              <a:t>Most of the researches involve cells that are stained, but these affect the true nature of the cell, thereby alter the results.</a:t>
            </a:r>
          </a:p>
          <a:p>
            <a:pPr marL="285750" indent="-285750">
              <a:buFont typeface="Arial" panose="020B0604020202020204" pitchFamily="34" charset="0"/>
              <a:buChar char="•"/>
            </a:pPr>
            <a:endParaRPr lang="en-IN" sz="1600" dirty="0">
              <a:solidFill>
                <a:schemeClr val="tx1"/>
              </a:solidFill>
              <a:latin typeface="Times" panose="02020603050405020304" pitchFamily="18" charset="0"/>
              <a:ea typeface="Cambria" panose="02040503050406030204" pitchFamily="18" charset="0"/>
              <a:cs typeface="Times" panose="02020603050405020304" pitchFamily="18" charset="0"/>
            </a:endParaRPr>
          </a:p>
          <a:p>
            <a:pPr marL="285750" indent="-285750">
              <a:buFont typeface="Arial" panose="020B0604020202020204" pitchFamily="34" charset="0"/>
              <a:buChar char="•"/>
            </a:pPr>
            <a:r>
              <a:rPr lang="en-IN" sz="1600" dirty="0" err="1">
                <a:solidFill>
                  <a:schemeClr val="tx1"/>
                </a:solidFill>
                <a:latin typeface="Times" panose="02020603050405020304" pitchFamily="18" charset="0"/>
                <a:ea typeface="Cambria" panose="02040503050406030204" pitchFamily="18" charset="0"/>
                <a:cs typeface="Times" panose="02020603050405020304" pitchFamily="18" charset="0"/>
              </a:rPr>
              <a:t>Livecell</a:t>
            </a:r>
            <a:r>
              <a:rPr lang="en-IN" sz="1600" dirty="0">
                <a:solidFill>
                  <a:schemeClr val="tx1"/>
                </a:solidFill>
                <a:latin typeface="Times" panose="02020603050405020304" pitchFamily="18" charset="0"/>
                <a:ea typeface="Cambria" panose="02040503050406030204" pitchFamily="18" charset="0"/>
                <a:cs typeface="Times" panose="02020603050405020304" pitchFamily="18" charset="0"/>
              </a:rPr>
              <a:t> datasets are limited and most of the existing datasets only have fewer images.</a:t>
            </a:r>
          </a:p>
          <a:p>
            <a:pPr marL="285750" indent="-285750">
              <a:buFont typeface="Arial" panose="020B0604020202020204" pitchFamily="34" charset="0"/>
              <a:buChar char="•"/>
            </a:pPr>
            <a:endParaRPr lang="en-IN" sz="1600" dirty="0">
              <a:solidFill>
                <a:schemeClr val="tx1"/>
              </a:solidFill>
              <a:latin typeface="Times" panose="02020603050405020304" pitchFamily="18" charset="0"/>
              <a:ea typeface="Cambria" panose="02040503050406030204" pitchFamily="18" charset="0"/>
              <a:cs typeface="Times" panose="02020603050405020304" pitchFamily="18" charset="0"/>
            </a:endParaRPr>
          </a:p>
          <a:p>
            <a:pPr marL="285750" indent="-285750">
              <a:buFont typeface="Arial" panose="020B0604020202020204" pitchFamily="34" charset="0"/>
              <a:buChar char="•"/>
            </a:pPr>
            <a:r>
              <a:rPr lang="en-IN" sz="1600" dirty="0">
                <a:solidFill>
                  <a:schemeClr val="tx1"/>
                </a:solidFill>
                <a:latin typeface="Times" panose="02020603050405020304" pitchFamily="18" charset="0"/>
                <a:ea typeface="Cambria" panose="02040503050406030204" pitchFamily="18" charset="0"/>
                <a:cs typeface="Times" panose="02020603050405020304" pitchFamily="18" charset="0"/>
              </a:rPr>
              <a:t>LIVECell [1] – A large-scale dataset for label-free live cell segmentation, with 5239 manually annotated images, with more than 1.6 million individual cells.</a:t>
            </a:r>
          </a:p>
        </p:txBody>
      </p:sp>
      <p:sp>
        <p:nvSpPr>
          <p:cNvPr id="13" name="TextBox 12">
            <a:extLst>
              <a:ext uri="{FF2B5EF4-FFF2-40B4-BE49-F238E27FC236}">
                <a16:creationId xmlns:a16="http://schemas.microsoft.com/office/drawing/2014/main" id="{ED52B08E-E4C1-102F-2EA6-00018B8C7458}"/>
              </a:ext>
            </a:extLst>
          </p:cNvPr>
          <p:cNvSpPr txBox="1"/>
          <p:nvPr/>
        </p:nvSpPr>
        <p:spPr>
          <a:xfrm>
            <a:off x="363733" y="2752369"/>
            <a:ext cx="3614111" cy="338554"/>
          </a:xfrm>
          <a:prstGeom prst="rect">
            <a:avLst/>
          </a:prstGeom>
          <a:noFill/>
        </p:spPr>
        <p:txBody>
          <a:bodyPr wrap="square" rtlCol="0">
            <a:spAutoFit/>
          </a:bodyPr>
          <a:lstStyle/>
          <a:p>
            <a:r>
              <a:rPr lang="en-IN" sz="1600" b="1" i="1" dirty="0">
                <a:solidFill>
                  <a:srgbClr val="0070C0"/>
                </a:solidFill>
                <a:latin typeface="Cambria" panose="02040503050406030204" pitchFamily="18" charset="0"/>
                <a:ea typeface="Cambria" panose="02040503050406030204" pitchFamily="18" charset="0"/>
              </a:rPr>
              <a:t>Dataset</a:t>
            </a:r>
          </a:p>
        </p:txBody>
      </p:sp>
      <p:sp>
        <p:nvSpPr>
          <p:cNvPr id="16" name="TextBox 15">
            <a:extLst>
              <a:ext uri="{FF2B5EF4-FFF2-40B4-BE49-F238E27FC236}">
                <a16:creationId xmlns:a16="http://schemas.microsoft.com/office/drawing/2014/main" id="{150D7FF0-D67E-F2CC-A243-52BC6D44AA4D}"/>
              </a:ext>
            </a:extLst>
          </p:cNvPr>
          <p:cNvSpPr txBox="1"/>
          <p:nvPr/>
        </p:nvSpPr>
        <p:spPr>
          <a:xfrm>
            <a:off x="363733" y="5326883"/>
            <a:ext cx="3486905" cy="338554"/>
          </a:xfrm>
          <a:prstGeom prst="rect">
            <a:avLst/>
          </a:prstGeom>
          <a:noFill/>
        </p:spPr>
        <p:txBody>
          <a:bodyPr wrap="square" rtlCol="0">
            <a:spAutoFit/>
          </a:bodyPr>
          <a:lstStyle/>
          <a:p>
            <a:r>
              <a:rPr lang="en-IN" sz="1600" b="1" i="1" dirty="0">
                <a:solidFill>
                  <a:srgbClr val="0070C0"/>
                </a:solidFill>
                <a:latin typeface="Cambria" panose="02040503050406030204" pitchFamily="18" charset="0"/>
                <a:ea typeface="Cambria" panose="02040503050406030204" pitchFamily="18" charset="0"/>
              </a:rPr>
              <a:t>Problem of labelling datasets</a:t>
            </a:r>
          </a:p>
        </p:txBody>
      </p:sp>
      <p:sp>
        <p:nvSpPr>
          <p:cNvPr id="19" name="Rectangle 18">
            <a:extLst>
              <a:ext uri="{FF2B5EF4-FFF2-40B4-BE49-F238E27FC236}">
                <a16:creationId xmlns:a16="http://schemas.microsoft.com/office/drawing/2014/main" id="{775D2A2C-BCB4-9D27-CA9E-1B5EF7AA2704}"/>
              </a:ext>
            </a:extLst>
          </p:cNvPr>
          <p:cNvSpPr/>
          <p:nvPr/>
        </p:nvSpPr>
        <p:spPr>
          <a:xfrm>
            <a:off x="363733" y="5638435"/>
            <a:ext cx="11451936" cy="1006115"/>
          </a:xfrm>
          <a:prstGeom prst="rect">
            <a:avLst/>
          </a:prstGeom>
          <a:solidFill>
            <a:srgbClr val="F7F4F1"/>
          </a:solidFill>
          <a:ln>
            <a:solidFill>
              <a:srgbClr val="F7F4F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600" dirty="0">
                <a:latin typeface="Times" panose="02020603050405020304" pitchFamily="18" charset="0"/>
                <a:cs typeface="Times" panose="02020603050405020304" pitchFamily="18" charset="0"/>
              </a:rPr>
              <a:t>Manually annotating cell images is time-consuming and labor-intensive. Each cell must be carefully outlined, often requiring expert knowledge to distinguish between touching or overlapping cells.</a:t>
            </a:r>
          </a:p>
        </p:txBody>
      </p:sp>
      <p:pic>
        <p:nvPicPr>
          <p:cNvPr id="20" name="Picture 19">
            <a:extLst>
              <a:ext uri="{FF2B5EF4-FFF2-40B4-BE49-F238E27FC236}">
                <a16:creationId xmlns:a16="http://schemas.microsoft.com/office/drawing/2014/main" id="{9C7742D8-A073-5285-0EFD-DA78EC4F4836}"/>
              </a:ext>
            </a:extLst>
          </p:cNvPr>
          <p:cNvPicPr>
            <a:picLocks noChangeAspect="1"/>
          </p:cNvPicPr>
          <p:nvPr/>
        </p:nvPicPr>
        <p:blipFill rotWithShape="1">
          <a:blip r:embed="rId3"/>
          <a:srcRect l="3057" t="4037" r="1815" b="4222"/>
          <a:stretch/>
        </p:blipFill>
        <p:spPr>
          <a:xfrm>
            <a:off x="8270241" y="3071984"/>
            <a:ext cx="3545428" cy="1999706"/>
          </a:xfrm>
          <a:prstGeom prst="rect">
            <a:avLst/>
          </a:prstGeom>
        </p:spPr>
      </p:pic>
      <p:sp>
        <p:nvSpPr>
          <p:cNvPr id="21" name="TextBox 20">
            <a:extLst>
              <a:ext uri="{FF2B5EF4-FFF2-40B4-BE49-F238E27FC236}">
                <a16:creationId xmlns:a16="http://schemas.microsoft.com/office/drawing/2014/main" id="{55B2EFC3-345E-57E9-6D5B-95349E93034B}"/>
              </a:ext>
            </a:extLst>
          </p:cNvPr>
          <p:cNvSpPr txBox="1"/>
          <p:nvPr/>
        </p:nvSpPr>
        <p:spPr>
          <a:xfrm>
            <a:off x="8768079" y="5106243"/>
            <a:ext cx="3047590" cy="276999"/>
          </a:xfrm>
          <a:prstGeom prst="rect">
            <a:avLst/>
          </a:prstGeom>
          <a:noFill/>
        </p:spPr>
        <p:txBody>
          <a:bodyPr wrap="square" rtlCol="0">
            <a:spAutoFit/>
          </a:bodyPr>
          <a:lstStyle/>
          <a:p>
            <a:r>
              <a:rPr lang="en-IN" sz="1200" dirty="0">
                <a:latin typeface="Times" panose="02020603050405020304" pitchFamily="18" charset="0"/>
                <a:cs typeface="Times" panose="02020603050405020304" pitchFamily="18" charset="0"/>
              </a:rPr>
              <a:t>Figure 2. 8 different cell types in LIVECell [1]</a:t>
            </a:r>
          </a:p>
        </p:txBody>
      </p:sp>
    </p:spTree>
    <p:extLst>
      <p:ext uri="{BB962C8B-B14F-4D97-AF65-F5344CB8AC3E}">
        <p14:creationId xmlns:p14="http://schemas.microsoft.com/office/powerpoint/2010/main" val="319269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8213FA1-06AC-41A7-9D96-1DD8E4A0BBDB}"/>
              </a:ext>
            </a:extLst>
          </p:cNvPr>
          <p:cNvGraphicFramePr>
            <a:graphicFrameLocks noGrp="1"/>
          </p:cNvGraphicFramePr>
          <p:nvPr>
            <p:extLst>
              <p:ext uri="{D42A27DB-BD31-4B8C-83A1-F6EECF244321}">
                <p14:modId xmlns:p14="http://schemas.microsoft.com/office/powerpoint/2010/main" val="455716708"/>
              </p:ext>
            </p:extLst>
          </p:nvPr>
        </p:nvGraphicFramePr>
        <p:xfrm>
          <a:off x="5663682" y="1230887"/>
          <a:ext cx="6095997" cy="4572000"/>
        </p:xfrm>
        <a:graphic>
          <a:graphicData uri="http://schemas.openxmlformats.org/drawingml/2006/table">
            <a:tbl>
              <a:tblPr firstRow="1" bandRow="1">
                <a:tableStyleId>{21E4AEA4-8DFA-4A89-87EB-49C32662AFE0}</a:tableStyleId>
              </a:tblPr>
              <a:tblGrid>
                <a:gridCol w="1456566">
                  <a:extLst>
                    <a:ext uri="{9D8B030D-6E8A-4147-A177-3AD203B41FA5}">
                      <a16:colId xmlns:a16="http://schemas.microsoft.com/office/drawing/2014/main" val="3424724306"/>
                    </a:ext>
                  </a:extLst>
                </a:gridCol>
                <a:gridCol w="590243">
                  <a:extLst>
                    <a:ext uri="{9D8B030D-6E8A-4147-A177-3AD203B41FA5}">
                      <a16:colId xmlns:a16="http://schemas.microsoft.com/office/drawing/2014/main" val="1247667888"/>
                    </a:ext>
                  </a:extLst>
                </a:gridCol>
                <a:gridCol w="733043">
                  <a:extLst>
                    <a:ext uri="{9D8B030D-6E8A-4147-A177-3AD203B41FA5}">
                      <a16:colId xmlns:a16="http://schemas.microsoft.com/office/drawing/2014/main" val="1375960229"/>
                    </a:ext>
                  </a:extLst>
                </a:gridCol>
                <a:gridCol w="3316145">
                  <a:extLst>
                    <a:ext uri="{9D8B030D-6E8A-4147-A177-3AD203B41FA5}">
                      <a16:colId xmlns:a16="http://schemas.microsoft.com/office/drawing/2014/main" val="1341347866"/>
                    </a:ext>
                  </a:extLst>
                </a:gridCol>
              </a:tblGrid>
              <a:tr h="543836">
                <a:tc>
                  <a:txBody>
                    <a:bodyPr/>
                    <a:lstStyle/>
                    <a:p>
                      <a:pPr algn="ctr"/>
                      <a:r>
                        <a:rPr lang="en-IN" sz="1500" b="1" dirty="0">
                          <a:solidFill>
                            <a:schemeClr val="bg1"/>
                          </a:solidFill>
                          <a:latin typeface="Times" panose="02020603050405020304" pitchFamily="18" charset="0"/>
                          <a:cs typeface="Times" panose="02020603050405020304" pitchFamily="18" charset="0"/>
                        </a:rPr>
                        <a:t>Model</a:t>
                      </a:r>
                      <a:endParaRPr lang="en-IN" sz="1500" b="1" dirty="0">
                        <a:solidFill>
                          <a:schemeClr val="bg1"/>
                        </a:solidFill>
                        <a:latin typeface="Times" panose="02020603050405020304" pitchFamily="18" charset="0"/>
                        <a:ea typeface="Cambria" panose="02040503050406030204" pitchFamily="18" charset="0"/>
                        <a:cs typeface="Times" panose="02020603050405020304" pitchFamily="18" charset="0"/>
                      </a:endParaRPr>
                    </a:p>
                  </a:txBody>
                  <a:tcPr anchor="ctr"/>
                </a:tc>
                <a:tc>
                  <a:txBody>
                    <a:bodyPr/>
                    <a:lstStyle/>
                    <a:p>
                      <a:pPr algn="ctr"/>
                      <a:r>
                        <a:rPr lang="en-IN" sz="1500" b="1" dirty="0">
                          <a:solidFill>
                            <a:schemeClr val="bg1"/>
                          </a:solidFill>
                          <a:latin typeface="Times" panose="02020603050405020304" pitchFamily="18" charset="0"/>
                          <a:cs typeface="Times" panose="02020603050405020304" pitchFamily="18" charset="0"/>
                        </a:rPr>
                        <a:t>Year</a:t>
                      </a:r>
                      <a:endParaRPr lang="en-IN" sz="1500" b="1" dirty="0">
                        <a:solidFill>
                          <a:schemeClr val="bg1"/>
                        </a:solidFill>
                        <a:latin typeface="Times" panose="02020603050405020304" pitchFamily="18" charset="0"/>
                        <a:ea typeface="Cambria" panose="02040503050406030204" pitchFamily="18" charset="0"/>
                        <a:cs typeface="Times" panose="02020603050405020304" pitchFamily="18" charset="0"/>
                      </a:endParaRPr>
                    </a:p>
                  </a:txBody>
                  <a:tcPr anchor="ctr"/>
                </a:tc>
                <a:tc>
                  <a:txBody>
                    <a:bodyPr/>
                    <a:lstStyle/>
                    <a:p>
                      <a:pPr algn="ctr"/>
                      <a:r>
                        <a:rPr lang="en-IN" sz="1500" b="1" dirty="0">
                          <a:solidFill>
                            <a:schemeClr val="bg1"/>
                          </a:solidFill>
                          <a:latin typeface="Times" panose="02020603050405020304" pitchFamily="18" charset="0"/>
                          <a:cs typeface="Times" panose="02020603050405020304" pitchFamily="18" charset="0"/>
                        </a:rPr>
                        <a:t>Dice Score</a:t>
                      </a:r>
                      <a:endParaRPr lang="en-IN" sz="1500" b="1" dirty="0">
                        <a:solidFill>
                          <a:schemeClr val="bg1"/>
                        </a:solidFill>
                        <a:latin typeface="Times" panose="02020603050405020304" pitchFamily="18" charset="0"/>
                        <a:ea typeface="Cambria" panose="02040503050406030204" pitchFamily="18" charset="0"/>
                        <a:cs typeface="Times" panose="02020603050405020304" pitchFamily="18" charset="0"/>
                      </a:endParaRPr>
                    </a:p>
                  </a:txBody>
                  <a:tcPr anchor="ctr"/>
                </a:tc>
                <a:tc>
                  <a:txBody>
                    <a:bodyPr/>
                    <a:lstStyle/>
                    <a:p>
                      <a:pPr algn="ctr"/>
                      <a:r>
                        <a:rPr lang="en-IN" sz="1500" b="1" dirty="0">
                          <a:solidFill>
                            <a:schemeClr val="bg1"/>
                          </a:solidFill>
                          <a:latin typeface="Times" panose="02020603050405020304" pitchFamily="18" charset="0"/>
                          <a:cs typeface="Times" panose="02020603050405020304" pitchFamily="18" charset="0"/>
                        </a:rPr>
                        <a:t>Take Aways</a:t>
                      </a:r>
                      <a:endParaRPr lang="en-IN" sz="1500" b="1" dirty="0">
                        <a:solidFill>
                          <a:schemeClr val="bg1"/>
                        </a:solidFill>
                        <a:latin typeface="Times" panose="02020603050405020304" pitchFamily="18" charset="0"/>
                        <a:ea typeface="Cambria" panose="02040503050406030204" pitchFamily="18" charset="0"/>
                        <a:cs typeface="Times" panose="02020603050405020304" pitchFamily="18" charset="0"/>
                      </a:endParaRPr>
                    </a:p>
                  </a:txBody>
                  <a:tcPr anchor="ctr"/>
                </a:tc>
                <a:extLst>
                  <a:ext uri="{0D108BD9-81ED-4DB2-BD59-A6C34878D82A}">
                    <a16:rowId xmlns:a16="http://schemas.microsoft.com/office/drawing/2014/main" val="2432939946"/>
                  </a:ext>
                </a:extLst>
              </a:tr>
              <a:tr h="603514">
                <a:tc>
                  <a:txBody>
                    <a:bodyPr/>
                    <a:lstStyle/>
                    <a:p>
                      <a:pPr algn="ctr"/>
                      <a:r>
                        <a:rPr lang="en-US" sz="1500" b="0" dirty="0">
                          <a:solidFill>
                            <a:schemeClr val="tx1"/>
                          </a:solidFill>
                          <a:latin typeface="Times" panose="02020603050405020304" pitchFamily="18" charset="0"/>
                          <a:cs typeface="Times" panose="02020603050405020304" pitchFamily="18" charset="0"/>
                        </a:rPr>
                        <a:t>Mask RCNN [1]</a:t>
                      </a:r>
                      <a:endParaRPr lang="en-IN" sz="1500" b="0" dirty="0">
                        <a:solidFill>
                          <a:schemeClr val="tx1"/>
                        </a:solidFill>
                        <a:latin typeface="Times" panose="02020603050405020304" pitchFamily="18" charset="0"/>
                        <a:ea typeface="Cambria" panose="02040503050406030204" pitchFamily="18" charset="0"/>
                        <a:cs typeface="Times" panose="02020603050405020304" pitchFamily="18" charset="0"/>
                      </a:endParaRPr>
                    </a:p>
                  </a:txBody>
                  <a:tcPr anchor="ctr"/>
                </a:tc>
                <a:tc>
                  <a:txBody>
                    <a:bodyPr/>
                    <a:lstStyle/>
                    <a:p>
                      <a:pPr algn="ctr"/>
                      <a:r>
                        <a:rPr lang="en-IN" sz="1500" b="0" dirty="0">
                          <a:solidFill>
                            <a:schemeClr val="tx1"/>
                          </a:solidFill>
                          <a:latin typeface="Times" panose="02020603050405020304" pitchFamily="18" charset="0"/>
                          <a:cs typeface="Times" panose="02020603050405020304" pitchFamily="18" charset="0"/>
                        </a:rPr>
                        <a:t>2021</a:t>
                      </a:r>
                      <a:endParaRPr lang="en-IN" sz="1500" b="0" dirty="0">
                        <a:solidFill>
                          <a:schemeClr val="tx1"/>
                        </a:solidFill>
                        <a:latin typeface="Times" panose="02020603050405020304" pitchFamily="18" charset="0"/>
                        <a:ea typeface="Cambria" panose="02040503050406030204" pitchFamily="18" charset="0"/>
                        <a:cs typeface="Times" panose="02020603050405020304" pitchFamily="18" charset="0"/>
                      </a:endParaRPr>
                    </a:p>
                  </a:txBody>
                  <a:tcPr anchor="ctr"/>
                </a:tc>
                <a:tc>
                  <a:txBody>
                    <a:bodyPr/>
                    <a:lstStyle/>
                    <a:p>
                      <a:pPr algn="ctr"/>
                      <a:r>
                        <a:rPr lang="en-IN" sz="1500" b="0" dirty="0">
                          <a:solidFill>
                            <a:schemeClr val="tx1"/>
                          </a:solidFill>
                          <a:latin typeface="Times" panose="02020603050405020304" pitchFamily="18" charset="0"/>
                          <a:cs typeface="Times" panose="02020603050405020304" pitchFamily="18" charset="0"/>
                        </a:rPr>
                        <a:t>0.83</a:t>
                      </a:r>
                    </a:p>
                  </a:txBody>
                  <a:tcPr anchor="ctr"/>
                </a:tc>
                <a:tc>
                  <a:txBody>
                    <a:bodyPr/>
                    <a:lstStyle/>
                    <a:p>
                      <a:pPr marL="0" indent="0" algn="l">
                        <a:buFont typeface="Arial" panose="020B0604020202020204" pitchFamily="34" charset="0"/>
                        <a:buNone/>
                      </a:pPr>
                      <a:r>
                        <a:rPr lang="en-US" sz="1500" dirty="0">
                          <a:latin typeface="Times" panose="02020603050405020304" pitchFamily="18" charset="0"/>
                          <a:cs typeface="Times" panose="02020603050405020304" pitchFamily="18" charset="0"/>
                        </a:rPr>
                        <a:t>Anchor-based architecture fails to detect a greater share of true cell objects than an anchor-free architecture.</a:t>
                      </a:r>
                      <a:endParaRPr lang="en-IN" sz="1500" b="0" dirty="0">
                        <a:solidFill>
                          <a:schemeClr val="tx1"/>
                        </a:solidFill>
                        <a:latin typeface="Times" panose="02020603050405020304" pitchFamily="18" charset="0"/>
                        <a:ea typeface="Cambria" panose="02040503050406030204" pitchFamily="18" charset="0"/>
                        <a:cs typeface="Times" panose="02020603050405020304" pitchFamily="18" charset="0"/>
                      </a:endParaRPr>
                    </a:p>
                  </a:txBody>
                  <a:tcPr anchor="ctr"/>
                </a:tc>
                <a:extLst>
                  <a:ext uri="{0D108BD9-81ED-4DB2-BD59-A6C34878D82A}">
                    <a16:rowId xmlns:a16="http://schemas.microsoft.com/office/drawing/2014/main" val="4109091150"/>
                  </a:ext>
                </a:extLst>
              </a:tr>
              <a:tr h="603514">
                <a:tc>
                  <a:txBody>
                    <a:bodyPr/>
                    <a:lstStyle/>
                    <a:p>
                      <a:pPr algn="ctr"/>
                      <a:r>
                        <a:rPr lang="en-IN" sz="1500" b="0" dirty="0">
                          <a:solidFill>
                            <a:schemeClr val="tx1"/>
                          </a:solidFill>
                          <a:latin typeface="Times" panose="02020603050405020304" pitchFamily="18" charset="0"/>
                          <a:ea typeface="Cambria" panose="02040503050406030204" pitchFamily="18" charset="0"/>
                          <a:cs typeface="Times" panose="02020603050405020304" pitchFamily="18" charset="0"/>
                        </a:rPr>
                        <a:t>Deep UNet [2]</a:t>
                      </a:r>
                    </a:p>
                  </a:txBody>
                  <a:tcPr anchor="ctr"/>
                </a:tc>
                <a:tc>
                  <a:txBody>
                    <a:bodyPr/>
                    <a:lstStyle/>
                    <a:p>
                      <a:pPr algn="ctr"/>
                      <a:r>
                        <a:rPr lang="en-IN" sz="1500" b="0" dirty="0">
                          <a:solidFill>
                            <a:schemeClr val="tx1"/>
                          </a:solidFill>
                          <a:latin typeface="Times" panose="02020603050405020304" pitchFamily="18" charset="0"/>
                          <a:ea typeface="Cambria" panose="02040503050406030204" pitchFamily="18" charset="0"/>
                          <a:cs typeface="Times" panose="02020603050405020304" pitchFamily="18" charset="0"/>
                        </a:rPr>
                        <a:t>2022</a:t>
                      </a:r>
                    </a:p>
                  </a:txBody>
                  <a:tcPr anchor="ctr"/>
                </a:tc>
                <a:tc>
                  <a:txBody>
                    <a:bodyPr/>
                    <a:lstStyle/>
                    <a:p>
                      <a:pPr algn="ctr"/>
                      <a:r>
                        <a:rPr lang="en-IN" sz="1500" b="0" dirty="0">
                          <a:solidFill>
                            <a:schemeClr val="tx1"/>
                          </a:solidFill>
                          <a:latin typeface="Times" panose="02020603050405020304" pitchFamily="18" charset="0"/>
                          <a:ea typeface="Cambria" panose="02040503050406030204" pitchFamily="18" charset="0"/>
                          <a:cs typeface="Times" panose="02020603050405020304" pitchFamily="18" charset="0"/>
                        </a:rPr>
                        <a:t>0.60</a:t>
                      </a:r>
                    </a:p>
                  </a:txBody>
                  <a:tcPr anchor="ctr"/>
                </a:tc>
                <a:tc>
                  <a:txBody>
                    <a:bodyPr/>
                    <a:lstStyle/>
                    <a:p>
                      <a:pPr marL="285750" indent="-285750" algn="l">
                        <a:buFont typeface="Arial" panose="020B0604020202020204" pitchFamily="34" charset="0"/>
                        <a:buChar char="•"/>
                      </a:pPr>
                      <a:r>
                        <a:rPr lang="en-IN" sz="1500" b="0" dirty="0">
                          <a:solidFill>
                            <a:schemeClr val="tx1"/>
                          </a:solidFill>
                          <a:latin typeface="Times" panose="02020603050405020304" pitchFamily="18" charset="0"/>
                          <a:cs typeface="Times" panose="02020603050405020304" pitchFamily="18" charset="0"/>
                        </a:rPr>
                        <a:t>Added additional layers to U-Net</a:t>
                      </a:r>
                    </a:p>
                    <a:p>
                      <a:pPr marL="285750" indent="-285750" algn="l">
                        <a:buFont typeface="Arial" panose="020B0604020202020204" pitchFamily="34" charset="0"/>
                        <a:buChar char="•"/>
                      </a:pPr>
                      <a:r>
                        <a:rPr lang="en-IN" sz="1500" b="0" dirty="0">
                          <a:solidFill>
                            <a:schemeClr val="tx1"/>
                          </a:solidFill>
                          <a:latin typeface="Times" panose="02020603050405020304" pitchFamily="18" charset="0"/>
                          <a:cs typeface="Times" panose="02020603050405020304" pitchFamily="18" charset="0"/>
                        </a:rPr>
                        <a:t>Extended dataset - cropping out  background and placed in new region.</a:t>
                      </a:r>
                      <a:endParaRPr lang="en-IN" sz="1500" b="0" dirty="0">
                        <a:solidFill>
                          <a:schemeClr val="tx1"/>
                        </a:solidFill>
                        <a:latin typeface="Times" panose="02020603050405020304" pitchFamily="18" charset="0"/>
                        <a:ea typeface="Cambria" panose="02040503050406030204" pitchFamily="18" charset="0"/>
                        <a:cs typeface="Times" panose="02020603050405020304" pitchFamily="18" charset="0"/>
                      </a:endParaRPr>
                    </a:p>
                  </a:txBody>
                  <a:tcPr anchor="ctr"/>
                </a:tc>
                <a:extLst>
                  <a:ext uri="{0D108BD9-81ED-4DB2-BD59-A6C34878D82A}">
                    <a16:rowId xmlns:a16="http://schemas.microsoft.com/office/drawing/2014/main" val="2355955775"/>
                  </a:ext>
                </a:extLst>
              </a:tr>
              <a:tr h="781018">
                <a:tc>
                  <a:txBody>
                    <a:bodyPr/>
                    <a:lstStyle/>
                    <a:p>
                      <a:pPr algn="ctr"/>
                      <a:r>
                        <a:rPr lang="en-IN" sz="1500" dirty="0">
                          <a:latin typeface="Times" panose="02020603050405020304" pitchFamily="18" charset="0"/>
                          <a:cs typeface="Times" panose="02020603050405020304" pitchFamily="18" charset="0"/>
                        </a:rPr>
                        <a:t>Center Mask [2]</a:t>
                      </a:r>
                      <a:endParaRPr lang="en-IN" sz="1500" b="0" dirty="0">
                        <a:solidFill>
                          <a:schemeClr val="tx1"/>
                        </a:solidFill>
                        <a:latin typeface="Times" panose="02020603050405020304" pitchFamily="18" charset="0"/>
                        <a:ea typeface="Cambria" panose="02040503050406030204" pitchFamily="18" charset="0"/>
                        <a:cs typeface="Times" panose="02020603050405020304" pitchFamily="18" charset="0"/>
                      </a:endParaRPr>
                    </a:p>
                  </a:txBody>
                  <a:tcPr anchor="ctr"/>
                </a:tc>
                <a:tc>
                  <a:txBody>
                    <a:bodyPr/>
                    <a:lstStyle/>
                    <a:p>
                      <a:pPr algn="ctr"/>
                      <a:r>
                        <a:rPr lang="en-IN" sz="1500" b="0" dirty="0">
                          <a:solidFill>
                            <a:schemeClr val="tx1"/>
                          </a:solidFill>
                          <a:latin typeface="Times" panose="02020603050405020304" pitchFamily="18" charset="0"/>
                          <a:cs typeface="Times" panose="02020603050405020304" pitchFamily="18" charset="0"/>
                        </a:rPr>
                        <a:t>2022</a:t>
                      </a:r>
                      <a:endParaRPr lang="en-IN" sz="1500" b="0" dirty="0">
                        <a:solidFill>
                          <a:schemeClr val="tx1"/>
                        </a:solidFill>
                        <a:latin typeface="Times" panose="02020603050405020304" pitchFamily="18" charset="0"/>
                        <a:ea typeface="Cambria" panose="02040503050406030204" pitchFamily="18" charset="0"/>
                        <a:cs typeface="Times" panose="02020603050405020304" pitchFamily="18" charset="0"/>
                      </a:endParaRPr>
                    </a:p>
                  </a:txBody>
                  <a:tcPr anchor="ctr"/>
                </a:tc>
                <a:tc>
                  <a:txBody>
                    <a:bodyPr/>
                    <a:lstStyle/>
                    <a:p>
                      <a:pPr algn="ctr"/>
                      <a:r>
                        <a:rPr lang="en-IN" sz="1500" b="0" dirty="0">
                          <a:solidFill>
                            <a:schemeClr val="tx1"/>
                          </a:solidFill>
                          <a:latin typeface="Times" panose="02020603050405020304" pitchFamily="18" charset="0"/>
                          <a:cs typeface="Times" panose="02020603050405020304" pitchFamily="18" charset="0"/>
                        </a:rPr>
                        <a:t>0.82</a:t>
                      </a:r>
                      <a:endParaRPr lang="en-IN" sz="1500" b="0" dirty="0">
                        <a:solidFill>
                          <a:schemeClr val="tx1"/>
                        </a:solidFill>
                        <a:latin typeface="Times" panose="02020603050405020304" pitchFamily="18" charset="0"/>
                        <a:ea typeface="Cambria" panose="02040503050406030204" pitchFamily="18" charset="0"/>
                        <a:cs typeface="Times" panose="02020603050405020304" pitchFamily="18" charset="0"/>
                      </a:endParaRPr>
                    </a:p>
                  </a:txBody>
                  <a:tcPr anchor="ctr"/>
                </a:tc>
                <a:tc>
                  <a:txBody>
                    <a:bodyPr/>
                    <a:lstStyle/>
                    <a:p>
                      <a:pPr marL="285750" indent="-285750" algn="l">
                        <a:buFont typeface="Arial" panose="020B0604020202020204" pitchFamily="34" charset="0"/>
                        <a:buChar char="•"/>
                      </a:pPr>
                      <a:r>
                        <a:rPr lang="en-US" sz="1500" dirty="0">
                          <a:latin typeface="Times" panose="02020603050405020304" pitchFamily="18" charset="0"/>
                          <a:cs typeface="Times" panose="02020603050405020304" pitchFamily="18" charset="0"/>
                        </a:rPr>
                        <a:t>Evaluate on LIVECell on a CenterMask architecture with the largest VoVNet2 backbone finetuned on LIVECell</a:t>
                      </a:r>
                      <a:endParaRPr lang="en-IN" sz="1500" b="0" dirty="0">
                        <a:solidFill>
                          <a:schemeClr val="tx1"/>
                        </a:solidFill>
                        <a:latin typeface="Times" panose="02020603050405020304" pitchFamily="18" charset="0"/>
                        <a:ea typeface="Cambria" panose="02040503050406030204" pitchFamily="18" charset="0"/>
                        <a:cs typeface="Times" panose="02020603050405020304" pitchFamily="18" charset="0"/>
                      </a:endParaRPr>
                    </a:p>
                  </a:txBody>
                  <a:tcPr anchor="ctr"/>
                </a:tc>
                <a:extLst>
                  <a:ext uri="{0D108BD9-81ED-4DB2-BD59-A6C34878D82A}">
                    <a16:rowId xmlns:a16="http://schemas.microsoft.com/office/drawing/2014/main" val="965874717"/>
                  </a:ext>
                </a:extLst>
              </a:tr>
              <a:tr h="707349">
                <a:tc>
                  <a:txBody>
                    <a:bodyPr/>
                    <a:lstStyle/>
                    <a:p>
                      <a:pPr algn="ctr"/>
                      <a:r>
                        <a:rPr lang="en-US" sz="1500" dirty="0">
                          <a:latin typeface="Times" panose="02020603050405020304" pitchFamily="18" charset="0"/>
                          <a:cs typeface="Times" panose="02020603050405020304" pitchFamily="18" charset="0"/>
                        </a:rPr>
                        <a:t>LACSS [3]</a:t>
                      </a:r>
                      <a:endParaRPr lang="en-IN" sz="1500" dirty="0">
                        <a:latin typeface="Times" panose="02020603050405020304" pitchFamily="18" charset="0"/>
                        <a:cs typeface="Times" panose="02020603050405020304" pitchFamily="18" charset="0"/>
                      </a:endParaRPr>
                    </a:p>
                  </a:txBody>
                  <a:tcPr anchor="ctr"/>
                </a:tc>
                <a:tc>
                  <a:txBody>
                    <a:bodyPr/>
                    <a:lstStyle/>
                    <a:p>
                      <a:pPr algn="ctr"/>
                      <a:r>
                        <a:rPr lang="en-IN" sz="1500" b="0" dirty="0">
                          <a:solidFill>
                            <a:schemeClr val="tx1"/>
                          </a:solidFill>
                          <a:latin typeface="Times" panose="02020603050405020304" pitchFamily="18" charset="0"/>
                          <a:cs typeface="Times" panose="02020603050405020304" pitchFamily="18" charset="0"/>
                        </a:rPr>
                        <a:t>2023</a:t>
                      </a:r>
                      <a:endParaRPr lang="en-IN" sz="1500" dirty="0">
                        <a:latin typeface="Times" panose="02020603050405020304" pitchFamily="18" charset="0"/>
                        <a:cs typeface="Times" panose="02020603050405020304" pitchFamily="18" charset="0"/>
                      </a:endParaRPr>
                    </a:p>
                  </a:txBody>
                  <a:tcPr anchor="ctr"/>
                </a:tc>
                <a:tc>
                  <a:txBody>
                    <a:bodyPr/>
                    <a:lstStyle/>
                    <a:p>
                      <a:pPr algn="ctr"/>
                      <a:r>
                        <a:rPr lang="en-US" sz="1500" dirty="0">
                          <a:latin typeface="Times" panose="02020603050405020304" pitchFamily="18" charset="0"/>
                          <a:cs typeface="Times" panose="02020603050405020304" pitchFamily="18" charset="0"/>
                        </a:rPr>
                        <a:t>0.824</a:t>
                      </a:r>
                      <a:endParaRPr lang="en-IN" sz="1500" dirty="0">
                        <a:latin typeface="Times" panose="02020603050405020304" pitchFamily="18" charset="0"/>
                        <a:cs typeface="Times" panose="02020603050405020304" pitchFamily="18" charset="0"/>
                      </a:endParaRPr>
                    </a:p>
                  </a:txBody>
                  <a:tcPr anchor="ctr"/>
                </a:tc>
                <a:tc>
                  <a:txBody>
                    <a:bodyPr/>
                    <a:lstStyle/>
                    <a:p>
                      <a:pPr marL="285750" indent="-285750" algn="l">
                        <a:buFont typeface="Arial" panose="020B0604020202020204" pitchFamily="34" charset="0"/>
                        <a:buChar char="•"/>
                      </a:pPr>
                      <a:r>
                        <a:rPr lang="en-IN" sz="1500" b="0" dirty="0">
                          <a:solidFill>
                            <a:schemeClr val="tx1"/>
                          </a:solidFill>
                          <a:latin typeface="Times" panose="02020603050405020304" pitchFamily="18" charset="0"/>
                          <a:cs typeface="Times" panose="02020603050405020304" pitchFamily="18" charset="0"/>
                        </a:rPr>
                        <a:t>Principal Model – ConvNeXt</a:t>
                      </a:r>
                    </a:p>
                    <a:p>
                      <a:pPr marL="285750" indent="-285750" algn="l">
                        <a:buFont typeface="Arial" panose="020B0604020202020204" pitchFamily="34" charset="0"/>
                        <a:buChar char="•"/>
                      </a:pPr>
                      <a:r>
                        <a:rPr lang="en-IN" sz="1500" b="0" dirty="0">
                          <a:solidFill>
                            <a:schemeClr val="tx1"/>
                          </a:solidFill>
                          <a:latin typeface="Times" panose="02020603050405020304" pitchFamily="18" charset="0"/>
                          <a:cs typeface="Times" panose="02020603050405020304" pitchFamily="18" charset="0"/>
                        </a:rPr>
                        <a:t>Collaborator Model – CNN (light weight)</a:t>
                      </a:r>
                    </a:p>
                    <a:p>
                      <a:pPr marL="285750" indent="-285750" algn="l">
                        <a:buFont typeface="Arial" panose="020B0604020202020204" pitchFamily="34" charset="0"/>
                        <a:buChar char="•"/>
                      </a:pPr>
                      <a:r>
                        <a:rPr lang="en-IN" sz="1500" b="0" dirty="0">
                          <a:solidFill>
                            <a:schemeClr val="tx1"/>
                          </a:solidFill>
                          <a:latin typeface="Times" panose="02020603050405020304" pitchFamily="18" charset="0"/>
                          <a:cs typeface="Times" panose="02020603050405020304" pitchFamily="18" charset="0"/>
                        </a:rPr>
                        <a:t>Use consistency loss for knowledge sharing</a:t>
                      </a:r>
                      <a:endParaRPr lang="en-IN" sz="1500" dirty="0">
                        <a:latin typeface="Times" panose="02020603050405020304" pitchFamily="18" charset="0"/>
                        <a:cs typeface="Times" panose="02020603050405020304" pitchFamily="18" charset="0"/>
                      </a:endParaRPr>
                    </a:p>
                  </a:txBody>
                  <a:tcPr anchor="ctr"/>
                </a:tc>
                <a:extLst>
                  <a:ext uri="{0D108BD9-81ED-4DB2-BD59-A6C34878D82A}">
                    <a16:rowId xmlns:a16="http://schemas.microsoft.com/office/drawing/2014/main" val="935793651"/>
                  </a:ext>
                </a:extLst>
              </a:tr>
            </a:tbl>
          </a:graphicData>
        </a:graphic>
      </p:graphicFrame>
      <p:sp>
        <p:nvSpPr>
          <p:cNvPr id="7" name="Title 1">
            <a:extLst>
              <a:ext uri="{FF2B5EF4-FFF2-40B4-BE49-F238E27FC236}">
                <a16:creationId xmlns:a16="http://schemas.microsoft.com/office/drawing/2014/main" id="{0479AC92-32B2-A59C-74C9-3D305BAF69EB}"/>
              </a:ext>
            </a:extLst>
          </p:cNvPr>
          <p:cNvSpPr txBox="1">
            <a:spLocks/>
          </p:cNvSpPr>
          <p:nvPr/>
        </p:nvSpPr>
        <p:spPr>
          <a:xfrm>
            <a:off x="653142" y="578499"/>
            <a:ext cx="4069328" cy="615820"/>
          </a:xfrm>
          <a:prstGeom prst="rect">
            <a:avLst/>
          </a:prstGeom>
        </p:spPr>
        <p:txBody>
          <a:bodyPr/>
          <a:lstStyle>
            <a:lvl1pPr algn="ctr" defTabSz="914400" rtl="0" eaLnBrk="1" latinLnBrk="0" hangingPunct="1">
              <a:lnSpc>
                <a:spcPct val="90000"/>
              </a:lnSpc>
              <a:spcBef>
                <a:spcPct val="0"/>
              </a:spcBef>
              <a:buNone/>
              <a:defRPr sz="3200" kern="1200" cap="all" spc="200" baseline="0">
                <a:solidFill>
                  <a:schemeClr val="accent4"/>
                </a:solidFill>
                <a:latin typeface="+mj-lt"/>
                <a:ea typeface="+mj-ea"/>
                <a:cs typeface="+mj-cs"/>
              </a:defRPr>
            </a:lvl1pPr>
          </a:lstStyle>
          <a:p>
            <a:r>
              <a:rPr lang="en-IN" b="1" dirty="0">
                <a:solidFill>
                  <a:srgbClr val="00B0F0"/>
                </a:solidFill>
                <a:latin typeface="Cambria" panose="02040503050406030204" pitchFamily="18" charset="0"/>
                <a:ea typeface="Cambria" panose="02040503050406030204" pitchFamily="18" charset="0"/>
              </a:rPr>
              <a:t>Related works</a:t>
            </a:r>
            <a:endParaRPr lang="en-IN" b="1" dirty="0">
              <a:solidFill>
                <a:schemeClr val="accent5">
                  <a:lumMod val="75000"/>
                </a:schemeClr>
              </a:solidFill>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6C7D44EE-B611-0E7C-B352-B96BABC8FDCF}"/>
              </a:ext>
            </a:extLst>
          </p:cNvPr>
          <p:cNvSpPr txBox="1"/>
          <p:nvPr/>
        </p:nvSpPr>
        <p:spPr>
          <a:xfrm>
            <a:off x="6478552" y="5947452"/>
            <a:ext cx="5010540" cy="292388"/>
          </a:xfrm>
          <a:prstGeom prst="rect">
            <a:avLst/>
          </a:prstGeom>
          <a:noFill/>
        </p:spPr>
        <p:txBody>
          <a:bodyPr wrap="square">
            <a:spAutoFit/>
          </a:bodyPr>
          <a:lstStyle/>
          <a:p>
            <a:pPr algn="ctr"/>
            <a:r>
              <a:rPr lang="en-IN" sz="1300" dirty="0">
                <a:latin typeface="Cambria" panose="02040503050406030204" pitchFamily="18" charset="0"/>
                <a:ea typeface="Cambria" panose="02040503050406030204" pitchFamily="18" charset="0"/>
              </a:rPr>
              <a:t>Table 1.  Researches done on LIVECell dataset</a:t>
            </a:r>
          </a:p>
        </p:txBody>
      </p:sp>
      <p:sp>
        <p:nvSpPr>
          <p:cNvPr id="3" name="TextBox 2">
            <a:extLst>
              <a:ext uri="{FF2B5EF4-FFF2-40B4-BE49-F238E27FC236}">
                <a16:creationId xmlns:a16="http://schemas.microsoft.com/office/drawing/2014/main" id="{7F26D69C-1D38-CEED-E048-BD959A12B08B}"/>
              </a:ext>
            </a:extLst>
          </p:cNvPr>
          <p:cNvSpPr txBox="1"/>
          <p:nvPr/>
        </p:nvSpPr>
        <p:spPr>
          <a:xfrm>
            <a:off x="432321" y="1236887"/>
            <a:ext cx="5150498" cy="3785652"/>
          </a:xfrm>
          <a:prstGeom prst="rect">
            <a:avLst/>
          </a:prstGeom>
          <a:noFill/>
        </p:spPr>
        <p:txBody>
          <a:bodyPr wrap="square">
            <a:spAutoFit/>
          </a:bodyPr>
          <a:lstStyle/>
          <a:p>
            <a:pPr marL="285750" indent="-285750">
              <a:buFont typeface="Arial" panose="020B0604020202020204" pitchFamily="34" charset="0"/>
              <a:buChar char="•"/>
            </a:pPr>
            <a:r>
              <a:rPr lang="en-US" sz="1500" b="1" dirty="0">
                <a:latin typeface="Times" panose="02020603050405020304" pitchFamily="18" charset="0"/>
                <a:cs typeface="Times" panose="02020603050405020304" pitchFamily="18" charset="0"/>
              </a:rPr>
              <a:t>U-Net </a:t>
            </a:r>
            <a:r>
              <a:rPr lang="en-US" sz="1500" dirty="0">
                <a:latin typeface="Times" panose="02020603050405020304" pitchFamily="18" charset="0"/>
                <a:cs typeface="Times" panose="02020603050405020304" pitchFamily="18" charset="0"/>
              </a:rPr>
              <a:t>has demonstrated success in different medical imaging tasks, because of its U-Shaped structure. Comparison between the efficiency of U-Net and SegNet [6] on segmenting cells has been done in 2021, and the results underscores U-Net as a good choice for cell segmentation. </a:t>
            </a:r>
          </a:p>
          <a:p>
            <a:pPr marL="285750" indent="-285750">
              <a:buFont typeface="Arial" panose="020B0604020202020204" pitchFamily="34" charset="0"/>
              <a:buChar char="•"/>
            </a:pPr>
            <a:endParaRPr lang="en-US" sz="1500" dirty="0">
              <a:solidFill>
                <a:schemeClr val="tx1"/>
              </a:solidFill>
              <a:latin typeface="Times" panose="02020603050405020304" pitchFamily="18" charset="0"/>
              <a:ea typeface="Cambria" panose="02040503050406030204" pitchFamily="18" charset="0"/>
              <a:cs typeface="Times" panose="02020603050405020304" pitchFamily="18" charset="0"/>
            </a:endParaRPr>
          </a:p>
          <a:p>
            <a:pPr marL="285750" indent="-285750">
              <a:buFont typeface="Arial" panose="020B0604020202020204" pitchFamily="34" charset="0"/>
              <a:buChar char="•"/>
            </a:pPr>
            <a:r>
              <a:rPr lang="en-US" sz="1500" b="1" dirty="0">
                <a:latin typeface="Times" panose="02020603050405020304" pitchFamily="18" charset="0"/>
                <a:cs typeface="Times" panose="02020603050405020304" pitchFamily="18" charset="0"/>
              </a:rPr>
              <a:t>Attention U-Net </a:t>
            </a:r>
            <a:r>
              <a:rPr lang="en-US" sz="1500" dirty="0">
                <a:latin typeface="Times" panose="02020603050405020304" pitchFamily="18" charset="0"/>
                <a:cs typeface="Times" panose="02020603050405020304" pitchFamily="18" charset="0"/>
              </a:rPr>
              <a:t>is another variation of U-Net with attention gates. For liver segmentation, the Multi-Scale Attention U-Net [7] demonstrated superior performance compared to both the U-Net and U-Net++ in 2021.</a:t>
            </a:r>
          </a:p>
          <a:p>
            <a:pPr marL="285750" indent="-285750">
              <a:buFont typeface="Arial" panose="020B0604020202020204" pitchFamily="34" charset="0"/>
              <a:buChar char="•"/>
            </a:pPr>
            <a:endParaRPr lang="en-US" sz="15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sz="1500" dirty="0">
                <a:latin typeface="Times" panose="02020603050405020304" pitchFamily="18" charset="0"/>
                <a:cs typeface="Times" panose="02020603050405020304" pitchFamily="18" charset="0"/>
              </a:rPr>
              <a:t>In 2023, </a:t>
            </a:r>
            <a:r>
              <a:rPr lang="en-US" sz="1500" b="1" dirty="0">
                <a:latin typeface="Times" panose="02020603050405020304" pitchFamily="18" charset="0"/>
                <a:cs typeface="Times" panose="02020603050405020304" pitchFamily="18" charset="0"/>
              </a:rPr>
              <a:t>SBU-Net</a:t>
            </a:r>
            <a:r>
              <a:rPr lang="en-US" sz="1500" dirty="0">
                <a:latin typeface="Times" panose="02020603050405020304" pitchFamily="18" charset="0"/>
                <a:cs typeface="Times" panose="02020603050405020304" pitchFamily="18" charset="0"/>
              </a:rPr>
              <a:t> [8] underscores the significance of feature extraction in cell segmentation. Innovative feature extraction methods integrated into the U-Net model using a tensor voting mechanism significantly boosted the segmentation performance. </a:t>
            </a:r>
          </a:p>
        </p:txBody>
      </p:sp>
    </p:spTree>
    <p:extLst>
      <p:ext uri="{BB962C8B-B14F-4D97-AF65-F5344CB8AC3E}">
        <p14:creationId xmlns:p14="http://schemas.microsoft.com/office/powerpoint/2010/main" val="328644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30F4EA5-DB66-48CA-C500-0E0CFB26B2C7}"/>
              </a:ext>
            </a:extLst>
          </p:cNvPr>
          <p:cNvPicPr>
            <a:picLocks noChangeAspect="1"/>
          </p:cNvPicPr>
          <p:nvPr/>
        </p:nvPicPr>
        <p:blipFill>
          <a:blip r:embed="rId2"/>
          <a:stretch>
            <a:fillRect/>
          </a:stretch>
        </p:blipFill>
        <p:spPr>
          <a:xfrm>
            <a:off x="7576457" y="1096053"/>
            <a:ext cx="4615543" cy="2785325"/>
          </a:xfrm>
          <a:prstGeom prst="rect">
            <a:avLst/>
          </a:prstGeom>
        </p:spPr>
      </p:pic>
      <p:sp>
        <p:nvSpPr>
          <p:cNvPr id="2" name="Title 1">
            <a:extLst>
              <a:ext uri="{FF2B5EF4-FFF2-40B4-BE49-F238E27FC236}">
                <a16:creationId xmlns:a16="http://schemas.microsoft.com/office/drawing/2014/main" id="{9C5A349B-43D8-3579-E904-1F5AAE405390}"/>
              </a:ext>
            </a:extLst>
          </p:cNvPr>
          <p:cNvSpPr>
            <a:spLocks noGrp="1"/>
          </p:cNvSpPr>
          <p:nvPr>
            <p:ph type="title"/>
          </p:nvPr>
        </p:nvSpPr>
        <p:spPr>
          <a:xfrm>
            <a:off x="533400" y="514350"/>
            <a:ext cx="3867150" cy="829453"/>
          </a:xfrm>
        </p:spPr>
        <p:txBody>
          <a:bodyPr/>
          <a:lstStyle/>
          <a:p>
            <a:r>
              <a:rPr lang="en-IN" b="1" dirty="0">
                <a:solidFill>
                  <a:srgbClr val="00B0F0"/>
                </a:solidFill>
                <a:latin typeface="Cambria" panose="02040503050406030204" pitchFamily="18" charset="0"/>
                <a:ea typeface="Cambria" panose="02040503050406030204" pitchFamily="18" charset="0"/>
              </a:rPr>
              <a:t>METHODOLOGY</a:t>
            </a:r>
            <a:endParaRPr lang="en-IN" b="1" dirty="0">
              <a:solidFill>
                <a:schemeClr val="accent5">
                  <a:lumMod val="75000"/>
                </a:schemeClr>
              </a:solidFill>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25DCF7DF-8A3D-00AB-D8CE-60168E55D259}"/>
              </a:ext>
            </a:extLst>
          </p:cNvPr>
          <p:cNvSpPr txBox="1"/>
          <p:nvPr/>
        </p:nvSpPr>
        <p:spPr>
          <a:xfrm>
            <a:off x="9237304" y="3976127"/>
            <a:ext cx="2141951" cy="276999"/>
          </a:xfrm>
          <a:prstGeom prst="rect">
            <a:avLst/>
          </a:prstGeom>
          <a:noFill/>
        </p:spPr>
        <p:txBody>
          <a:bodyPr wrap="square" rtlCol="0">
            <a:spAutoFit/>
          </a:bodyPr>
          <a:lstStyle/>
          <a:p>
            <a:r>
              <a:rPr lang="en-IN" sz="1200" dirty="0">
                <a:latin typeface="Times" panose="02020603050405020304" pitchFamily="18" charset="0"/>
                <a:cs typeface="Times" panose="02020603050405020304" pitchFamily="18" charset="0"/>
              </a:rPr>
              <a:t>Figure 3. U-Net Architecture </a:t>
            </a:r>
          </a:p>
        </p:txBody>
      </p:sp>
      <p:sp>
        <p:nvSpPr>
          <p:cNvPr id="7" name="TextBox 6">
            <a:extLst>
              <a:ext uri="{FF2B5EF4-FFF2-40B4-BE49-F238E27FC236}">
                <a16:creationId xmlns:a16="http://schemas.microsoft.com/office/drawing/2014/main" id="{805BC334-EDE6-2A8B-B698-2621111525CD}"/>
              </a:ext>
            </a:extLst>
          </p:cNvPr>
          <p:cNvSpPr txBox="1"/>
          <p:nvPr/>
        </p:nvSpPr>
        <p:spPr>
          <a:xfrm>
            <a:off x="401216" y="1203649"/>
            <a:ext cx="8243982" cy="4708981"/>
          </a:xfrm>
          <a:prstGeom prst="rect">
            <a:avLst/>
          </a:prstGeom>
          <a:noFill/>
        </p:spPr>
        <p:txBody>
          <a:bodyPr wrap="square" rtlCol="0">
            <a:spAutoFit/>
          </a:bodyPr>
          <a:lstStyle/>
          <a:p>
            <a:r>
              <a:rPr lang="en-IN" sz="1500" b="1" dirty="0">
                <a:solidFill>
                  <a:srgbClr val="C00000"/>
                </a:solidFill>
                <a:latin typeface="Times" panose="02020603050405020304" pitchFamily="18" charset="0"/>
                <a:cs typeface="Times" panose="02020603050405020304" pitchFamily="18" charset="0"/>
              </a:rPr>
              <a:t>Dataset extraction and Preprocessing </a:t>
            </a:r>
          </a:p>
          <a:p>
            <a:pPr marL="285750" indent="-285750">
              <a:buFont typeface="Arial" panose="020B0604020202020204" pitchFamily="34" charset="0"/>
              <a:buChar char="•"/>
            </a:pPr>
            <a:r>
              <a:rPr lang="en-IN" sz="1500" dirty="0">
                <a:latin typeface="Times" panose="02020603050405020304" pitchFamily="18" charset="0"/>
                <a:cs typeface="Times" panose="02020603050405020304" pitchFamily="18" charset="0"/>
              </a:rPr>
              <a:t>Generate mask by converting coco annotation to binary masks.</a:t>
            </a:r>
          </a:p>
          <a:p>
            <a:pPr marL="285750" indent="-285750">
              <a:buFont typeface="Arial" panose="020B0604020202020204" pitchFamily="34" charset="0"/>
              <a:buChar char="•"/>
            </a:pPr>
            <a:r>
              <a:rPr lang="en-IN" sz="1500" dirty="0">
                <a:latin typeface="Times" panose="02020603050405020304" pitchFamily="18" charset="0"/>
                <a:cs typeface="Times" panose="02020603050405020304" pitchFamily="18" charset="0"/>
              </a:rPr>
              <a:t>Image resizing</a:t>
            </a:r>
          </a:p>
          <a:p>
            <a:pPr marL="285750" indent="-285750">
              <a:buFont typeface="Arial" panose="020B0604020202020204" pitchFamily="34" charset="0"/>
              <a:buChar char="•"/>
            </a:pPr>
            <a:r>
              <a:rPr lang="en-IN" sz="1500" dirty="0">
                <a:latin typeface="Times" panose="02020603050405020304" pitchFamily="18" charset="0"/>
                <a:cs typeface="Times" panose="02020603050405020304" pitchFamily="18" charset="0"/>
              </a:rPr>
              <a:t>Normalization</a:t>
            </a:r>
          </a:p>
          <a:p>
            <a:pPr marL="285750" indent="-285750">
              <a:buFont typeface="Arial" panose="020B0604020202020204" pitchFamily="34" charset="0"/>
              <a:buChar char="•"/>
            </a:pPr>
            <a:endParaRPr lang="en-IN" sz="1500" dirty="0">
              <a:latin typeface="Times" panose="02020603050405020304" pitchFamily="18" charset="0"/>
              <a:cs typeface="Times" panose="02020603050405020304" pitchFamily="18" charset="0"/>
            </a:endParaRPr>
          </a:p>
          <a:p>
            <a:r>
              <a:rPr lang="en-IN" sz="1500" b="1" dirty="0">
                <a:solidFill>
                  <a:srgbClr val="C00000"/>
                </a:solidFill>
                <a:latin typeface="Times" panose="02020603050405020304" pitchFamily="18" charset="0"/>
                <a:cs typeface="Times" panose="02020603050405020304" pitchFamily="18" charset="0"/>
              </a:rPr>
              <a:t>Attention U-Net [4]</a:t>
            </a:r>
            <a:endParaRPr lang="en-IN" sz="1500" b="1"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IN" sz="1500" dirty="0">
                <a:latin typeface="Times" panose="02020603050405020304" pitchFamily="18" charset="0"/>
                <a:cs typeface="Times" panose="02020603050405020304" pitchFamily="18" charset="0"/>
              </a:rPr>
              <a:t>U-Net has contracting and expansive path, each pair connected using skip connections</a:t>
            </a:r>
          </a:p>
          <a:p>
            <a:pPr marL="285750" indent="-285750">
              <a:buFont typeface="Arial" panose="020B0604020202020204" pitchFamily="34" charset="0"/>
              <a:buChar char="•"/>
            </a:pPr>
            <a:r>
              <a:rPr lang="en-IN" sz="1500" b="1" dirty="0">
                <a:latin typeface="Times" panose="02020603050405020304" pitchFamily="18" charset="0"/>
                <a:cs typeface="Times" panose="02020603050405020304" pitchFamily="18" charset="0"/>
              </a:rPr>
              <a:t>Encoder </a:t>
            </a:r>
            <a:r>
              <a:rPr lang="en-IN" sz="1500" dirty="0">
                <a:latin typeface="Times" panose="02020603050405020304" pitchFamily="18" charset="0"/>
                <a:cs typeface="Times" panose="02020603050405020304" pitchFamily="18" charset="0"/>
              </a:rPr>
              <a:t>has convolutional and pooling layer, that extract local features and reduce the spatial dimension of feature map.</a:t>
            </a:r>
          </a:p>
          <a:p>
            <a:pPr marL="285750" indent="-285750">
              <a:buFont typeface="Arial" panose="020B0604020202020204" pitchFamily="34" charset="0"/>
              <a:buChar char="•"/>
            </a:pPr>
            <a:r>
              <a:rPr lang="en-IN" sz="1500" b="1" dirty="0">
                <a:latin typeface="Times" panose="02020603050405020304" pitchFamily="18" charset="0"/>
                <a:cs typeface="Times" panose="02020603050405020304" pitchFamily="18" charset="0"/>
              </a:rPr>
              <a:t>Decoder</a:t>
            </a:r>
            <a:r>
              <a:rPr lang="en-IN" sz="1500" dirty="0">
                <a:latin typeface="Times" panose="02020603050405020304" pitchFamily="18" charset="0"/>
                <a:cs typeface="Times" panose="02020603050405020304" pitchFamily="18" charset="0"/>
              </a:rPr>
              <a:t> restores the spatial dimension using up sampling (transpose convolution). </a:t>
            </a:r>
            <a:r>
              <a:rPr lang="en-US" sz="1500" dirty="0">
                <a:latin typeface="Times" panose="02020603050405020304" pitchFamily="18" charset="0"/>
                <a:cs typeface="Times" panose="02020603050405020304" pitchFamily="18" charset="0"/>
              </a:rPr>
              <a:t>This restoration is to ensure that the segmentation output has the same dimensions as the input.</a:t>
            </a:r>
          </a:p>
          <a:p>
            <a:pPr marL="285750" indent="-285750">
              <a:buFont typeface="Arial" panose="020B0604020202020204" pitchFamily="34" charset="0"/>
              <a:buChar char="•"/>
            </a:pPr>
            <a:r>
              <a:rPr lang="en-US" sz="1500" b="1" dirty="0">
                <a:latin typeface="Times" panose="02020603050405020304" pitchFamily="18" charset="0"/>
                <a:cs typeface="Times" panose="02020603050405020304" pitchFamily="18" charset="0"/>
              </a:rPr>
              <a:t>Skip connections </a:t>
            </a:r>
            <a:r>
              <a:rPr lang="en-US" sz="1500" dirty="0">
                <a:latin typeface="Times" panose="02020603050405020304" pitchFamily="18" charset="0"/>
                <a:cs typeface="Times" panose="02020603050405020304" pitchFamily="18" charset="0"/>
              </a:rPr>
              <a:t>are used to concatenated encoder feature with the up sampled features in the decoder. This help in restoring fine details that might lost during down sampling.</a:t>
            </a:r>
          </a:p>
          <a:p>
            <a:pPr marL="285750" indent="-285750">
              <a:buFont typeface="Arial" panose="020B0604020202020204" pitchFamily="34" charset="0"/>
              <a:buChar char="•"/>
            </a:pPr>
            <a:endParaRPr lang="en-US" sz="15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sz="1500" dirty="0">
                <a:latin typeface="Times" panose="02020603050405020304" pitchFamily="18" charset="0"/>
                <a:cs typeface="Times" panose="02020603050405020304" pitchFamily="18" charset="0"/>
              </a:rPr>
              <a:t>As feature representations are poor in the initial layer, many </a:t>
            </a:r>
            <a:r>
              <a:rPr lang="en-US" sz="1500" b="0" i="0" dirty="0">
                <a:solidFill>
                  <a:srgbClr val="242424"/>
                </a:solidFill>
                <a:effectLst/>
                <a:highlight>
                  <a:srgbClr val="FFFFFF"/>
                </a:highlight>
                <a:latin typeface="Times" panose="02020603050405020304" pitchFamily="18" charset="0"/>
                <a:cs typeface="Times" panose="02020603050405020304" pitchFamily="18" charset="0"/>
              </a:rPr>
              <a:t>low-level feature extractions were taken.</a:t>
            </a:r>
          </a:p>
          <a:p>
            <a:pPr marL="285750" indent="-285750">
              <a:buFont typeface="Arial" panose="020B0604020202020204" pitchFamily="34" charset="0"/>
              <a:buChar char="•"/>
            </a:pPr>
            <a:r>
              <a:rPr lang="en-IN" sz="1500" b="1" dirty="0">
                <a:latin typeface="Times" panose="02020603050405020304" pitchFamily="18" charset="0"/>
                <a:cs typeface="Times" panose="02020603050405020304" pitchFamily="18" charset="0"/>
              </a:rPr>
              <a:t>Attention mechanism </a:t>
            </a:r>
            <a:r>
              <a:rPr lang="en-IN" sz="1500" dirty="0">
                <a:latin typeface="Times" panose="02020603050405020304" pitchFamily="18" charset="0"/>
                <a:cs typeface="Times" panose="02020603050405020304" pitchFamily="18" charset="0"/>
              </a:rPr>
              <a:t>suppress activations in irrelevant region and better focus on important regions.</a:t>
            </a:r>
          </a:p>
          <a:p>
            <a:pPr marL="285750" indent="-285750">
              <a:buFont typeface="Arial" panose="020B0604020202020204" pitchFamily="34" charset="0"/>
              <a:buChar char="•"/>
            </a:pPr>
            <a:r>
              <a:rPr lang="en-IN" sz="1500" dirty="0">
                <a:latin typeface="Times" panose="02020603050405020304" pitchFamily="18" charset="0"/>
                <a:cs typeface="Times" panose="02020603050405020304" pitchFamily="18" charset="0"/>
              </a:rPr>
              <a:t>Spatial information from the encoder(x) and gating signal from the decoder are summed element wise and the output is passed through relu activation layer. The resulting vector undergoes scaling in the range [0,1] and passed through a sigmoid layer, Thus the attention coefficient formed is multiplied by vector x and passed along the skip connection</a:t>
            </a:r>
          </a:p>
        </p:txBody>
      </p:sp>
      <p:sp>
        <p:nvSpPr>
          <p:cNvPr id="15" name="TextBox 14">
            <a:extLst>
              <a:ext uri="{FF2B5EF4-FFF2-40B4-BE49-F238E27FC236}">
                <a16:creationId xmlns:a16="http://schemas.microsoft.com/office/drawing/2014/main" id="{243F062B-7AB4-3BEB-5278-5B5E404C3AC7}"/>
              </a:ext>
            </a:extLst>
          </p:cNvPr>
          <p:cNvSpPr txBox="1"/>
          <p:nvPr/>
        </p:nvSpPr>
        <p:spPr>
          <a:xfrm>
            <a:off x="9237305" y="5767762"/>
            <a:ext cx="2797183" cy="276999"/>
          </a:xfrm>
          <a:prstGeom prst="rect">
            <a:avLst/>
          </a:prstGeom>
          <a:noFill/>
        </p:spPr>
        <p:txBody>
          <a:bodyPr wrap="square" rtlCol="0">
            <a:spAutoFit/>
          </a:bodyPr>
          <a:lstStyle/>
          <a:p>
            <a:r>
              <a:rPr lang="en-IN" sz="1200" dirty="0">
                <a:latin typeface="Times" panose="02020603050405020304" pitchFamily="18" charset="0"/>
                <a:cs typeface="Times" panose="02020603050405020304" pitchFamily="18" charset="0"/>
              </a:rPr>
              <a:t>Figure 4. Attention gate </a:t>
            </a:r>
          </a:p>
        </p:txBody>
      </p:sp>
      <p:pic>
        <p:nvPicPr>
          <p:cNvPr id="13" name="Picture 12">
            <a:extLst>
              <a:ext uri="{FF2B5EF4-FFF2-40B4-BE49-F238E27FC236}">
                <a16:creationId xmlns:a16="http://schemas.microsoft.com/office/drawing/2014/main" id="{DEE83D39-E080-2361-461E-5C04DA11A3EC}"/>
              </a:ext>
            </a:extLst>
          </p:cNvPr>
          <p:cNvPicPr>
            <a:picLocks noChangeAspect="1"/>
          </p:cNvPicPr>
          <p:nvPr/>
        </p:nvPicPr>
        <p:blipFill>
          <a:blip r:embed="rId3"/>
          <a:stretch>
            <a:fillRect/>
          </a:stretch>
        </p:blipFill>
        <p:spPr>
          <a:xfrm>
            <a:off x="8827221" y="4836108"/>
            <a:ext cx="2689339" cy="925839"/>
          </a:xfrm>
          <a:prstGeom prst="rect">
            <a:avLst/>
          </a:prstGeom>
        </p:spPr>
      </p:pic>
    </p:spTree>
    <p:extLst>
      <p:ext uri="{BB962C8B-B14F-4D97-AF65-F5344CB8AC3E}">
        <p14:creationId xmlns:p14="http://schemas.microsoft.com/office/powerpoint/2010/main" val="475727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349B-43D8-3579-E904-1F5AAE405390}"/>
              </a:ext>
            </a:extLst>
          </p:cNvPr>
          <p:cNvSpPr>
            <a:spLocks noGrp="1"/>
          </p:cNvSpPr>
          <p:nvPr>
            <p:ph type="title"/>
          </p:nvPr>
        </p:nvSpPr>
        <p:spPr>
          <a:xfrm>
            <a:off x="533400" y="514350"/>
            <a:ext cx="3867150" cy="829453"/>
          </a:xfrm>
        </p:spPr>
        <p:txBody>
          <a:bodyPr/>
          <a:lstStyle/>
          <a:p>
            <a:r>
              <a:rPr lang="en-IN" b="1" dirty="0">
                <a:solidFill>
                  <a:srgbClr val="00B0F0"/>
                </a:solidFill>
                <a:latin typeface="Cambria" panose="02040503050406030204" pitchFamily="18" charset="0"/>
                <a:ea typeface="Cambria" panose="02040503050406030204" pitchFamily="18" charset="0"/>
              </a:rPr>
              <a:t>METHODOLOGY</a:t>
            </a:r>
            <a:endParaRPr lang="en-IN" b="1" dirty="0">
              <a:solidFill>
                <a:schemeClr val="accent5">
                  <a:lumMod val="75000"/>
                </a:schemeClr>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5DCF7DF-8A3D-00AB-D8CE-60168E55D259}"/>
                  </a:ext>
                </a:extLst>
              </p:cNvPr>
              <p:cNvSpPr txBox="1"/>
              <p:nvPr/>
            </p:nvSpPr>
            <p:spPr>
              <a:xfrm>
                <a:off x="533400" y="1524000"/>
                <a:ext cx="11384279" cy="4259371"/>
              </a:xfrm>
              <a:prstGeom prst="rect">
                <a:avLst/>
              </a:prstGeom>
              <a:noFill/>
            </p:spPr>
            <p:txBody>
              <a:bodyPr wrap="square" rtlCol="0">
                <a:spAutoFit/>
              </a:bodyPr>
              <a:lstStyle/>
              <a:p>
                <a:r>
                  <a:rPr lang="en-IN" sz="1500" b="1" dirty="0">
                    <a:solidFill>
                      <a:srgbClr val="FF0000"/>
                    </a:solidFill>
                    <a:latin typeface="Times" panose="02020603050405020304" pitchFamily="18" charset="0"/>
                    <a:cs typeface="Times" panose="02020603050405020304" pitchFamily="18" charset="0"/>
                  </a:rPr>
                  <a:t>Laplacian Filters </a:t>
                </a:r>
                <a:endParaRPr lang="en-IN" sz="1500" dirty="0">
                  <a:solidFill>
                    <a:srgbClr val="FF0000"/>
                  </a:solidFill>
                  <a:latin typeface="Times" panose="02020603050405020304" pitchFamily="18" charset="0"/>
                  <a:cs typeface="Times" panose="02020603050405020304" pitchFamily="18" charset="0"/>
                </a:endParaRPr>
              </a:p>
              <a:p>
                <a:pPr marL="285750" indent="-285750">
                  <a:lnSpc>
                    <a:spcPct val="150000"/>
                  </a:lnSpc>
                  <a:buFont typeface="Arial" panose="020B0604020202020204" pitchFamily="34" charset="0"/>
                  <a:buChar char="•"/>
                </a:pPr>
                <a:r>
                  <a:rPr lang="en-US" sz="1500" b="0" i="0" dirty="0">
                    <a:effectLst/>
                    <a:latin typeface="Times" panose="02020603050405020304" pitchFamily="18" charset="0"/>
                    <a:ea typeface="Cambria" panose="02040503050406030204" pitchFamily="18" charset="0"/>
                    <a:cs typeface="Times" panose="02020603050405020304" pitchFamily="18" charset="0"/>
                  </a:rPr>
                  <a:t>Since cell boundaries and edges are significant features for segmentation,</a:t>
                </a:r>
              </a:p>
              <a:p>
                <a:pPr marL="285750" indent="-285750">
                  <a:lnSpc>
                    <a:spcPct val="150000"/>
                  </a:lnSpc>
                  <a:buFont typeface="Arial" panose="020B0604020202020204" pitchFamily="34" charset="0"/>
                  <a:buChar char="•"/>
                </a:pPr>
                <a:r>
                  <a:rPr lang="en-US" sz="1500" b="0" i="0" dirty="0">
                    <a:effectLst/>
                    <a:latin typeface="Times" panose="02020603050405020304" pitchFamily="18" charset="0"/>
                    <a:ea typeface="Cambria" panose="02040503050406030204" pitchFamily="18" charset="0"/>
                    <a:cs typeface="Times" panose="02020603050405020304" pitchFamily="18" charset="0"/>
                  </a:rPr>
                  <a:t>Highlight regions of rapid intensity change in the image, often corresponds to edges or boundaries between the objects</a:t>
                </a:r>
                <a:endParaRPr lang="en-US" sz="1500" dirty="0">
                  <a:latin typeface="Times" panose="02020603050405020304" pitchFamily="18" charset="0"/>
                  <a:ea typeface="Cambria" panose="02040503050406030204" pitchFamily="18" charset="0"/>
                  <a:cs typeface="Times" panose="02020603050405020304" pitchFamily="18" charset="0"/>
                </a:endParaRPr>
              </a:p>
              <a:p>
                <a:pPr>
                  <a:lnSpc>
                    <a:spcPct val="150000"/>
                  </a:lnSpc>
                </a:pPr>
                <a:endParaRPr lang="en-US" sz="1500" dirty="0">
                  <a:latin typeface="Times" panose="02020603050405020304" pitchFamily="18" charset="0"/>
                  <a:ea typeface="Cambria" panose="02040503050406030204" pitchFamily="18" charset="0"/>
                  <a:cs typeface="Times" panose="02020603050405020304" pitchFamily="18" charset="0"/>
                </a:endParaRPr>
              </a:p>
              <a:p>
                <a:pPr>
                  <a:lnSpc>
                    <a:spcPct val="150000"/>
                  </a:lnSpc>
                </a:pPr>
                <a:r>
                  <a:rPr lang="en-US" sz="1500" b="1" dirty="0">
                    <a:solidFill>
                      <a:srgbClr val="FF0000"/>
                    </a:solidFill>
                    <a:latin typeface="Times" panose="02020603050405020304" pitchFamily="18" charset="0"/>
                    <a:ea typeface="Cambria" panose="02040503050406030204" pitchFamily="18" charset="0"/>
                    <a:cs typeface="Times" panose="02020603050405020304" pitchFamily="18" charset="0"/>
                  </a:rPr>
                  <a:t>Local Standard Deviation Filters</a:t>
                </a:r>
              </a:p>
              <a:p>
                <a:pPr marL="285750" indent="-285750">
                  <a:lnSpc>
                    <a:spcPct val="150000"/>
                  </a:lnSpc>
                  <a:buFont typeface="Arial" panose="020B0604020202020204" pitchFamily="34" charset="0"/>
                  <a:buChar char="•"/>
                </a:pPr>
                <a:r>
                  <a:rPr lang="en-US" sz="1500" b="0" i="0" dirty="0">
                    <a:effectLst/>
                    <a:latin typeface="Times" panose="02020603050405020304" pitchFamily="18" charset="0"/>
                    <a:ea typeface="Cambria" panose="02040503050406030204" pitchFamily="18" charset="0"/>
                    <a:cs typeface="Times" panose="02020603050405020304" pitchFamily="18" charset="0"/>
                  </a:rPr>
                  <a:t>To capture texture-based information</a:t>
                </a:r>
              </a:p>
              <a:p>
                <a:pPr>
                  <a:lnSpc>
                    <a:spcPct val="150000"/>
                  </a:lnSpc>
                </a:pPr>
                <a:r>
                  <a:rPr lang="en-US" sz="1500" kern="0" dirty="0">
                    <a:effectLst/>
                    <a:latin typeface="Times" panose="02020603050405020304" pitchFamily="18" charset="0"/>
                    <a:ea typeface="Times New Roman" panose="02020603050405020304" pitchFamily="18" charset="0"/>
                    <a:cs typeface="Times" panose="02020603050405020304" pitchFamily="18" charset="0"/>
                  </a:rPr>
                  <a:t>                  </a:t>
                </a:r>
                <a14:m>
                  <m:oMath xmlns:m="http://schemas.openxmlformats.org/officeDocument/2006/math">
                    <m:r>
                      <a:rPr lang="en-US" sz="1500" i="1" kern="0" smtClean="0">
                        <a:effectLst/>
                        <a:latin typeface="Cambria Math" panose="02040503050406030204" pitchFamily="18" charset="0"/>
                        <a:ea typeface="Times New Roman" panose="02020603050405020304" pitchFamily="18" charset="0"/>
                        <a:cs typeface="Times" panose="02020603050405020304" pitchFamily="18" charset="0"/>
                      </a:rPr>
                      <m:t>𝑆𝐷</m:t>
                    </m:r>
                    <m:r>
                      <a:rPr lang="en-US" sz="1500" i="1" kern="0" smtClean="0">
                        <a:effectLst/>
                        <a:latin typeface="Cambria Math" panose="02040503050406030204" pitchFamily="18" charset="0"/>
                        <a:ea typeface="Times New Roman" panose="02020603050405020304" pitchFamily="18" charset="0"/>
                        <a:cs typeface="Times" panose="02020603050405020304" pitchFamily="18" charset="0"/>
                      </a:rPr>
                      <m:t>=</m:t>
                    </m:r>
                    <m:rad>
                      <m:radPr>
                        <m:degHide m:val="on"/>
                        <m:ctrlPr>
                          <a:rPr lang="en-IN" sz="1500" i="1">
                            <a:effectLst/>
                            <a:latin typeface="Cambria Math" panose="02040503050406030204" pitchFamily="18" charset="0"/>
                            <a:ea typeface="Times New Roman" panose="02020603050405020304" pitchFamily="18" charset="0"/>
                            <a:cs typeface="Times" panose="02020603050405020304" pitchFamily="18" charset="0"/>
                          </a:rPr>
                        </m:ctrlPr>
                      </m:radPr>
                      <m:deg/>
                      <m:e>
                        <m:f>
                          <m:fPr>
                            <m:ctrlPr>
                              <a:rPr lang="en-IN" sz="1500" i="1">
                                <a:effectLst/>
                                <a:latin typeface="Cambria Math" panose="02040503050406030204" pitchFamily="18" charset="0"/>
                                <a:ea typeface="Times New Roman" panose="02020603050405020304" pitchFamily="18" charset="0"/>
                                <a:cs typeface="Times" panose="02020603050405020304" pitchFamily="18" charset="0"/>
                              </a:rPr>
                            </m:ctrlPr>
                          </m:fPr>
                          <m:num>
                            <m:r>
                              <a:rPr lang="en-US" sz="1500" i="1" kern="0">
                                <a:effectLst/>
                                <a:latin typeface="Cambria Math" panose="02040503050406030204" pitchFamily="18" charset="0"/>
                                <a:ea typeface="Times New Roman" panose="02020603050405020304" pitchFamily="18" charset="0"/>
                                <a:cs typeface="Times" panose="02020603050405020304" pitchFamily="18" charset="0"/>
                              </a:rPr>
                              <m:t>1</m:t>
                            </m:r>
                          </m:num>
                          <m:den>
                            <m:r>
                              <a:rPr lang="en-US" sz="1500" i="1" kern="0">
                                <a:effectLst/>
                                <a:latin typeface="Cambria Math" panose="02040503050406030204" pitchFamily="18" charset="0"/>
                                <a:ea typeface="Times New Roman" panose="02020603050405020304" pitchFamily="18" charset="0"/>
                                <a:cs typeface="Times" panose="02020603050405020304" pitchFamily="18" charset="0"/>
                              </a:rPr>
                              <m:t>𝑁</m:t>
                            </m:r>
                          </m:den>
                        </m:f>
                        <m:r>
                          <a:rPr lang="en-US" sz="1500" i="1" kern="0">
                            <a:effectLst/>
                            <a:latin typeface="Cambria Math" panose="02040503050406030204" pitchFamily="18" charset="0"/>
                            <a:ea typeface="Times New Roman" panose="02020603050405020304" pitchFamily="18" charset="0"/>
                            <a:cs typeface="Times" panose="02020603050405020304" pitchFamily="18" charset="0"/>
                          </a:rPr>
                          <m:t> </m:t>
                        </m:r>
                        <m:nary>
                          <m:naryPr>
                            <m:chr m:val="∑"/>
                            <m:limLoc m:val="subSup"/>
                            <m:ctrlPr>
                              <a:rPr lang="en-IN" sz="1500" i="1">
                                <a:effectLst/>
                                <a:latin typeface="Cambria Math" panose="02040503050406030204" pitchFamily="18" charset="0"/>
                                <a:ea typeface="Times New Roman" panose="02020603050405020304" pitchFamily="18" charset="0"/>
                                <a:cs typeface="Times" panose="02020603050405020304" pitchFamily="18" charset="0"/>
                              </a:rPr>
                            </m:ctrlPr>
                          </m:naryPr>
                          <m:sub>
                            <m:r>
                              <a:rPr lang="en-US" sz="1500" i="1" kern="0">
                                <a:effectLst/>
                                <a:latin typeface="Cambria Math" panose="02040503050406030204" pitchFamily="18" charset="0"/>
                                <a:ea typeface="Times New Roman" panose="02020603050405020304" pitchFamily="18" charset="0"/>
                                <a:cs typeface="Times" panose="02020603050405020304" pitchFamily="18" charset="0"/>
                              </a:rPr>
                              <m:t>𝐾</m:t>
                            </m:r>
                            <m:r>
                              <a:rPr lang="en-US" sz="1500" i="1" kern="0">
                                <a:effectLst/>
                                <a:latin typeface="Cambria Math" panose="02040503050406030204" pitchFamily="18" charset="0"/>
                                <a:ea typeface="Times New Roman" panose="02020603050405020304" pitchFamily="18" charset="0"/>
                                <a:cs typeface="Times" panose="02020603050405020304" pitchFamily="18" charset="0"/>
                              </a:rPr>
                              <m:t>=1</m:t>
                            </m:r>
                          </m:sub>
                          <m:sup>
                            <m:r>
                              <a:rPr lang="en-US" sz="1500" i="1" kern="0">
                                <a:effectLst/>
                                <a:latin typeface="Cambria Math" panose="02040503050406030204" pitchFamily="18" charset="0"/>
                                <a:ea typeface="Times New Roman" panose="02020603050405020304" pitchFamily="18" charset="0"/>
                                <a:cs typeface="Times" panose="02020603050405020304" pitchFamily="18" charset="0"/>
                              </a:rPr>
                              <m:t>𝑁</m:t>
                            </m:r>
                          </m:sup>
                          <m:e>
                            <m:sSup>
                              <m:sSupPr>
                                <m:ctrlPr>
                                  <a:rPr lang="en-IN" sz="1500" i="1">
                                    <a:effectLst/>
                                    <a:latin typeface="Cambria Math" panose="02040503050406030204" pitchFamily="18" charset="0"/>
                                    <a:ea typeface="Times New Roman" panose="02020603050405020304" pitchFamily="18" charset="0"/>
                                    <a:cs typeface="Times" panose="02020603050405020304" pitchFamily="18" charset="0"/>
                                  </a:rPr>
                                </m:ctrlPr>
                              </m:sSupPr>
                              <m:e>
                                <m:d>
                                  <m:dPr>
                                    <m:ctrlPr>
                                      <a:rPr lang="en-IN" sz="1500" i="1">
                                        <a:effectLst/>
                                        <a:latin typeface="Cambria Math" panose="02040503050406030204" pitchFamily="18" charset="0"/>
                                        <a:ea typeface="Times New Roman" panose="02020603050405020304" pitchFamily="18" charset="0"/>
                                        <a:cs typeface="Times" panose="02020603050405020304" pitchFamily="18" charset="0"/>
                                      </a:rPr>
                                    </m:ctrlPr>
                                  </m:dPr>
                                  <m:e>
                                    <m:sSub>
                                      <m:sSubPr>
                                        <m:ctrlPr>
                                          <a:rPr lang="en-IN" sz="1500" i="1">
                                            <a:effectLst/>
                                            <a:latin typeface="Cambria Math" panose="02040503050406030204" pitchFamily="18" charset="0"/>
                                            <a:ea typeface="Times New Roman" panose="02020603050405020304" pitchFamily="18" charset="0"/>
                                            <a:cs typeface="Times" panose="02020603050405020304" pitchFamily="18" charset="0"/>
                                          </a:rPr>
                                        </m:ctrlPr>
                                      </m:sSubPr>
                                      <m:e>
                                        <m:r>
                                          <a:rPr lang="en-US" sz="1500" i="1" kern="0">
                                            <a:effectLst/>
                                            <a:latin typeface="Cambria Math" panose="02040503050406030204" pitchFamily="18" charset="0"/>
                                            <a:ea typeface="Times New Roman" panose="02020603050405020304" pitchFamily="18" charset="0"/>
                                            <a:cs typeface="Times" panose="02020603050405020304" pitchFamily="18" charset="0"/>
                                          </a:rPr>
                                          <m:t>𝑋</m:t>
                                        </m:r>
                                      </m:e>
                                      <m:sub>
                                        <m:r>
                                          <a:rPr lang="en-US" sz="1500" i="1" kern="0">
                                            <a:effectLst/>
                                            <a:latin typeface="Cambria Math" panose="02040503050406030204" pitchFamily="18" charset="0"/>
                                            <a:ea typeface="Times New Roman" panose="02020603050405020304" pitchFamily="18" charset="0"/>
                                            <a:cs typeface="Times" panose="02020603050405020304" pitchFamily="18" charset="0"/>
                                          </a:rPr>
                                          <m:t>𝑘</m:t>
                                        </m:r>
                                      </m:sub>
                                    </m:sSub>
                                    <m:r>
                                      <a:rPr lang="en-US" sz="1500" i="1" kern="0">
                                        <a:effectLst/>
                                        <a:latin typeface="Cambria Math" panose="02040503050406030204" pitchFamily="18" charset="0"/>
                                        <a:ea typeface="Times New Roman" panose="02020603050405020304" pitchFamily="18" charset="0"/>
                                        <a:cs typeface="Times" panose="02020603050405020304" pitchFamily="18" charset="0"/>
                                      </a:rPr>
                                      <m:t>−</m:t>
                                    </m:r>
                                    <m:sSub>
                                      <m:sSubPr>
                                        <m:ctrlPr>
                                          <a:rPr lang="en-IN" sz="1500" i="1">
                                            <a:effectLst/>
                                            <a:latin typeface="Cambria Math" panose="02040503050406030204" pitchFamily="18" charset="0"/>
                                            <a:ea typeface="Times New Roman" panose="02020603050405020304" pitchFamily="18" charset="0"/>
                                            <a:cs typeface="Times" panose="02020603050405020304" pitchFamily="18" charset="0"/>
                                          </a:rPr>
                                        </m:ctrlPr>
                                      </m:sSubPr>
                                      <m:e>
                                        <m:r>
                                          <a:rPr lang="en-US" sz="1500" i="1" kern="0">
                                            <a:effectLst/>
                                            <a:latin typeface="Cambria Math" panose="02040503050406030204" pitchFamily="18" charset="0"/>
                                            <a:ea typeface="Times New Roman" panose="02020603050405020304" pitchFamily="18" charset="0"/>
                                            <a:cs typeface="Times" panose="02020603050405020304" pitchFamily="18" charset="0"/>
                                          </a:rPr>
                                          <m:t>𝐼</m:t>
                                        </m:r>
                                      </m:e>
                                      <m:sub>
                                        <m:r>
                                          <a:rPr lang="en-US" sz="1500" i="1" kern="0">
                                            <a:effectLst/>
                                            <a:latin typeface="Cambria Math" panose="02040503050406030204" pitchFamily="18" charset="0"/>
                                            <a:ea typeface="Times New Roman" panose="02020603050405020304" pitchFamily="18" charset="0"/>
                                            <a:cs typeface="Times" panose="02020603050405020304" pitchFamily="18" charset="0"/>
                                          </a:rPr>
                                          <m:t>𝑚𝑒𝑎𝑛</m:t>
                                        </m:r>
                                      </m:sub>
                                    </m:sSub>
                                  </m:e>
                                </m:d>
                              </m:e>
                              <m:sup>
                                <m:r>
                                  <a:rPr lang="en-US" sz="1500" i="1" kern="0">
                                    <a:effectLst/>
                                    <a:latin typeface="Cambria Math" panose="02040503050406030204" pitchFamily="18" charset="0"/>
                                    <a:ea typeface="Times New Roman" panose="02020603050405020304" pitchFamily="18" charset="0"/>
                                    <a:cs typeface="Times" panose="02020603050405020304" pitchFamily="18" charset="0"/>
                                  </a:rPr>
                                  <m:t>2</m:t>
                                </m:r>
                              </m:sup>
                            </m:sSup>
                          </m:e>
                        </m:nary>
                      </m:e>
                    </m:rad>
                  </m:oMath>
                </a14:m>
                <a:r>
                  <a:rPr lang="en-US" sz="1500" kern="0" dirty="0">
                    <a:effectLst/>
                    <a:latin typeface="Times" panose="02020603050405020304" pitchFamily="18" charset="0"/>
                    <a:ea typeface="Times New Roman" panose="02020603050405020304" pitchFamily="18" charset="0"/>
                    <a:cs typeface="Times" panose="02020603050405020304" pitchFamily="18" charset="0"/>
                  </a:rPr>
                  <a:t> </a:t>
                </a:r>
                <a:endParaRPr lang="en-US" sz="1500" dirty="0">
                  <a:latin typeface="Times" panose="02020603050405020304" pitchFamily="18" charset="0"/>
                  <a:ea typeface="Cambria" panose="02040503050406030204" pitchFamily="18" charset="0"/>
                  <a:cs typeface="Times" panose="02020603050405020304" pitchFamily="18" charset="0"/>
                </a:endParaRPr>
              </a:p>
              <a:p>
                <a:pPr marL="285750" indent="-285750">
                  <a:lnSpc>
                    <a:spcPct val="150000"/>
                  </a:lnSpc>
                  <a:buFont typeface="Arial" panose="020B0604020202020204" pitchFamily="34" charset="0"/>
                  <a:buChar char="•"/>
                </a:pPr>
                <a:r>
                  <a:rPr lang="en-US" sz="1500" dirty="0">
                    <a:latin typeface="Times" panose="02020603050405020304" pitchFamily="18" charset="0"/>
                    <a:ea typeface="Cambria" panose="02040503050406030204" pitchFamily="18" charset="0"/>
                    <a:cs typeface="Times" panose="02020603050405020304" pitchFamily="18" charset="0"/>
                  </a:rPr>
                  <a:t>Calculate standard deviation values in local region</a:t>
                </a:r>
              </a:p>
              <a:p>
                <a:pPr marL="285750" indent="-285750">
                  <a:lnSpc>
                    <a:spcPct val="150000"/>
                  </a:lnSpc>
                  <a:buFont typeface="Arial" panose="020B0604020202020204" pitchFamily="34" charset="0"/>
                  <a:buChar char="•"/>
                </a:pPr>
                <a:r>
                  <a:rPr lang="en-US" sz="1500" b="0" i="0" dirty="0">
                    <a:effectLst/>
                    <a:latin typeface="Times" panose="02020603050405020304" pitchFamily="18" charset="0"/>
                    <a:ea typeface="Cambria" panose="02040503050406030204" pitchFamily="18" charset="0"/>
                    <a:cs typeface="Times" panose="02020603050405020304" pitchFamily="18" charset="0"/>
                  </a:rPr>
                  <a:t>Normalize (scale from 0 to 1)</a:t>
                </a:r>
              </a:p>
              <a:p>
                <a:pPr marL="285750" indent="-285750">
                  <a:lnSpc>
                    <a:spcPct val="150000"/>
                  </a:lnSpc>
                  <a:buFont typeface="Arial" panose="020B0604020202020204" pitchFamily="34" charset="0"/>
                  <a:buChar char="•"/>
                </a:pPr>
                <a:r>
                  <a:rPr lang="en-US" sz="1500" dirty="0">
                    <a:latin typeface="Times" panose="02020603050405020304" pitchFamily="18" charset="0"/>
                    <a:ea typeface="Cambria" panose="02040503050406030204" pitchFamily="18" charset="0"/>
                    <a:cs typeface="Times" panose="02020603050405020304" pitchFamily="18" charset="0"/>
                  </a:rPr>
                  <a:t>Finally return the array containing normalized local standard deviations</a:t>
                </a:r>
                <a:endParaRPr lang="en-US" sz="1500" b="0" i="0" dirty="0">
                  <a:effectLst/>
                  <a:latin typeface="Times" panose="02020603050405020304" pitchFamily="18" charset="0"/>
                  <a:ea typeface="Cambria" panose="02040503050406030204" pitchFamily="18" charset="0"/>
                  <a:cs typeface="Times" panose="02020603050405020304" pitchFamily="18" charset="0"/>
                </a:endParaRPr>
              </a:p>
              <a:p>
                <a:endParaRPr lang="en-US" sz="1500" kern="0" dirty="0">
                  <a:effectLst/>
                  <a:latin typeface="Times" panose="02020603050405020304" pitchFamily="18" charset="0"/>
                  <a:ea typeface="Times New Roman" panose="02020603050405020304" pitchFamily="18" charset="0"/>
                </a:endParaRPr>
              </a:p>
              <a:p>
                <a:r>
                  <a:rPr lang="en-US" sz="1500" kern="0" dirty="0">
                    <a:effectLst/>
                    <a:latin typeface="Times" panose="02020603050405020304" pitchFamily="18" charset="0"/>
                    <a:ea typeface="Times New Roman" panose="02020603050405020304" pitchFamily="18" charset="0"/>
                  </a:rPr>
                  <a:t>These maps are combined with the original image to form a feature-stacked image. This is then fed into the model.</a:t>
                </a:r>
                <a:endParaRPr lang="en-US" sz="1500" b="0" i="0" dirty="0">
                  <a:effectLst/>
                  <a:latin typeface="Times" panose="02020603050405020304" pitchFamily="18" charset="0"/>
                  <a:ea typeface="Cambria" panose="02040503050406030204" pitchFamily="18" charset="0"/>
                  <a:cs typeface="Times" panose="02020603050405020304" pitchFamily="18" charset="0"/>
                </a:endParaRPr>
              </a:p>
            </p:txBody>
          </p:sp>
        </mc:Choice>
        <mc:Fallback xmlns="">
          <p:sp>
            <p:nvSpPr>
              <p:cNvPr id="6" name="TextBox 5">
                <a:extLst>
                  <a:ext uri="{FF2B5EF4-FFF2-40B4-BE49-F238E27FC236}">
                    <a16:creationId xmlns:a16="http://schemas.microsoft.com/office/drawing/2014/main" id="{25DCF7DF-8A3D-00AB-D8CE-60168E55D259}"/>
                  </a:ext>
                </a:extLst>
              </p:cNvPr>
              <p:cNvSpPr txBox="1">
                <a:spLocks noRot="1" noChangeAspect="1" noMove="1" noResize="1" noEditPoints="1" noAdjustHandles="1" noChangeArrowheads="1" noChangeShapeType="1" noTextEdit="1"/>
              </p:cNvSpPr>
              <p:nvPr/>
            </p:nvSpPr>
            <p:spPr>
              <a:xfrm>
                <a:off x="533400" y="1524000"/>
                <a:ext cx="11384279" cy="4259371"/>
              </a:xfrm>
              <a:prstGeom prst="rect">
                <a:avLst/>
              </a:prstGeom>
              <a:blipFill>
                <a:blip r:embed="rId2"/>
                <a:stretch>
                  <a:fillRect l="-214" t="-286" b="-572"/>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CA8C35B9-4B25-3740-C4D6-60ABDEC9DC4A}"/>
              </a:ext>
            </a:extLst>
          </p:cNvPr>
          <p:cNvPicPr>
            <a:picLocks noChangeAspect="1"/>
          </p:cNvPicPr>
          <p:nvPr/>
        </p:nvPicPr>
        <p:blipFill rotWithShape="1">
          <a:blip r:embed="rId3"/>
          <a:srcRect l="50666" r="24417"/>
          <a:stretch/>
        </p:blipFill>
        <p:spPr>
          <a:xfrm>
            <a:off x="8605054" y="2831172"/>
            <a:ext cx="1407921" cy="1457618"/>
          </a:xfrm>
          <a:prstGeom prst="rect">
            <a:avLst/>
          </a:prstGeom>
        </p:spPr>
      </p:pic>
      <p:pic>
        <p:nvPicPr>
          <p:cNvPr id="12" name="Picture 11">
            <a:extLst>
              <a:ext uri="{FF2B5EF4-FFF2-40B4-BE49-F238E27FC236}">
                <a16:creationId xmlns:a16="http://schemas.microsoft.com/office/drawing/2014/main" id="{B93D3EB2-2152-6119-B7C4-F9C9EDC95655}"/>
              </a:ext>
            </a:extLst>
          </p:cNvPr>
          <p:cNvPicPr>
            <a:picLocks noChangeAspect="1"/>
          </p:cNvPicPr>
          <p:nvPr/>
        </p:nvPicPr>
        <p:blipFill rotWithShape="1">
          <a:blip r:embed="rId3"/>
          <a:srcRect l="-79" r="76475"/>
          <a:stretch/>
        </p:blipFill>
        <p:spPr>
          <a:xfrm>
            <a:off x="7088632" y="2831172"/>
            <a:ext cx="1407922" cy="1457618"/>
          </a:xfrm>
          <a:prstGeom prst="rect">
            <a:avLst/>
          </a:prstGeom>
        </p:spPr>
      </p:pic>
      <p:pic>
        <p:nvPicPr>
          <p:cNvPr id="13" name="Picture 12">
            <a:extLst>
              <a:ext uri="{FF2B5EF4-FFF2-40B4-BE49-F238E27FC236}">
                <a16:creationId xmlns:a16="http://schemas.microsoft.com/office/drawing/2014/main" id="{1036D413-F6FF-4978-4E27-99B8655DBC0B}"/>
              </a:ext>
            </a:extLst>
          </p:cNvPr>
          <p:cNvPicPr>
            <a:picLocks noChangeAspect="1"/>
          </p:cNvPicPr>
          <p:nvPr/>
        </p:nvPicPr>
        <p:blipFill rotWithShape="1">
          <a:blip r:embed="rId3"/>
          <a:srcRect l="24958" r="49907"/>
          <a:stretch/>
        </p:blipFill>
        <p:spPr>
          <a:xfrm>
            <a:off x="10121475" y="2831173"/>
            <a:ext cx="1420285" cy="1457618"/>
          </a:xfrm>
          <a:prstGeom prst="rect">
            <a:avLst/>
          </a:prstGeom>
        </p:spPr>
      </p:pic>
      <p:sp>
        <p:nvSpPr>
          <p:cNvPr id="14" name="TextBox 13">
            <a:extLst>
              <a:ext uri="{FF2B5EF4-FFF2-40B4-BE49-F238E27FC236}">
                <a16:creationId xmlns:a16="http://schemas.microsoft.com/office/drawing/2014/main" id="{1B61D41C-AF4F-732C-AB13-003B885FE81B}"/>
              </a:ext>
            </a:extLst>
          </p:cNvPr>
          <p:cNvSpPr txBox="1"/>
          <p:nvPr/>
        </p:nvSpPr>
        <p:spPr>
          <a:xfrm>
            <a:off x="7662698" y="4380230"/>
            <a:ext cx="3371850" cy="461665"/>
          </a:xfrm>
          <a:prstGeom prst="rect">
            <a:avLst/>
          </a:prstGeom>
          <a:noFill/>
        </p:spPr>
        <p:txBody>
          <a:bodyPr wrap="square" rtlCol="0">
            <a:spAutoFit/>
          </a:bodyPr>
          <a:lstStyle/>
          <a:p>
            <a:pPr algn="ctr"/>
            <a:r>
              <a:rPr lang="en-IN" sz="1200" dirty="0">
                <a:latin typeface="Cambria" panose="02040503050406030204" pitchFamily="18" charset="0"/>
                <a:ea typeface="Cambria" panose="02040503050406030204" pitchFamily="18" charset="0"/>
              </a:rPr>
              <a:t>Figure 5. Laplacian and Local Standard Deviation Maps extracted from input image</a:t>
            </a:r>
          </a:p>
        </p:txBody>
      </p:sp>
    </p:spTree>
    <p:extLst>
      <p:ext uri="{BB962C8B-B14F-4D97-AF65-F5344CB8AC3E}">
        <p14:creationId xmlns:p14="http://schemas.microsoft.com/office/powerpoint/2010/main" val="1113330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349B-43D8-3579-E904-1F5AAE405390}"/>
              </a:ext>
            </a:extLst>
          </p:cNvPr>
          <p:cNvSpPr>
            <a:spLocks noGrp="1"/>
          </p:cNvSpPr>
          <p:nvPr>
            <p:ph type="title"/>
          </p:nvPr>
        </p:nvSpPr>
        <p:spPr>
          <a:xfrm>
            <a:off x="533400" y="514350"/>
            <a:ext cx="3867150" cy="829453"/>
          </a:xfrm>
        </p:spPr>
        <p:txBody>
          <a:bodyPr/>
          <a:lstStyle/>
          <a:p>
            <a:r>
              <a:rPr lang="en-IN" b="1" dirty="0">
                <a:solidFill>
                  <a:srgbClr val="00B0F0"/>
                </a:solidFill>
                <a:latin typeface="Cambria" panose="02040503050406030204" pitchFamily="18" charset="0"/>
                <a:ea typeface="Cambria" panose="02040503050406030204" pitchFamily="18" charset="0"/>
              </a:rPr>
              <a:t>METHODOLOGY</a:t>
            </a:r>
            <a:endParaRPr lang="en-IN" b="1" dirty="0">
              <a:solidFill>
                <a:schemeClr val="accent5">
                  <a:lumMod val="75000"/>
                </a:schemeClr>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A9437C88-E69B-A219-4692-D4AF23BCA7F7}"/>
              </a:ext>
            </a:extLst>
          </p:cNvPr>
          <p:cNvPicPr>
            <a:picLocks noChangeAspect="1"/>
          </p:cNvPicPr>
          <p:nvPr/>
        </p:nvPicPr>
        <p:blipFill rotWithShape="1">
          <a:blip r:embed="rId2"/>
          <a:srcRect l="1514" t="8461" r="2307" b="5791"/>
          <a:stretch/>
        </p:blipFill>
        <p:spPr>
          <a:xfrm>
            <a:off x="1668780" y="4315251"/>
            <a:ext cx="8854440" cy="1897379"/>
          </a:xfrm>
          <a:prstGeom prst="rect">
            <a:avLst/>
          </a:prstGeom>
        </p:spPr>
      </p:pic>
      <p:sp>
        <p:nvSpPr>
          <p:cNvPr id="6" name="TextBox 5">
            <a:extLst>
              <a:ext uri="{FF2B5EF4-FFF2-40B4-BE49-F238E27FC236}">
                <a16:creationId xmlns:a16="http://schemas.microsoft.com/office/drawing/2014/main" id="{25DCF7DF-8A3D-00AB-D8CE-60168E55D259}"/>
              </a:ext>
            </a:extLst>
          </p:cNvPr>
          <p:cNvSpPr txBox="1"/>
          <p:nvPr/>
        </p:nvSpPr>
        <p:spPr>
          <a:xfrm>
            <a:off x="4934267" y="6296606"/>
            <a:ext cx="3433446" cy="276999"/>
          </a:xfrm>
          <a:prstGeom prst="rect">
            <a:avLst/>
          </a:prstGeom>
          <a:noFill/>
        </p:spPr>
        <p:txBody>
          <a:bodyPr wrap="square" rtlCol="0">
            <a:spAutoFit/>
          </a:bodyPr>
          <a:lstStyle/>
          <a:p>
            <a:r>
              <a:rPr lang="en-IN" sz="1200" dirty="0">
                <a:latin typeface="Times" panose="02020603050405020304" pitchFamily="18" charset="0"/>
                <a:cs typeface="Times" panose="02020603050405020304" pitchFamily="18" charset="0"/>
              </a:rPr>
              <a:t>Figure 6. Block diagram of MTA-U-Net Model</a:t>
            </a:r>
          </a:p>
        </p:txBody>
      </p:sp>
      <p:sp>
        <p:nvSpPr>
          <p:cNvPr id="4" name="TextBox 3">
            <a:extLst>
              <a:ext uri="{FF2B5EF4-FFF2-40B4-BE49-F238E27FC236}">
                <a16:creationId xmlns:a16="http://schemas.microsoft.com/office/drawing/2014/main" id="{8E225F62-CE40-25B2-67C1-C16F745A4270}"/>
              </a:ext>
            </a:extLst>
          </p:cNvPr>
          <p:cNvSpPr txBox="1"/>
          <p:nvPr/>
        </p:nvSpPr>
        <p:spPr>
          <a:xfrm>
            <a:off x="355600" y="1219200"/>
            <a:ext cx="11836400" cy="2746906"/>
          </a:xfrm>
          <a:prstGeom prst="rect">
            <a:avLst/>
          </a:prstGeom>
          <a:noFill/>
        </p:spPr>
        <p:txBody>
          <a:bodyPr wrap="square">
            <a:spAutoFit/>
          </a:bodyPr>
          <a:lstStyle/>
          <a:p>
            <a:pPr>
              <a:lnSpc>
                <a:spcPct val="150000"/>
              </a:lnSpc>
            </a:pPr>
            <a:r>
              <a:rPr lang="en-IN" sz="1500" b="1" dirty="0">
                <a:solidFill>
                  <a:srgbClr val="FF0000"/>
                </a:solidFill>
                <a:latin typeface="Cambria" panose="02040503050406030204" pitchFamily="18" charset="0"/>
                <a:ea typeface="Cambria" panose="02040503050406030204" pitchFamily="18" charset="0"/>
              </a:rPr>
              <a:t>Mean Teacher Attention UNet [5]</a:t>
            </a:r>
          </a:p>
          <a:p>
            <a:pPr marL="0" indent="0">
              <a:buNone/>
            </a:pPr>
            <a:endParaRPr lang="en-US" sz="1500" dirty="0">
              <a:latin typeface="Cambria" panose="02040503050406030204" pitchFamily="18" charset="0"/>
              <a:ea typeface="Cambria" panose="02040503050406030204" pitchFamily="18" charset="0"/>
            </a:endParaRPr>
          </a:p>
          <a:p>
            <a:pPr marL="0" indent="0">
              <a:buNone/>
            </a:pPr>
            <a:r>
              <a:rPr lang="en-US" sz="1500" dirty="0">
                <a:latin typeface="Cambria" panose="02040503050406030204" pitchFamily="18" charset="0"/>
                <a:ea typeface="Cambria" panose="02040503050406030204" pitchFamily="18" charset="0"/>
              </a:rPr>
              <a:t>A </a:t>
            </a:r>
            <a:r>
              <a:rPr lang="en-US" sz="1500" b="0" i="0" dirty="0">
                <a:effectLst/>
                <a:latin typeface="Cambria" panose="02040503050406030204" pitchFamily="18" charset="0"/>
                <a:ea typeface="Cambria" panose="02040503050406030204" pitchFamily="18" charset="0"/>
              </a:rPr>
              <a:t>semi-supervised learning approach where, model learns from both labeled and unlabeled data. </a:t>
            </a:r>
            <a:endParaRPr lang="en-US" sz="1500" dirty="0">
              <a:latin typeface="Cambria" panose="02040503050406030204" pitchFamily="18" charset="0"/>
              <a:ea typeface="Cambria" panose="02040503050406030204" pitchFamily="18" charset="0"/>
            </a:endParaRPr>
          </a:p>
          <a:p>
            <a:pPr marL="0" indent="0" rtl="0">
              <a:spcBef>
                <a:spcPts val="0"/>
              </a:spcBef>
              <a:spcAft>
                <a:spcPts val="0"/>
              </a:spcAft>
              <a:buNone/>
            </a:pPr>
            <a:r>
              <a:rPr lang="en-US" sz="1500" dirty="0">
                <a:latin typeface="Cambria" panose="02040503050406030204" pitchFamily="18" charset="0"/>
                <a:ea typeface="Cambria" panose="02040503050406030204" pitchFamily="18" charset="0"/>
              </a:rPr>
              <a:t>It has :</a:t>
            </a:r>
          </a:p>
          <a:p>
            <a:pPr marL="285750" indent="-285750" rtl="0">
              <a:spcBef>
                <a:spcPts val="0"/>
              </a:spcBef>
              <a:spcAft>
                <a:spcPts val="0"/>
              </a:spcAft>
              <a:buFont typeface="Arial" panose="020B0604020202020204" pitchFamily="34" charset="0"/>
              <a:buChar char="•"/>
            </a:pPr>
            <a:r>
              <a:rPr lang="en-US" sz="1500" dirty="0">
                <a:latin typeface="Cambria" panose="02040503050406030204" pitchFamily="18" charset="0"/>
                <a:ea typeface="Cambria" panose="02040503050406030204" pitchFamily="18" charset="0"/>
              </a:rPr>
              <a:t>Student Model and Teacher Model</a:t>
            </a:r>
          </a:p>
          <a:p>
            <a:pPr marL="285750" indent="-285750" rtl="0">
              <a:spcBef>
                <a:spcPts val="0"/>
              </a:spcBef>
              <a:spcAft>
                <a:spcPts val="0"/>
              </a:spcAft>
              <a:buFont typeface="Arial" panose="020B0604020202020204" pitchFamily="34" charset="0"/>
              <a:buChar char="•"/>
            </a:pPr>
            <a:r>
              <a:rPr lang="en-US" sz="1500" dirty="0">
                <a:latin typeface="Cambria" panose="02040503050406030204" pitchFamily="18" charset="0"/>
                <a:ea typeface="Cambria" panose="02040503050406030204" pitchFamily="18" charset="0"/>
              </a:rPr>
              <a:t>Exponential Moving Average is</a:t>
            </a:r>
            <a:r>
              <a:rPr lang="en-US" sz="1500" dirty="0">
                <a:solidFill>
                  <a:srgbClr val="000000"/>
                </a:solidFill>
                <a:latin typeface="Cambria" panose="02040503050406030204" pitchFamily="18" charset="0"/>
                <a:ea typeface="Cambria" panose="02040503050406030204" pitchFamily="18" charset="0"/>
              </a:rPr>
              <a:t> maintained between student and teacher model weights. </a:t>
            </a:r>
            <a:r>
              <a:rPr lang="en-US" sz="1500" dirty="0">
                <a:latin typeface="Times" panose="02020603050405020304" pitchFamily="18" charset="0"/>
                <a:cs typeface="Times" panose="02020603050405020304" pitchFamily="18" charset="0"/>
              </a:rPr>
              <a:t>This 𝐸𝑀𝐴 update is determined based on </a:t>
            </a:r>
          </a:p>
          <a:p>
            <a:pPr rtl="0">
              <a:spcBef>
                <a:spcPts val="0"/>
              </a:spcBef>
              <a:spcAft>
                <a:spcPts val="0"/>
              </a:spcAft>
            </a:pPr>
            <a:r>
              <a:rPr lang="en-US" sz="1500" dirty="0">
                <a:latin typeface="Times" panose="02020603050405020304" pitchFamily="18" charset="0"/>
                <a:cs typeface="Times" panose="02020603050405020304" pitchFamily="18" charset="0"/>
              </a:rPr>
              <a:t>                                                                                      𝐸𝑀𝐴 = 𝑡 ∗ 𝛼 + 𝑠 ∗ ( 1− 𝛼)</a:t>
            </a:r>
          </a:p>
          <a:p>
            <a:pPr rtl="0">
              <a:spcBef>
                <a:spcPts val="0"/>
              </a:spcBef>
              <a:spcAft>
                <a:spcPts val="0"/>
              </a:spcAft>
            </a:pPr>
            <a:endParaRPr lang="en-US" sz="1500" dirty="0">
              <a:latin typeface="Times" panose="02020603050405020304" pitchFamily="18" charset="0"/>
              <a:cs typeface="Times" panose="02020603050405020304" pitchFamily="18" charset="0"/>
            </a:endParaRPr>
          </a:p>
          <a:p>
            <a:pPr rtl="0">
              <a:spcBef>
                <a:spcPts val="0"/>
              </a:spcBef>
              <a:spcAft>
                <a:spcPts val="0"/>
              </a:spcAft>
            </a:pPr>
            <a:r>
              <a:rPr lang="en-US" sz="1500" dirty="0">
                <a:latin typeface="Times" panose="02020603050405020304" pitchFamily="18" charset="0"/>
                <a:cs typeface="Times" panose="02020603050405020304" pitchFamily="18" charset="0"/>
              </a:rPr>
              <a:t>where 𝑡 and 𝑠 are teacher and student model weights, and alpha (𝛼) is the smoothing factor. </a:t>
            </a:r>
          </a:p>
          <a:p>
            <a:pPr rtl="0">
              <a:spcBef>
                <a:spcPts val="0"/>
              </a:spcBef>
              <a:spcAft>
                <a:spcPts val="0"/>
              </a:spcAft>
            </a:pPr>
            <a:r>
              <a:rPr lang="en-US" sz="1500" dirty="0">
                <a:latin typeface="Times" panose="02020603050405020304" pitchFamily="18" charset="0"/>
                <a:cs typeface="Times" panose="02020603050405020304" pitchFamily="18" charset="0"/>
              </a:rPr>
              <a:t>Thus, the teacher model creates pseudo-labels, which are utilized by the student model for prediction. </a:t>
            </a:r>
          </a:p>
          <a:p>
            <a:pPr rtl="0">
              <a:spcBef>
                <a:spcPts val="0"/>
              </a:spcBef>
              <a:spcAft>
                <a:spcPts val="0"/>
              </a:spcAft>
            </a:pPr>
            <a:r>
              <a:rPr lang="en-US" sz="1500" dirty="0">
                <a:latin typeface="Times" panose="02020603050405020304" pitchFamily="18" charset="0"/>
                <a:cs typeface="Times" panose="02020603050405020304" pitchFamily="18" charset="0"/>
              </a:rPr>
              <a:t>The mean squared error is used as the consistency loss to encourage the predictions to be consistent among the models. </a:t>
            </a:r>
            <a:endParaRPr lang="en-US" sz="1500" dirty="0">
              <a:latin typeface="Times" panose="02020603050405020304" pitchFamily="18" charset="0"/>
              <a:ea typeface="Cambria" panose="02040503050406030204" pitchFamily="18" charset="0"/>
              <a:cs typeface="Times" panose="02020603050405020304" pitchFamily="18" charset="0"/>
            </a:endParaRPr>
          </a:p>
        </p:txBody>
      </p:sp>
    </p:spTree>
    <p:extLst>
      <p:ext uri="{BB962C8B-B14F-4D97-AF65-F5344CB8AC3E}">
        <p14:creationId xmlns:p14="http://schemas.microsoft.com/office/powerpoint/2010/main" val="2053415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8F4053D-EE6A-7118-C945-8F7952666864}"/>
              </a:ext>
            </a:extLst>
          </p:cNvPr>
          <p:cNvSpPr/>
          <p:nvPr/>
        </p:nvSpPr>
        <p:spPr>
          <a:xfrm>
            <a:off x="381737" y="1304391"/>
            <a:ext cx="2182557" cy="1231107"/>
          </a:xfrm>
          <a:prstGeom prst="rect">
            <a:avLst/>
          </a:prstGeom>
          <a:solidFill>
            <a:schemeClr val="accent3">
              <a:lumMod val="20000"/>
              <a:lumOff val="8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C5A349B-43D8-3579-E904-1F5AAE405390}"/>
              </a:ext>
            </a:extLst>
          </p:cNvPr>
          <p:cNvSpPr>
            <a:spLocks noGrp="1"/>
          </p:cNvSpPr>
          <p:nvPr>
            <p:ph type="title"/>
          </p:nvPr>
        </p:nvSpPr>
        <p:spPr>
          <a:xfrm>
            <a:off x="381740" y="337350"/>
            <a:ext cx="5983550" cy="1085049"/>
          </a:xfrm>
        </p:spPr>
        <p:txBody>
          <a:bodyPr/>
          <a:lstStyle/>
          <a:p>
            <a:r>
              <a:rPr lang="en-IN" b="1" dirty="0">
                <a:solidFill>
                  <a:srgbClr val="0070C0"/>
                </a:solidFill>
                <a:latin typeface="Cambria" panose="02040503050406030204" pitchFamily="18" charset="0"/>
                <a:ea typeface="Cambria" panose="02040503050406030204" pitchFamily="18" charset="0"/>
              </a:rPr>
              <a:t>RESULT AND VAILIDATION</a:t>
            </a:r>
          </a:p>
        </p:txBody>
      </p:sp>
      <p:graphicFrame>
        <p:nvGraphicFramePr>
          <p:cNvPr id="4" name="Table 3">
            <a:extLst>
              <a:ext uri="{FF2B5EF4-FFF2-40B4-BE49-F238E27FC236}">
                <a16:creationId xmlns:a16="http://schemas.microsoft.com/office/drawing/2014/main" id="{027DCF97-E31F-8D10-2290-CAC69AC57392}"/>
              </a:ext>
            </a:extLst>
          </p:cNvPr>
          <p:cNvGraphicFramePr>
            <a:graphicFrameLocks noGrp="1"/>
          </p:cNvGraphicFramePr>
          <p:nvPr>
            <p:extLst>
              <p:ext uri="{D42A27DB-BD31-4B8C-83A1-F6EECF244321}">
                <p14:modId xmlns:p14="http://schemas.microsoft.com/office/powerpoint/2010/main" val="4037731728"/>
              </p:ext>
            </p:extLst>
          </p:nvPr>
        </p:nvGraphicFramePr>
        <p:xfrm>
          <a:off x="381736" y="2788920"/>
          <a:ext cx="11425951" cy="3246115"/>
        </p:xfrm>
        <a:graphic>
          <a:graphicData uri="http://schemas.openxmlformats.org/drawingml/2006/table">
            <a:tbl>
              <a:tblPr firstRow="1" bandRow="1">
                <a:tableStyleId>{21E4AEA4-8DFA-4A89-87EB-49C32662AFE0}</a:tableStyleId>
              </a:tblPr>
              <a:tblGrid>
                <a:gridCol w="1629258">
                  <a:extLst>
                    <a:ext uri="{9D8B030D-6E8A-4147-A177-3AD203B41FA5}">
                      <a16:colId xmlns:a16="http://schemas.microsoft.com/office/drawing/2014/main" val="1808125035"/>
                    </a:ext>
                  </a:extLst>
                </a:gridCol>
                <a:gridCol w="1758546">
                  <a:extLst>
                    <a:ext uri="{9D8B030D-6E8A-4147-A177-3AD203B41FA5}">
                      <a16:colId xmlns:a16="http://schemas.microsoft.com/office/drawing/2014/main" val="2434198758"/>
                    </a:ext>
                  </a:extLst>
                </a:gridCol>
                <a:gridCol w="1325663">
                  <a:extLst>
                    <a:ext uri="{9D8B030D-6E8A-4147-A177-3AD203B41FA5}">
                      <a16:colId xmlns:a16="http://schemas.microsoft.com/office/drawing/2014/main" val="1386604797"/>
                    </a:ext>
                  </a:extLst>
                </a:gridCol>
                <a:gridCol w="1557128">
                  <a:extLst>
                    <a:ext uri="{9D8B030D-6E8A-4147-A177-3AD203B41FA5}">
                      <a16:colId xmlns:a16="http://schemas.microsoft.com/office/drawing/2014/main" val="2405020239"/>
                    </a:ext>
                  </a:extLst>
                </a:gridCol>
                <a:gridCol w="1735991">
                  <a:extLst>
                    <a:ext uri="{9D8B030D-6E8A-4147-A177-3AD203B41FA5}">
                      <a16:colId xmlns:a16="http://schemas.microsoft.com/office/drawing/2014/main" val="1885413688"/>
                    </a:ext>
                  </a:extLst>
                </a:gridCol>
                <a:gridCol w="1568358">
                  <a:extLst>
                    <a:ext uri="{9D8B030D-6E8A-4147-A177-3AD203B41FA5}">
                      <a16:colId xmlns:a16="http://schemas.microsoft.com/office/drawing/2014/main" val="3412589303"/>
                    </a:ext>
                  </a:extLst>
                </a:gridCol>
                <a:gridCol w="1851007">
                  <a:extLst>
                    <a:ext uri="{9D8B030D-6E8A-4147-A177-3AD203B41FA5}">
                      <a16:colId xmlns:a16="http://schemas.microsoft.com/office/drawing/2014/main" val="4189734202"/>
                    </a:ext>
                  </a:extLst>
                </a:gridCol>
              </a:tblGrid>
              <a:tr h="646740">
                <a:tc rowSpan="2">
                  <a:txBody>
                    <a:bodyPr/>
                    <a:lstStyle/>
                    <a:p>
                      <a:pPr algn="l">
                        <a:lnSpc>
                          <a:spcPct val="100000"/>
                        </a:lnSpc>
                      </a:pPr>
                      <a:r>
                        <a:rPr lang="en-US" sz="1400" b="1" kern="100" dirty="0">
                          <a:solidFill>
                            <a:schemeClr val="bg1"/>
                          </a:solidFill>
                          <a:effectLst/>
                          <a:latin typeface="Times" panose="02020603050405020304" pitchFamily="18" charset="0"/>
                          <a:cs typeface="Times" panose="02020603050405020304" pitchFamily="18" charset="0"/>
                        </a:rPr>
                        <a:t>Cells</a:t>
                      </a:r>
                      <a:endParaRPr lang="en-IN" sz="1400" b="1" kern="100" dirty="0">
                        <a:solidFill>
                          <a:schemeClr val="bg1"/>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gridSpan="2">
                  <a:txBody>
                    <a:bodyPr/>
                    <a:lstStyle/>
                    <a:p>
                      <a:pPr algn="l">
                        <a:lnSpc>
                          <a:spcPct val="100000"/>
                        </a:lnSpc>
                      </a:pPr>
                      <a:r>
                        <a:rPr lang="en-US" sz="1400" kern="100" dirty="0">
                          <a:solidFill>
                            <a:schemeClr val="bg1"/>
                          </a:solidFill>
                          <a:effectLst/>
                          <a:latin typeface="Times" panose="02020603050405020304" pitchFamily="18" charset="0"/>
                          <a:cs typeface="Times" panose="02020603050405020304" pitchFamily="18" charset="0"/>
                        </a:rPr>
                        <a:t>UNet (100% training data)</a:t>
                      </a:r>
                      <a:endParaRPr lang="en-IN" sz="1400" kern="100" dirty="0">
                        <a:solidFill>
                          <a:schemeClr val="bg1"/>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hMerge="1">
                  <a:txBody>
                    <a:bodyPr/>
                    <a:lstStyle/>
                    <a:p>
                      <a:endParaRPr lang="en-IN"/>
                    </a:p>
                  </a:txBody>
                  <a:tcPr/>
                </a:tc>
                <a:tc gridSpan="2">
                  <a:txBody>
                    <a:bodyPr/>
                    <a:lstStyle/>
                    <a:p>
                      <a:pPr algn="l">
                        <a:lnSpc>
                          <a:spcPct val="100000"/>
                        </a:lnSpc>
                      </a:pPr>
                      <a:r>
                        <a:rPr lang="en-US" sz="1400" kern="100" dirty="0">
                          <a:solidFill>
                            <a:schemeClr val="bg1"/>
                          </a:solidFill>
                          <a:effectLst/>
                          <a:latin typeface="Times" panose="02020603050405020304" pitchFamily="18" charset="0"/>
                          <a:cs typeface="Times" panose="02020603050405020304" pitchFamily="18" charset="0"/>
                        </a:rPr>
                        <a:t>Attention UNet (100% training data)</a:t>
                      </a:r>
                      <a:endParaRPr lang="en-IN" sz="1400" kern="100" dirty="0">
                        <a:solidFill>
                          <a:schemeClr val="bg1"/>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hMerge="1">
                  <a:txBody>
                    <a:bodyPr/>
                    <a:lstStyle/>
                    <a:p>
                      <a:endParaRPr lang="en-IN"/>
                    </a:p>
                  </a:txBody>
                  <a:tcPr/>
                </a:tc>
                <a:tc gridSpan="2">
                  <a:txBody>
                    <a:bodyPr/>
                    <a:lstStyle/>
                    <a:p>
                      <a:pPr algn="l">
                        <a:lnSpc>
                          <a:spcPct val="100000"/>
                        </a:lnSpc>
                      </a:pPr>
                      <a:r>
                        <a:rPr lang="en-US" sz="1400" kern="100" dirty="0">
                          <a:solidFill>
                            <a:schemeClr val="bg1"/>
                          </a:solidFill>
                          <a:effectLst/>
                          <a:latin typeface="Times" panose="02020603050405020304" pitchFamily="18" charset="0"/>
                          <a:cs typeface="Times" panose="02020603050405020304" pitchFamily="18" charset="0"/>
                        </a:rPr>
                        <a:t>Semi - Supervised Mean Teacher Attention UNet (60% training data)</a:t>
                      </a:r>
                      <a:endParaRPr lang="en-IN" sz="1400" kern="100" dirty="0">
                        <a:solidFill>
                          <a:schemeClr val="bg1"/>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1596507997"/>
                  </a:ext>
                </a:extLst>
              </a:tr>
              <a:tr h="287770">
                <a:tc vMerge="1">
                  <a:txBody>
                    <a:bodyPr/>
                    <a:lstStyle/>
                    <a:p>
                      <a:endParaRPr lang="en-IN"/>
                    </a:p>
                  </a:txBody>
                  <a:tcPr/>
                </a:tc>
                <a:tc>
                  <a:txBody>
                    <a:bodyPr/>
                    <a:lstStyle/>
                    <a:p>
                      <a:pPr algn="l">
                        <a:lnSpc>
                          <a:spcPct val="100000"/>
                        </a:lnSpc>
                      </a:pPr>
                      <a:r>
                        <a:rPr lang="en-US" sz="1400" b="1" kern="100" dirty="0">
                          <a:solidFill>
                            <a:srgbClr val="C00000"/>
                          </a:solidFill>
                          <a:effectLst/>
                          <a:latin typeface="Times" panose="02020603050405020304" pitchFamily="18" charset="0"/>
                          <a:cs typeface="Times" panose="02020603050405020304" pitchFamily="18" charset="0"/>
                        </a:rPr>
                        <a:t>IoU</a:t>
                      </a:r>
                      <a:endParaRPr lang="en-IN" sz="1400" b="1" kern="100" dirty="0">
                        <a:solidFill>
                          <a:srgbClr val="C0000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a:txBody>
                    <a:bodyPr/>
                    <a:lstStyle/>
                    <a:p>
                      <a:pPr algn="l">
                        <a:lnSpc>
                          <a:spcPct val="100000"/>
                        </a:lnSpc>
                      </a:pPr>
                      <a:r>
                        <a:rPr lang="en-US" sz="1400" b="1" kern="100" dirty="0">
                          <a:solidFill>
                            <a:srgbClr val="C00000"/>
                          </a:solidFill>
                          <a:effectLst/>
                          <a:latin typeface="Times" panose="02020603050405020304" pitchFamily="18" charset="0"/>
                          <a:cs typeface="Times" panose="02020603050405020304" pitchFamily="18" charset="0"/>
                        </a:rPr>
                        <a:t>Dice</a:t>
                      </a:r>
                      <a:endParaRPr lang="en-IN" sz="1400" b="1" kern="100" dirty="0">
                        <a:solidFill>
                          <a:srgbClr val="C0000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a:txBody>
                    <a:bodyPr/>
                    <a:lstStyle/>
                    <a:p>
                      <a:pPr algn="l">
                        <a:lnSpc>
                          <a:spcPct val="100000"/>
                        </a:lnSpc>
                      </a:pPr>
                      <a:r>
                        <a:rPr lang="en-US" sz="1400" b="1" kern="100" dirty="0">
                          <a:solidFill>
                            <a:srgbClr val="C00000"/>
                          </a:solidFill>
                          <a:effectLst/>
                          <a:latin typeface="Times" panose="02020603050405020304" pitchFamily="18" charset="0"/>
                          <a:cs typeface="Times" panose="02020603050405020304" pitchFamily="18" charset="0"/>
                        </a:rPr>
                        <a:t>IoU</a:t>
                      </a:r>
                      <a:endParaRPr lang="en-IN" sz="1400" b="1" kern="100" dirty="0">
                        <a:solidFill>
                          <a:srgbClr val="C0000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a:txBody>
                    <a:bodyPr/>
                    <a:lstStyle/>
                    <a:p>
                      <a:pPr algn="l">
                        <a:lnSpc>
                          <a:spcPct val="100000"/>
                        </a:lnSpc>
                      </a:pPr>
                      <a:r>
                        <a:rPr lang="en-US" sz="1400" b="1" kern="100" dirty="0">
                          <a:solidFill>
                            <a:srgbClr val="C00000"/>
                          </a:solidFill>
                          <a:effectLst/>
                          <a:latin typeface="Times" panose="02020603050405020304" pitchFamily="18" charset="0"/>
                          <a:cs typeface="Times" panose="02020603050405020304" pitchFamily="18" charset="0"/>
                        </a:rPr>
                        <a:t>Dice</a:t>
                      </a:r>
                      <a:endParaRPr lang="en-IN" sz="1400" b="1" kern="100" dirty="0">
                        <a:solidFill>
                          <a:srgbClr val="C0000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a:txBody>
                    <a:bodyPr/>
                    <a:lstStyle/>
                    <a:p>
                      <a:pPr algn="l">
                        <a:lnSpc>
                          <a:spcPct val="100000"/>
                        </a:lnSpc>
                      </a:pPr>
                      <a:r>
                        <a:rPr lang="en-US" sz="1400" b="1" kern="100">
                          <a:solidFill>
                            <a:srgbClr val="C00000"/>
                          </a:solidFill>
                          <a:effectLst/>
                          <a:latin typeface="Times" panose="02020603050405020304" pitchFamily="18" charset="0"/>
                          <a:cs typeface="Times" panose="02020603050405020304" pitchFamily="18" charset="0"/>
                        </a:rPr>
                        <a:t>IoU</a:t>
                      </a:r>
                      <a:endParaRPr lang="en-IN" sz="1400" b="1" kern="100">
                        <a:solidFill>
                          <a:srgbClr val="C0000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tc>
                  <a:txBody>
                    <a:bodyPr/>
                    <a:lstStyle/>
                    <a:p>
                      <a:pPr algn="l">
                        <a:lnSpc>
                          <a:spcPct val="100000"/>
                        </a:lnSpc>
                      </a:pPr>
                      <a:r>
                        <a:rPr lang="en-US" sz="1400" b="1" kern="100" dirty="0">
                          <a:solidFill>
                            <a:srgbClr val="C00000"/>
                          </a:solidFill>
                          <a:effectLst/>
                          <a:latin typeface="Times" panose="02020603050405020304" pitchFamily="18" charset="0"/>
                          <a:cs typeface="Times" panose="02020603050405020304" pitchFamily="18" charset="0"/>
                        </a:rPr>
                        <a:t>Dice</a:t>
                      </a:r>
                      <a:endParaRPr lang="en-IN" sz="1400" b="1" kern="100" dirty="0">
                        <a:solidFill>
                          <a:srgbClr val="C0000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nchor="ctr"/>
                </a:tc>
                <a:extLst>
                  <a:ext uri="{0D108BD9-81ED-4DB2-BD59-A6C34878D82A}">
                    <a16:rowId xmlns:a16="http://schemas.microsoft.com/office/drawing/2014/main" val="399351846"/>
                  </a:ext>
                </a:extLst>
              </a:tr>
              <a:tr h="254457">
                <a:tc>
                  <a:txBody>
                    <a:bodyPr/>
                    <a:lstStyle/>
                    <a:p>
                      <a:pPr algn="l">
                        <a:lnSpc>
                          <a:spcPct val="100000"/>
                        </a:lnSpc>
                      </a:pPr>
                      <a:r>
                        <a:rPr lang="en-GB" sz="1400" b="1" kern="1200">
                          <a:solidFill>
                            <a:srgbClr val="000000"/>
                          </a:solidFill>
                          <a:effectLst/>
                          <a:latin typeface="Times" panose="02020603050405020304" pitchFamily="18" charset="0"/>
                          <a:cs typeface="Times" panose="02020603050405020304" pitchFamily="18" charset="0"/>
                        </a:rPr>
                        <a:t>A172</a:t>
                      </a:r>
                      <a:endParaRPr lang="en-IN" sz="1400" b="1" kern="10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0.7499</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0.8568</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chemeClr val="tx1"/>
                          </a:solidFill>
                          <a:effectLst/>
                          <a:latin typeface="Times" panose="02020603050405020304" pitchFamily="18" charset="0"/>
                          <a:cs typeface="Times" panose="02020603050405020304" pitchFamily="18" charset="0"/>
                        </a:rPr>
                        <a:t>0.8729</a:t>
                      </a:r>
                      <a:endParaRPr lang="en-IN" sz="1400" kern="100" dirty="0">
                        <a:solidFill>
                          <a:schemeClr val="tx1"/>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chemeClr val="tx1"/>
                          </a:solidFill>
                          <a:effectLst/>
                          <a:latin typeface="Times" panose="02020603050405020304" pitchFamily="18" charset="0"/>
                          <a:cs typeface="Times" panose="02020603050405020304" pitchFamily="18" charset="0"/>
                        </a:rPr>
                        <a:t>0.9321</a:t>
                      </a:r>
                      <a:endParaRPr lang="en-IN" sz="1400" kern="100" dirty="0">
                        <a:solidFill>
                          <a:schemeClr val="tx1"/>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rgbClr val="00B050"/>
                          </a:solidFill>
                          <a:effectLst/>
                          <a:latin typeface="Times" panose="02020603050405020304" pitchFamily="18" charset="0"/>
                          <a:cs typeface="Times" panose="02020603050405020304" pitchFamily="18" charset="0"/>
                        </a:rPr>
                        <a:t>0.8793</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rgbClr val="00B050"/>
                          </a:solidFill>
                          <a:effectLst/>
                          <a:latin typeface="Times" panose="02020603050405020304" pitchFamily="18" charset="0"/>
                          <a:cs typeface="Times" panose="02020603050405020304" pitchFamily="18" charset="0"/>
                        </a:rPr>
                        <a:t>0.9357</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extLst>
                  <a:ext uri="{0D108BD9-81ED-4DB2-BD59-A6C34878D82A}">
                    <a16:rowId xmlns:a16="http://schemas.microsoft.com/office/drawing/2014/main" val="990573410"/>
                  </a:ext>
                </a:extLst>
              </a:tr>
              <a:tr h="254457">
                <a:tc>
                  <a:txBody>
                    <a:bodyPr/>
                    <a:lstStyle/>
                    <a:p>
                      <a:pPr algn="l">
                        <a:lnSpc>
                          <a:spcPct val="100000"/>
                        </a:lnSpc>
                      </a:pPr>
                      <a:r>
                        <a:rPr lang="en-GB" sz="1400" b="1" kern="1200">
                          <a:solidFill>
                            <a:srgbClr val="000000"/>
                          </a:solidFill>
                          <a:effectLst/>
                          <a:latin typeface="Times" panose="02020603050405020304" pitchFamily="18" charset="0"/>
                          <a:cs typeface="Times" panose="02020603050405020304" pitchFamily="18" charset="0"/>
                        </a:rPr>
                        <a:t>BT474</a:t>
                      </a:r>
                      <a:endParaRPr lang="en-IN" sz="1400" b="1" kern="10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0.5580</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0.7163</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rgbClr val="00B050"/>
                          </a:solidFill>
                          <a:effectLst/>
                          <a:latin typeface="Times" panose="02020603050405020304" pitchFamily="18" charset="0"/>
                          <a:cs typeface="Times" panose="02020603050405020304" pitchFamily="18" charset="0"/>
                        </a:rPr>
                        <a:t>0.7002</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rgbClr val="00B050"/>
                          </a:solidFill>
                          <a:effectLst/>
                          <a:latin typeface="Times" panose="02020603050405020304" pitchFamily="18" charset="0"/>
                          <a:cs typeface="Times" panose="02020603050405020304" pitchFamily="18" charset="0"/>
                        </a:rPr>
                        <a:t>0.8235</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0.6988</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0.8227</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extLst>
                  <a:ext uri="{0D108BD9-81ED-4DB2-BD59-A6C34878D82A}">
                    <a16:rowId xmlns:a16="http://schemas.microsoft.com/office/drawing/2014/main" val="940665506"/>
                  </a:ext>
                </a:extLst>
              </a:tr>
              <a:tr h="254457">
                <a:tc>
                  <a:txBody>
                    <a:bodyPr/>
                    <a:lstStyle/>
                    <a:p>
                      <a:pPr algn="l">
                        <a:lnSpc>
                          <a:spcPct val="100000"/>
                        </a:lnSpc>
                      </a:pPr>
                      <a:r>
                        <a:rPr lang="en-GB" sz="1400" b="1" kern="1200" dirty="0">
                          <a:solidFill>
                            <a:srgbClr val="000000"/>
                          </a:solidFill>
                          <a:effectLst/>
                          <a:latin typeface="Times" panose="02020603050405020304" pitchFamily="18" charset="0"/>
                          <a:cs typeface="Times" panose="02020603050405020304" pitchFamily="18" charset="0"/>
                        </a:rPr>
                        <a:t>BV-2</a:t>
                      </a:r>
                      <a:endParaRPr lang="en-IN" sz="1400" b="1"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0.4781</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0.6468</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rgbClr val="00B050"/>
                          </a:solidFill>
                          <a:effectLst/>
                          <a:latin typeface="Times" panose="02020603050405020304" pitchFamily="18" charset="0"/>
                          <a:cs typeface="Times" panose="02020603050405020304" pitchFamily="18" charset="0"/>
                        </a:rPr>
                        <a:t>0.6609</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rgbClr val="00B050"/>
                          </a:solidFill>
                          <a:effectLst/>
                          <a:latin typeface="Times" panose="02020603050405020304" pitchFamily="18" charset="0"/>
                          <a:cs typeface="Times" panose="02020603050405020304" pitchFamily="18" charset="0"/>
                        </a:rPr>
                        <a:t>0.7953</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0.6474</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0.7859</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extLst>
                  <a:ext uri="{0D108BD9-81ED-4DB2-BD59-A6C34878D82A}">
                    <a16:rowId xmlns:a16="http://schemas.microsoft.com/office/drawing/2014/main" val="3362278731"/>
                  </a:ext>
                </a:extLst>
              </a:tr>
              <a:tr h="254457">
                <a:tc>
                  <a:txBody>
                    <a:bodyPr/>
                    <a:lstStyle/>
                    <a:p>
                      <a:pPr algn="l">
                        <a:lnSpc>
                          <a:spcPct val="100000"/>
                        </a:lnSpc>
                      </a:pPr>
                      <a:r>
                        <a:rPr lang="en-GB" sz="1400" b="1" kern="1200">
                          <a:solidFill>
                            <a:srgbClr val="000000"/>
                          </a:solidFill>
                          <a:effectLst/>
                          <a:latin typeface="Times" panose="02020603050405020304" pitchFamily="18" charset="0"/>
                          <a:cs typeface="Times" panose="02020603050405020304" pitchFamily="18" charset="0"/>
                        </a:rPr>
                        <a:t>Huh7</a:t>
                      </a:r>
                      <a:endParaRPr lang="en-IN" sz="1400" b="1" kern="10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0.5820</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0.7356</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rgbClr val="00B050"/>
                          </a:solidFill>
                          <a:effectLst/>
                          <a:latin typeface="Times" panose="02020603050405020304" pitchFamily="18" charset="0"/>
                          <a:cs typeface="Times" panose="02020603050405020304" pitchFamily="18" charset="0"/>
                        </a:rPr>
                        <a:t>0.7282</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rgbClr val="00B050"/>
                          </a:solidFill>
                          <a:effectLst/>
                          <a:latin typeface="Times" panose="02020603050405020304" pitchFamily="18" charset="0"/>
                          <a:cs typeface="Times" panose="02020603050405020304" pitchFamily="18" charset="0"/>
                        </a:rPr>
                        <a:t>0.8427</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0.6498</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0.7877</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extLst>
                  <a:ext uri="{0D108BD9-81ED-4DB2-BD59-A6C34878D82A}">
                    <a16:rowId xmlns:a16="http://schemas.microsoft.com/office/drawing/2014/main" val="1985563591"/>
                  </a:ext>
                </a:extLst>
              </a:tr>
              <a:tr h="254457">
                <a:tc>
                  <a:txBody>
                    <a:bodyPr/>
                    <a:lstStyle/>
                    <a:p>
                      <a:pPr algn="l">
                        <a:lnSpc>
                          <a:spcPct val="100000"/>
                        </a:lnSpc>
                      </a:pPr>
                      <a:r>
                        <a:rPr lang="en-GB" sz="1400" b="1" kern="1200">
                          <a:solidFill>
                            <a:srgbClr val="000000"/>
                          </a:solidFill>
                          <a:effectLst/>
                          <a:latin typeface="Times" panose="02020603050405020304" pitchFamily="18" charset="0"/>
                          <a:cs typeface="Times" panose="02020603050405020304" pitchFamily="18" charset="0"/>
                        </a:rPr>
                        <a:t>MCF7</a:t>
                      </a:r>
                      <a:endParaRPr lang="en-IN" sz="1400" b="1" kern="10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0.6928</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0.8185</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rgbClr val="00B050"/>
                          </a:solidFill>
                          <a:effectLst/>
                          <a:latin typeface="Times" panose="02020603050405020304" pitchFamily="18" charset="0"/>
                          <a:cs typeface="Times" panose="02020603050405020304" pitchFamily="18" charset="0"/>
                        </a:rPr>
                        <a:t>0.8031</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rgbClr val="00B050"/>
                          </a:solidFill>
                          <a:effectLst/>
                          <a:latin typeface="Times" panose="02020603050405020304" pitchFamily="18" charset="0"/>
                          <a:cs typeface="Times" panose="02020603050405020304" pitchFamily="18" charset="0"/>
                        </a:rPr>
                        <a:t>0.8907</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0.8157</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0.8985</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extLst>
                  <a:ext uri="{0D108BD9-81ED-4DB2-BD59-A6C34878D82A}">
                    <a16:rowId xmlns:a16="http://schemas.microsoft.com/office/drawing/2014/main" val="1276231414"/>
                  </a:ext>
                </a:extLst>
              </a:tr>
              <a:tr h="275949">
                <a:tc>
                  <a:txBody>
                    <a:bodyPr/>
                    <a:lstStyle/>
                    <a:p>
                      <a:pPr algn="l">
                        <a:lnSpc>
                          <a:spcPct val="100000"/>
                        </a:lnSpc>
                      </a:pPr>
                      <a:r>
                        <a:rPr lang="en-GB" sz="1400" b="1" kern="1200" dirty="0">
                          <a:solidFill>
                            <a:srgbClr val="000000"/>
                          </a:solidFill>
                          <a:effectLst/>
                          <a:latin typeface="Times" panose="02020603050405020304" pitchFamily="18" charset="0"/>
                          <a:cs typeface="Times" panose="02020603050405020304" pitchFamily="18" charset="0"/>
                        </a:rPr>
                        <a:t>SH-SHY5Y</a:t>
                      </a:r>
                      <a:endParaRPr lang="en-IN" sz="1400" b="1"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0.5534</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0.7122</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rgbClr val="00B050"/>
                          </a:solidFill>
                          <a:effectLst/>
                          <a:latin typeface="Times" panose="02020603050405020304" pitchFamily="18" charset="0"/>
                          <a:cs typeface="Times" panose="02020603050405020304" pitchFamily="18" charset="0"/>
                        </a:rPr>
                        <a:t>0.6805</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rgbClr val="00B050"/>
                          </a:solidFill>
                          <a:effectLst/>
                          <a:latin typeface="Times" panose="02020603050405020304" pitchFamily="18" charset="0"/>
                          <a:cs typeface="Times" panose="02020603050405020304" pitchFamily="18" charset="0"/>
                        </a:rPr>
                        <a:t>0.8097</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0.6714</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0.8034</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extLst>
                  <a:ext uri="{0D108BD9-81ED-4DB2-BD59-A6C34878D82A}">
                    <a16:rowId xmlns:a16="http://schemas.microsoft.com/office/drawing/2014/main" val="2542701873"/>
                  </a:ext>
                </a:extLst>
              </a:tr>
              <a:tr h="254457">
                <a:tc>
                  <a:txBody>
                    <a:bodyPr/>
                    <a:lstStyle/>
                    <a:p>
                      <a:pPr algn="l">
                        <a:lnSpc>
                          <a:spcPct val="100000"/>
                        </a:lnSpc>
                      </a:pPr>
                      <a:r>
                        <a:rPr lang="en-GB" sz="1400" b="1" kern="1200">
                          <a:solidFill>
                            <a:srgbClr val="000000"/>
                          </a:solidFill>
                          <a:effectLst/>
                          <a:latin typeface="Times" panose="02020603050405020304" pitchFamily="18" charset="0"/>
                          <a:cs typeface="Times" panose="02020603050405020304" pitchFamily="18" charset="0"/>
                        </a:rPr>
                        <a:t>SkBr3</a:t>
                      </a:r>
                      <a:endParaRPr lang="en-IN" sz="1400" b="1" kern="10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0.5389</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0.6998</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rgbClr val="00B050"/>
                          </a:solidFill>
                          <a:effectLst/>
                          <a:latin typeface="Times" panose="02020603050405020304" pitchFamily="18" charset="0"/>
                          <a:cs typeface="Times" panose="02020603050405020304" pitchFamily="18" charset="0"/>
                        </a:rPr>
                        <a:t>0.8205</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rgbClr val="00B050"/>
                          </a:solidFill>
                          <a:effectLst/>
                          <a:latin typeface="Times" panose="02020603050405020304" pitchFamily="18" charset="0"/>
                          <a:cs typeface="Times" panose="02020603050405020304" pitchFamily="18" charset="0"/>
                        </a:rPr>
                        <a:t>0.9013</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0.8127</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0.8967</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extLst>
                  <a:ext uri="{0D108BD9-81ED-4DB2-BD59-A6C34878D82A}">
                    <a16:rowId xmlns:a16="http://schemas.microsoft.com/office/drawing/2014/main" val="1569804660"/>
                  </a:ext>
                </a:extLst>
              </a:tr>
              <a:tr h="254457">
                <a:tc>
                  <a:txBody>
                    <a:bodyPr/>
                    <a:lstStyle/>
                    <a:p>
                      <a:pPr algn="l">
                        <a:lnSpc>
                          <a:spcPct val="100000"/>
                        </a:lnSpc>
                      </a:pPr>
                      <a:r>
                        <a:rPr lang="en-GB" sz="1400" b="1" kern="1200" dirty="0">
                          <a:solidFill>
                            <a:srgbClr val="000000"/>
                          </a:solidFill>
                          <a:effectLst/>
                          <a:latin typeface="Times" panose="02020603050405020304" pitchFamily="18" charset="0"/>
                          <a:cs typeface="Times" panose="02020603050405020304" pitchFamily="18" charset="0"/>
                        </a:rPr>
                        <a:t>SK-OV-3</a:t>
                      </a:r>
                      <a:endParaRPr lang="en-IN" sz="1400" b="1"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0.4300</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0.6006</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rgbClr val="00B050"/>
                          </a:solidFill>
                          <a:effectLst/>
                          <a:latin typeface="Times" panose="02020603050405020304" pitchFamily="18" charset="0"/>
                          <a:cs typeface="Times" panose="02020603050405020304" pitchFamily="18" charset="0"/>
                        </a:rPr>
                        <a:t>0.7424</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solidFill>
                            <a:srgbClr val="00B050"/>
                          </a:solidFill>
                          <a:effectLst/>
                          <a:latin typeface="Times" panose="02020603050405020304" pitchFamily="18" charset="0"/>
                          <a:cs typeface="Times" panose="02020603050405020304" pitchFamily="18" charset="0"/>
                        </a:rPr>
                        <a:t>0.8521</a:t>
                      </a:r>
                      <a:endParaRPr lang="en-IN" sz="1400"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0.7267</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00000"/>
                        </a:lnSpc>
                      </a:pPr>
                      <a:r>
                        <a:rPr lang="en-IN" sz="1400" kern="100" dirty="0">
                          <a:effectLst/>
                          <a:latin typeface="Times" panose="02020603050405020304" pitchFamily="18" charset="0"/>
                          <a:cs typeface="Times" panose="02020603050405020304" pitchFamily="18" charset="0"/>
                        </a:rPr>
                        <a:t>0.8417</a:t>
                      </a:r>
                      <a:endParaRPr lang="en-IN" sz="1400"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extLst>
                  <a:ext uri="{0D108BD9-81ED-4DB2-BD59-A6C34878D82A}">
                    <a16:rowId xmlns:a16="http://schemas.microsoft.com/office/drawing/2014/main" val="3315838328"/>
                  </a:ext>
                </a:extLst>
              </a:tr>
              <a:tr h="254457">
                <a:tc>
                  <a:txBody>
                    <a:bodyPr/>
                    <a:lstStyle/>
                    <a:p>
                      <a:pPr algn="l">
                        <a:lnSpc>
                          <a:spcPct val="100000"/>
                        </a:lnSpc>
                      </a:pPr>
                      <a:r>
                        <a:rPr lang="en-IN" sz="1400" b="1" kern="100" dirty="0">
                          <a:effectLst/>
                          <a:latin typeface="Times" panose="02020603050405020304" pitchFamily="18" charset="0"/>
                          <a:cs typeface="Times" panose="02020603050405020304" pitchFamily="18" charset="0"/>
                        </a:rPr>
                        <a:t>LIVECell</a:t>
                      </a:r>
                      <a:endParaRPr lang="en-IN" sz="1400" b="1"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15000"/>
                        </a:lnSpc>
                      </a:pPr>
                      <a:r>
                        <a:rPr lang="en-US" sz="1400" b="1" kern="100" dirty="0">
                          <a:effectLst/>
                          <a:latin typeface="Times" panose="02020603050405020304" pitchFamily="18" charset="0"/>
                          <a:cs typeface="Times" panose="02020603050405020304" pitchFamily="18" charset="0"/>
                        </a:rPr>
                        <a:t>0.5626</a:t>
                      </a:r>
                      <a:endParaRPr lang="en-IN" sz="1400" b="1"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15000"/>
                        </a:lnSpc>
                      </a:pPr>
                      <a:r>
                        <a:rPr lang="en-US" sz="1400" b="1" kern="100" dirty="0">
                          <a:effectLst/>
                          <a:latin typeface="Times" panose="02020603050405020304" pitchFamily="18" charset="0"/>
                          <a:cs typeface="Times" panose="02020603050405020304" pitchFamily="18" charset="0"/>
                        </a:rPr>
                        <a:t>0.7148</a:t>
                      </a:r>
                      <a:endParaRPr lang="en-IN" sz="1400" b="1"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15000"/>
                        </a:lnSpc>
                      </a:pPr>
                      <a:r>
                        <a:rPr lang="en-IN" sz="1400" b="1" kern="100" dirty="0">
                          <a:solidFill>
                            <a:srgbClr val="00B050"/>
                          </a:solidFill>
                          <a:effectLst/>
                          <a:latin typeface="Times" panose="02020603050405020304" pitchFamily="18" charset="0"/>
                          <a:cs typeface="Times" panose="02020603050405020304" pitchFamily="18" charset="0"/>
                        </a:rPr>
                        <a:t>0.7502</a:t>
                      </a:r>
                      <a:endParaRPr lang="en-IN" sz="1400" b="1"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15000"/>
                        </a:lnSpc>
                      </a:pPr>
                      <a:r>
                        <a:rPr lang="en-IN" sz="1400" b="1" kern="100" dirty="0">
                          <a:solidFill>
                            <a:srgbClr val="00B050"/>
                          </a:solidFill>
                          <a:effectLst/>
                          <a:latin typeface="Times" panose="02020603050405020304" pitchFamily="18" charset="0"/>
                          <a:cs typeface="Times" panose="02020603050405020304" pitchFamily="18" charset="0"/>
                        </a:rPr>
                        <a:t>0.8556</a:t>
                      </a:r>
                      <a:endParaRPr lang="en-IN" sz="1400" b="1" kern="100" dirty="0">
                        <a:solidFill>
                          <a:srgbClr val="00B050"/>
                        </a:solidFill>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1400" b="1" kern="100" dirty="0">
                          <a:effectLst/>
                          <a:latin typeface="Times" panose="02020603050405020304" pitchFamily="18" charset="0"/>
                          <a:cs typeface="Times" panose="02020603050405020304" pitchFamily="18" charset="0"/>
                        </a:rPr>
                        <a:t>0.7477</a:t>
                      </a:r>
                      <a:endParaRPr lang="en-IN" sz="1400" b="1"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tc>
                  <a:txBody>
                    <a:bodyPr/>
                    <a:lstStyle/>
                    <a:p>
                      <a:pPr algn="l">
                        <a:lnSpc>
                          <a:spcPct val="115000"/>
                        </a:lnSpc>
                      </a:pPr>
                      <a:r>
                        <a:rPr lang="en-IN" sz="1400" b="1" kern="100" dirty="0">
                          <a:effectLst/>
                          <a:latin typeface="Times" panose="02020603050405020304" pitchFamily="18" charset="0"/>
                          <a:cs typeface="Times" panose="02020603050405020304" pitchFamily="18" charset="0"/>
                        </a:rPr>
                        <a:t>0.8556</a:t>
                      </a:r>
                      <a:endParaRPr lang="en-IN" sz="1400" b="1" kern="100" dirty="0">
                        <a:effectLst/>
                        <a:latin typeface="Times" panose="02020603050405020304" pitchFamily="18" charset="0"/>
                        <a:ea typeface="Cambria" panose="02040503050406030204" pitchFamily="18" charset="0"/>
                        <a:cs typeface="Times" panose="02020603050405020304" pitchFamily="18" charset="0"/>
                      </a:endParaRPr>
                    </a:p>
                  </a:txBody>
                  <a:tcPr marL="68580" marR="68580" marT="0" marB="0"/>
                </a:tc>
                <a:extLst>
                  <a:ext uri="{0D108BD9-81ED-4DB2-BD59-A6C34878D82A}">
                    <a16:rowId xmlns:a16="http://schemas.microsoft.com/office/drawing/2014/main" val="1893918930"/>
                  </a:ext>
                </a:extLst>
              </a:tr>
            </a:tbl>
          </a:graphicData>
        </a:graphic>
      </p:graphicFrame>
      <p:sp>
        <p:nvSpPr>
          <p:cNvPr id="3" name="TextBox 2">
            <a:extLst>
              <a:ext uri="{FF2B5EF4-FFF2-40B4-BE49-F238E27FC236}">
                <a16:creationId xmlns:a16="http://schemas.microsoft.com/office/drawing/2014/main" id="{CB9897CC-B9BA-52BB-B90E-EB93390C8075}"/>
              </a:ext>
            </a:extLst>
          </p:cNvPr>
          <p:cNvSpPr txBox="1"/>
          <p:nvPr/>
        </p:nvSpPr>
        <p:spPr>
          <a:xfrm rot="10800000" flipV="1">
            <a:off x="381736" y="1309066"/>
            <a:ext cx="2182558" cy="1131079"/>
          </a:xfrm>
          <a:prstGeom prst="rect">
            <a:avLst/>
          </a:prstGeom>
          <a:noFill/>
        </p:spPr>
        <p:txBody>
          <a:bodyPr wrap="square">
            <a:spAutoFit/>
          </a:bodyPr>
          <a:lstStyle/>
          <a:p>
            <a:pPr>
              <a:lnSpc>
                <a:spcPct val="150000"/>
              </a:lnSpc>
            </a:pPr>
            <a:r>
              <a:rPr lang="en-US" sz="1500" b="1" i="1" u="sng" dirty="0">
                <a:solidFill>
                  <a:srgbClr val="0070C0"/>
                </a:solidFill>
                <a:effectLst/>
                <a:latin typeface="Cambria" panose="02040503050406030204" pitchFamily="18" charset="0"/>
                <a:ea typeface="Cambria" panose="02040503050406030204" pitchFamily="18" charset="0"/>
              </a:rPr>
              <a:t>Evaluation Metrics</a:t>
            </a:r>
            <a:endParaRPr lang="en-US" sz="1500" b="0" i="1" u="sng" dirty="0">
              <a:solidFill>
                <a:srgbClr val="0070C0"/>
              </a:solidFill>
              <a:effectLst/>
              <a:latin typeface="Cambria" panose="02040503050406030204" pitchFamily="18" charset="0"/>
              <a:ea typeface="Cambria" panose="02040503050406030204" pitchFamily="18" charset="0"/>
            </a:endParaRPr>
          </a:p>
          <a:p>
            <a:endParaRPr lang="en-IN" sz="1500" dirty="0">
              <a:solidFill>
                <a:srgbClr val="0070C0"/>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1500" dirty="0">
                <a:latin typeface="Cambria" panose="02040503050406030204" pitchFamily="18" charset="0"/>
                <a:ea typeface="Cambria" panose="02040503050406030204" pitchFamily="18" charset="0"/>
              </a:rPr>
              <a:t>Dice </a:t>
            </a:r>
          </a:p>
          <a:p>
            <a:pPr marL="285750" indent="-285750">
              <a:buFont typeface="Arial" panose="020B0604020202020204" pitchFamily="34" charset="0"/>
              <a:buChar char="•"/>
            </a:pPr>
            <a:r>
              <a:rPr lang="en-IN" sz="1500" dirty="0">
                <a:latin typeface="Cambria" panose="02040503050406030204" pitchFamily="18" charset="0"/>
                <a:ea typeface="Cambria" panose="02040503050406030204" pitchFamily="18" charset="0"/>
              </a:rPr>
              <a:t>IoU</a:t>
            </a:r>
          </a:p>
        </p:txBody>
      </p:sp>
      <p:sp>
        <p:nvSpPr>
          <p:cNvPr id="7" name="TextBox 6">
            <a:extLst>
              <a:ext uri="{FF2B5EF4-FFF2-40B4-BE49-F238E27FC236}">
                <a16:creationId xmlns:a16="http://schemas.microsoft.com/office/drawing/2014/main" id="{C520B069-E1C4-4853-15AF-FDFDF026CDA1}"/>
              </a:ext>
            </a:extLst>
          </p:cNvPr>
          <p:cNvSpPr txBox="1"/>
          <p:nvPr/>
        </p:nvSpPr>
        <p:spPr>
          <a:xfrm rot="10800000" flipV="1">
            <a:off x="2828440" y="1577475"/>
            <a:ext cx="8723093" cy="584775"/>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Cambria" panose="02040503050406030204" pitchFamily="18" charset="0"/>
                <a:ea typeface="Cambria" panose="02040503050406030204" pitchFamily="18" charset="0"/>
              </a:rPr>
              <a:t>Attention Mechanism used in the code, helps the model attain good segmentation performance.</a:t>
            </a:r>
          </a:p>
          <a:p>
            <a:pPr marL="285750" indent="-285750">
              <a:buFont typeface="Arial" panose="020B0604020202020204" pitchFamily="34" charset="0"/>
              <a:buChar char="•"/>
            </a:pPr>
            <a:r>
              <a:rPr lang="en-IN" sz="1600" dirty="0">
                <a:latin typeface="Cambria" panose="02040503050406030204" pitchFamily="18" charset="0"/>
                <a:ea typeface="Cambria" panose="02040503050406030204" pitchFamily="18" charset="0"/>
              </a:rPr>
              <a:t>Mean Teacher model also attained comparable scores, only with 60% labelled data</a:t>
            </a:r>
          </a:p>
        </p:txBody>
      </p:sp>
      <p:sp>
        <p:nvSpPr>
          <p:cNvPr id="8" name="TextBox 7">
            <a:extLst>
              <a:ext uri="{FF2B5EF4-FFF2-40B4-BE49-F238E27FC236}">
                <a16:creationId xmlns:a16="http://schemas.microsoft.com/office/drawing/2014/main" id="{110D3230-D9F3-BA3B-CA52-18990862205C}"/>
              </a:ext>
            </a:extLst>
          </p:cNvPr>
          <p:cNvSpPr txBox="1"/>
          <p:nvPr/>
        </p:nvSpPr>
        <p:spPr>
          <a:xfrm rot="10800000" flipV="1">
            <a:off x="2971797" y="6194033"/>
            <a:ext cx="7098032" cy="292388"/>
          </a:xfrm>
          <a:prstGeom prst="rect">
            <a:avLst/>
          </a:prstGeom>
          <a:noFill/>
        </p:spPr>
        <p:txBody>
          <a:bodyPr wrap="square">
            <a:spAutoFit/>
          </a:bodyPr>
          <a:lstStyle/>
          <a:p>
            <a:pPr algn="ctr"/>
            <a:r>
              <a:rPr lang="en-IN" sz="1300" dirty="0">
                <a:latin typeface="Cambria" panose="02040503050406030204" pitchFamily="18" charset="0"/>
                <a:ea typeface="Cambria" panose="02040503050406030204" pitchFamily="18" charset="0"/>
              </a:rPr>
              <a:t>Table 2. Scores Obtained by running U-Net, Attention U-Net and MTA-U-Net on LIVECell Dataset</a:t>
            </a:r>
          </a:p>
        </p:txBody>
      </p:sp>
    </p:spTree>
    <p:extLst>
      <p:ext uri="{BB962C8B-B14F-4D97-AF65-F5344CB8AC3E}">
        <p14:creationId xmlns:p14="http://schemas.microsoft.com/office/powerpoint/2010/main" val="2670272493"/>
      </p:ext>
    </p:extLst>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EB91EBED-606F-4526-98F2-0BC37D122083}" vid="{0066A017-97AF-4FCB-BD31-68FEF3C01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84E3F0-7763-473A-A672-F70F538DA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0C81F5-4E08-4068-8DC9-6D21305E57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119E3DC-63DC-4703-A1A6-A21819296CF6}">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Coastal presentation</Template>
  <TotalTime>9069</TotalTime>
  <Words>1733</Words>
  <Application>Microsoft Office PowerPoint</Application>
  <PresentationFormat>Widescreen</PresentationFormat>
  <Paragraphs>320</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Algerian</vt:lpstr>
      <vt:lpstr>Arial</vt:lpstr>
      <vt:lpstr>Arial Black</vt:lpstr>
      <vt:lpstr>Calibri</vt:lpstr>
      <vt:lpstr>Cambria</vt:lpstr>
      <vt:lpstr>Cambria Math</vt:lpstr>
      <vt:lpstr>Segoe UI</vt:lpstr>
      <vt:lpstr>Segoe UI Light</vt:lpstr>
      <vt:lpstr>Times</vt:lpstr>
      <vt:lpstr>Times New Roman</vt:lpstr>
      <vt:lpstr>Office Theme</vt:lpstr>
      <vt:lpstr>PowerPoint Presentation</vt:lpstr>
      <vt:lpstr>PowerPoint Presentation</vt:lpstr>
      <vt:lpstr>Introduction</vt:lpstr>
      <vt:lpstr>PowerPoint Presentation</vt:lpstr>
      <vt:lpstr>PowerPoint Presentation</vt:lpstr>
      <vt:lpstr>METHODOLOGY</vt:lpstr>
      <vt:lpstr>METHODOLOGY</vt:lpstr>
      <vt:lpstr>METHODOLOGY</vt:lpstr>
      <vt:lpstr>RESULT AND VAILIDATION</vt:lpstr>
      <vt:lpstr>RESULT AND VAILIDATION</vt:lpstr>
      <vt:lpstr>PowerPoint Presentation</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Cell SEGMENTATION  USING UNET APPROACHES</dc:title>
  <dc:creator>Ardra S Raj</dc:creator>
  <cp:lastModifiedBy>Ardra S Raj</cp:lastModifiedBy>
  <cp:revision>274</cp:revision>
  <dcterms:created xsi:type="dcterms:W3CDTF">2024-03-16T09:00:11Z</dcterms:created>
  <dcterms:modified xsi:type="dcterms:W3CDTF">2024-11-22T18:01:26Z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