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305" r:id="rId6"/>
    <p:sldId id="306" r:id="rId7"/>
    <p:sldId id="308" r:id="rId8"/>
    <p:sldId id="307"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ek Menon" initials="VM" lastIdx="1" clrIdx="0">
    <p:extLst>
      <p:ext uri="{19B8F6BF-5375-455C-9EA6-DF929625EA0E}">
        <p15:presenceInfo xmlns:p15="http://schemas.microsoft.com/office/powerpoint/2012/main" userId="Vivek Men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9D08E"/>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39" y="45"/>
      </p:cViewPr>
      <p:guideLst/>
    </p:cSldViewPr>
  </p:slideViewPr>
  <p:notesTextViewPr>
    <p:cViewPr>
      <p:scale>
        <a:sx n="1" d="1"/>
        <a:sy n="1" d="1"/>
      </p:scale>
      <p:origin x="0" y="0"/>
    </p:cViewPr>
  </p:notesTextViewPr>
  <p:notesViewPr>
    <p:cSldViewPr snapToGrid="0">
      <p:cViewPr varScale="1">
        <p:scale>
          <a:sx n="47" d="100"/>
          <a:sy n="47" d="100"/>
        </p:scale>
        <p:origin x="2712"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0C62EF-5905-486F-90EC-C179FB71AB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95FDE3-4E91-4653-879A-33C7F0B30F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97D777-1A8B-4EEC-B342-FD95FD9FF142}" type="datetimeFigureOut">
              <a:rPr lang="en-US" smtClean="0"/>
              <a:t>9/4/2020</a:t>
            </a:fld>
            <a:endParaRPr lang="en-US"/>
          </a:p>
        </p:txBody>
      </p:sp>
      <p:sp>
        <p:nvSpPr>
          <p:cNvPr id="4" name="Footer Placeholder 3">
            <a:extLst>
              <a:ext uri="{FF2B5EF4-FFF2-40B4-BE49-F238E27FC236}">
                <a16:creationId xmlns:a16="http://schemas.microsoft.com/office/drawing/2014/main" id="{0F447C67-BDA3-4B02-9873-141F1F23AC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EF075F-BC8E-495D-B593-42014D5C7C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2F21F1-82E0-472F-816C-335219083A00}" type="slidenum">
              <a:rPr lang="en-US" smtClean="0"/>
              <a:t>‹#›</a:t>
            </a:fld>
            <a:endParaRPr lang="en-US"/>
          </a:p>
        </p:txBody>
      </p:sp>
    </p:spTree>
    <p:extLst>
      <p:ext uri="{BB962C8B-B14F-4D97-AF65-F5344CB8AC3E}">
        <p14:creationId xmlns:p14="http://schemas.microsoft.com/office/powerpoint/2010/main" val="305783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20C34-F41F-4E7A-83F0-BF8831B0592A}"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5F186-B71E-4F40-B6D7-E15F8CC1DD01}" type="slidenum">
              <a:rPr lang="en-US" smtClean="0"/>
              <a:t>‹#›</a:t>
            </a:fld>
            <a:endParaRPr lang="en-US"/>
          </a:p>
        </p:txBody>
      </p:sp>
    </p:spTree>
    <p:extLst>
      <p:ext uri="{BB962C8B-B14F-4D97-AF65-F5344CB8AC3E}">
        <p14:creationId xmlns:p14="http://schemas.microsoft.com/office/powerpoint/2010/main" val="50391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22CC-4DF4-4E17-AB4C-929F528B1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8DDC6-CB19-4A03-9534-A6A3103EF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48DD33-7243-4873-B77C-27D9306817AA}"/>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5" name="Footer Placeholder 4">
            <a:extLst>
              <a:ext uri="{FF2B5EF4-FFF2-40B4-BE49-F238E27FC236}">
                <a16:creationId xmlns:a16="http://schemas.microsoft.com/office/drawing/2014/main" id="{D1D76FC2-98CD-4C77-819C-07E713EF1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455B8-4645-47C0-81AE-F9CE0E0747C8}"/>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418076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928A-D494-413D-BB47-C5634EBD0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FBF4A3-9FBE-4A10-BE24-524A0E2DBD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7346-DC68-43F6-8E00-7019401C3A21}"/>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5" name="Footer Placeholder 4">
            <a:extLst>
              <a:ext uri="{FF2B5EF4-FFF2-40B4-BE49-F238E27FC236}">
                <a16:creationId xmlns:a16="http://schemas.microsoft.com/office/drawing/2014/main" id="{12B3331B-11D6-4EF3-904F-6088922C6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C07F2-293E-4582-A4BF-A4C566158A61}"/>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22976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AC0B3-38DE-42B9-A0D6-172202BB3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B165DA-A998-473C-9084-6CD4A0D528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1C46A-7993-42D3-A513-A860A3844EE2}"/>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5" name="Footer Placeholder 4">
            <a:extLst>
              <a:ext uri="{FF2B5EF4-FFF2-40B4-BE49-F238E27FC236}">
                <a16:creationId xmlns:a16="http://schemas.microsoft.com/office/drawing/2014/main" id="{515F10FD-E0EB-47F1-B7DF-1A954503F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C8523-10D1-40DA-A20B-B9F1087FC882}"/>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327089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4EC1-8D49-4A60-A012-C661F8E751A8}"/>
              </a:ext>
            </a:extLst>
          </p:cNvPr>
          <p:cNvSpPr>
            <a:spLocks noGrp="1"/>
          </p:cNvSpPr>
          <p:nvPr>
            <p:ph type="title"/>
          </p:nvPr>
        </p:nvSpPr>
        <p:spPr>
          <a:xfrm>
            <a:off x="0" y="18255"/>
            <a:ext cx="12192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8424D6F-2367-4A46-9301-517632C7D6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33E0-00E5-48AD-8B9B-A25782DA4A90}"/>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5" name="Footer Placeholder 4">
            <a:extLst>
              <a:ext uri="{FF2B5EF4-FFF2-40B4-BE49-F238E27FC236}">
                <a16:creationId xmlns:a16="http://schemas.microsoft.com/office/drawing/2014/main" id="{2F50EF42-AAC8-40B1-A8D6-8E2C7A850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6D1E1-B662-4399-BE0D-C8787A682221}"/>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52561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8941-BAD6-4ED6-BCB1-88C24D753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DC254A-CDC5-40BD-AD60-48DE445C2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53F0C7-A0D5-4C30-9796-2BC22CF383E3}"/>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5" name="Footer Placeholder 4">
            <a:extLst>
              <a:ext uri="{FF2B5EF4-FFF2-40B4-BE49-F238E27FC236}">
                <a16:creationId xmlns:a16="http://schemas.microsoft.com/office/drawing/2014/main" id="{B5EC3F86-C67E-4B77-BD18-0F51E1CC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BF850-0EA2-467C-B717-18C19DB3F020}"/>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347173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9FA-0C4D-4E03-ABD0-DAE7151ED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527D1-33C4-4703-BA7A-020B18E199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9277E-6B46-45F7-9170-6D716B4A10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3EF49-598B-49FD-95EE-481FA9C88BD6}"/>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6" name="Footer Placeholder 5">
            <a:extLst>
              <a:ext uri="{FF2B5EF4-FFF2-40B4-BE49-F238E27FC236}">
                <a16:creationId xmlns:a16="http://schemas.microsoft.com/office/drawing/2014/main" id="{313677E5-E937-4A27-8523-0D8051597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6FC7E-1946-4D52-9BD8-630A7A209918}"/>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23199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A38A-5BD2-49F4-AD7D-4D0EC51806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8AFEA0-67BA-4F11-8710-0CCE548C5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3DACE4-3936-44BD-8CD0-660906677F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157EE-C46E-44A5-BB08-782514F39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7F24F9-BEF2-4B5B-93B3-B1D9D4B37B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AF0032-31DF-476C-B73B-8B73286EFE1B}"/>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8" name="Footer Placeholder 7">
            <a:extLst>
              <a:ext uri="{FF2B5EF4-FFF2-40B4-BE49-F238E27FC236}">
                <a16:creationId xmlns:a16="http://schemas.microsoft.com/office/drawing/2014/main" id="{E4FD01EA-609F-45CC-A78B-57CEB4710A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73B9D1-2D4E-41C2-A5B5-1F763CF7F03A}"/>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50519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74AB-673E-4C06-8111-DCF78F3F1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4706CA-AF33-42B1-9665-8BB2E0D300AA}"/>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4" name="Footer Placeholder 3">
            <a:extLst>
              <a:ext uri="{FF2B5EF4-FFF2-40B4-BE49-F238E27FC236}">
                <a16:creationId xmlns:a16="http://schemas.microsoft.com/office/drawing/2014/main" id="{DFC64EF1-EA88-46D5-9902-EAC0A2302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AB2A3-AD1C-4A12-8DC3-669F90BE058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66352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71268-97A9-4931-80D1-E626FE54759F}"/>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3" name="Footer Placeholder 2">
            <a:extLst>
              <a:ext uri="{FF2B5EF4-FFF2-40B4-BE49-F238E27FC236}">
                <a16:creationId xmlns:a16="http://schemas.microsoft.com/office/drawing/2014/main" id="{35D81E69-9328-4A99-A590-5D5B1D65EC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89DDE0-62A6-46E3-B8C4-88619C588474}"/>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179210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D850-B863-4114-8376-BF6AE0403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4B8869-DA1A-4C37-B243-D24BF0EBA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C4B1C1-2B41-45C7-9181-BDEC35178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DBA1-1B86-47DE-84B1-32106D1C6277}"/>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6" name="Footer Placeholder 5">
            <a:extLst>
              <a:ext uri="{FF2B5EF4-FFF2-40B4-BE49-F238E27FC236}">
                <a16:creationId xmlns:a16="http://schemas.microsoft.com/office/drawing/2014/main" id="{DC2E797D-7A0F-4915-85E9-75D8DD3BD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B6C2B-9DF7-4FA1-B86C-1A6EB056D82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5804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0098-EBA6-4C26-87FD-0A2E948FB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81CAFE-6256-448C-AB30-FC9D45263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B0475-9AC6-4BE6-9E50-60C0660A6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8009AC-209D-427F-A72E-241F422625BE}"/>
              </a:ext>
            </a:extLst>
          </p:cNvPr>
          <p:cNvSpPr>
            <a:spLocks noGrp="1"/>
          </p:cNvSpPr>
          <p:nvPr>
            <p:ph type="dt" sz="half" idx="10"/>
          </p:nvPr>
        </p:nvSpPr>
        <p:spPr/>
        <p:txBody>
          <a:bodyPr/>
          <a:lstStyle/>
          <a:p>
            <a:fld id="{7C24AE0B-2073-40CC-8764-76567E6432A8}" type="datetimeFigureOut">
              <a:rPr lang="en-US" smtClean="0"/>
              <a:t>9/4/2020</a:t>
            </a:fld>
            <a:endParaRPr lang="en-US"/>
          </a:p>
        </p:txBody>
      </p:sp>
      <p:sp>
        <p:nvSpPr>
          <p:cNvPr id="6" name="Footer Placeholder 5">
            <a:extLst>
              <a:ext uri="{FF2B5EF4-FFF2-40B4-BE49-F238E27FC236}">
                <a16:creationId xmlns:a16="http://schemas.microsoft.com/office/drawing/2014/main" id="{C034F477-A2F0-4072-BF8A-75E560263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595CC-1C56-4EEC-A568-A757812D40C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418604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D36185-758E-43D6-A3D2-D7D6A0BA7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6D75C-F988-4E10-8A5E-4B14110DB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58ED1-38FB-489A-9765-E51B541E8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4AE0B-2073-40CC-8764-76567E6432A8}" type="datetimeFigureOut">
              <a:rPr lang="en-US" smtClean="0"/>
              <a:t>9/4/2020</a:t>
            </a:fld>
            <a:endParaRPr lang="en-US"/>
          </a:p>
        </p:txBody>
      </p:sp>
      <p:sp>
        <p:nvSpPr>
          <p:cNvPr id="5" name="Footer Placeholder 4">
            <a:extLst>
              <a:ext uri="{FF2B5EF4-FFF2-40B4-BE49-F238E27FC236}">
                <a16:creationId xmlns:a16="http://schemas.microsoft.com/office/drawing/2014/main" id="{AC5AE273-8324-4B5B-9277-1147F71E3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032AA9-1363-444C-82A5-96DF7AE15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69886-E790-4C01-9662-833ACB14F9A3}" type="slidenum">
              <a:rPr lang="en-US" smtClean="0"/>
              <a:t>‹#›</a:t>
            </a:fld>
            <a:endParaRPr lang="en-US"/>
          </a:p>
        </p:txBody>
      </p:sp>
    </p:spTree>
    <p:extLst>
      <p:ext uri="{BB962C8B-B14F-4D97-AF65-F5344CB8AC3E}">
        <p14:creationId xmlns:p14="http://schemas.microsoft.com/office/powerpoint/2010/main" val="272334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chinelearningmastery.com/overfitting-and-underfitting-with-machine-learning-algorithms/" TargetMode="External"/><Relationship Id="rId2" Type="http://schemas.openxmlformats.org/officeDocument/2006/relationships/hyperlink" Target="https://chunml.github.io/ChunML.github.io/tutorial/Underfit-Overfit/" TargetMode="External"/><Relationship Id="rId1" Type="http://schemas.openxmlformats.org/officeDocument/2006/relationships/slideLayout" Target="../slideLayouts/slideLayout2.xml"/><Relationship Id="rId4" Type="http://schemas.openxmlformats.org/officeDocument/2006/relationships/hyperlink" Target="https://keeeto.github.io/blog/bias_varia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090C-F9B4-48B4-A98C-AE3FA51F25F0}"/>
              </a:ext>
            </a:extLst>
          </p:cNvPr>
          <p:cNvSpPr>
            <a:spLocks noGrp="1"/>
          </p:cNvSpPr>
          <p:nvPr>
            <p:ph type="ctrTitle"/>
          </p:nvPr>
        </p:nvSpPr>
        <p:spPr/>
        <p:txBody>
          <a:bodyPr>
            <a:normAutofit/>
          </a:bodyPr>
          <a:lstStyle/>
          <a:p>
            <a:r>
              <a:rPr lang="en-US" dirty="0"/>
              <a:t>Model Evaluation –</a:t>
            </a:r>
            <a:br>
              <a:rPr lang="en-US" dirty="0"/>
            </a:br>
            <a:r>
              <a:rPr lang="en-US" dirty="0"/>
              <a:t>Overfitting</a:t>
            </a:r>
          </a:p>
        </p:txBody>
      </p:sp>
      <p:sp>
        <p:nvSpPr>
          <p:cNvPr id="3" name="Subtitle 2">
            <a:extLst>
              <a:ext uri="{FF2B5EF4-FFF2-40B4-BE49-F238E27FC236}">
                <a16:creationId xmlns:a16="http://schemas.microsoft.com/office/drawing/2014/main" id="{D7F0929D-772E-4B3A-8391-8129D1C0DF2F}"/>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16708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C446-0B52-461D-89F6-D974E6D23346}"/>
              </a:ext>
            </a:extLst>
          </p:cNvPr>
          <p:cNvSpPr>
            <a:spLocks noGrp="1"/>
          </p:cNvSpPr>
          <p:nvPr>
            <p:ph type="title"/>
          </p:nvPr>
        </p:nvSpPr>
        <p:spPr/>
        <p:txBody>
          <a:bodyPr/>
          <a:lstStyle/>
          <a:p>
            <a:r>
              <a:rPr lang="en-US" dirty="0"/>
              <a:t>	Overview</a:t>
            </a:r>
          </a:p>
        </p:txBody>
      </p:sp>
      <p:sp>
        <p:nvSpPr>
          <p:cNvPr id="3" name="Content Placeholder 2">
            <a:extLst>
              <a:ext uri="{FF2B5EF4-FFF2-40B4-BE49-F238E27FC236}">
                <a16:creationId xmlns:a16="http://schemas.microsoft.com/office/drawing/2014/main" id="{1DE87006-C330-47DF-B3E9-2962DA5D01F2}"/>
              </a:ext>
            </a:extLst>
          </p:cNvPr>
          <p:cNvSpPr>
            <a:spLocks noGrp="1"/>
          </p:cNvSpPr>
          <p:nvPr>
            <p:ph idx="1"/>
          </p:nvPr>
        </p:nvSpPr>
        <p:spPr>
          <a:xfrm>
            <a:off x="838200" y="1825625"/>
            <a:ext cx="10515600" cy="4516452"/>
          </a:xfrm>
        </p:spPr>
        <p:txBody>
          <a:bodyPr>
            <a:normAutofit/>
          </a:bodyPr>
          <a:lstStyle/>
          <a:p>
            <a:r>
              <a:rPr lang="en-US" dirty="0"/>
              <a:t>Overfitting vs Underfitting</a:t>
            </a:r>
          </a:p>
          <a:p>
            <a:r>
              <a:rPr lang="en-US" dirty="0"/>
              <a:t>Underfitting to Overfitting in Prediction(Regression)</a:t>
            </a:r>
          </a:p>
          <a:p>
            <a:r>
              <a:rPr lang="en-US" dirty="0"/>
              <a:t>Underfitting to Overfitting in Classification</a:t>
            </a:r>
          </a:p>
          <a:p>
            <a:r>
              <a:rPr lang="en-US" dirty="0"/>
              <a:t>Impact of Overfitting on Performance</a:t>
            </a:r>
          </a:p>
          <a:p>
            <a:r>
              <a:rPr lang="en-US" dirty="0"/>
              <a:t>Approaches to reduce Overfitting</a:t>
            </a:r>
          </a:p>
          <a:p>
            <a:r>
              <a:rPr lang="en-US" dirty="0"/>
              <a:t>Summary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025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A250-7609-4D52-B120-57A8F67FA829}"/>
              </a:ext>
            </a:extLst>
          </p:cNvPr>
          <p:cNvSpPr>
            <a:spLocks noGrp="1"/>
          </p:cNvSpPr>
          <p:nvPr>
            <p:ph type="title"/>
          </p:nvPr>
        </p:nvSpPr>
        <p:spPr>
          <a:xfrm>
            <a:off x="0" y="18255"/>
            <a:ext cx="12192000" cy="812255"/>
          </a:xfrm>
        </p:spPr>
        <p:txBody>
          <a:bodyPr/>
          <a:lstStyle/>
          <a:p>
            <a:r>
              <a:rPr lang="en-US" dirty="0"/>
              <a:t>	What is Overfitting</a:t>
            </a:r>
          </a:p>
        </p:txBody>
      </p:sp>
      <p:sp>
        <p:nvSpPr>
          <p:cNvPr id="4" name="Title 4">
            <a:extLst>
              <a:ext uri="{FF2B5EF4-FFF2-40B4-BE49-F238E27FC236}">
                <a16:creationId xmlns:a16="http://schemas.microsoft.com/office/drawing/2014/main" id="{5EAF0A53-621B-4043-8546-52A4037B5771}"/>
              </a:ext>
            </a:extLst>
          </p:cNvPr>
          <p:cNvSpPr>
            <a:spLocks noGrp="1"/>
          </p:cNvSpPr>
          <p:nvPr>
            <p:ph idx="1"/>
          </p:nvPr>
        </p:nvSpPr>
        <p:spPr>
          <a:xfrm>
            <a:off x="1022758" y="973124"/>
            <a:ext cx="10515600" cy="5805182"/>
          </a:xfrm>
        </p:spPr>
        <p:txBody>
          <a:bodyPr vert="horz" lIns="91440" tIns="45720" rIns="91440" bIns="45720" rtlCol="0">
            <a:normAutofit fontScale="85000" lnSpcReduction="20000"/>
          </a:bodyPr>
          <a:lstStyle/>
          <a:p>
            <a:pPr marL="457200" indent="-457200" algn="just">
              <a:buFont typeface="Arial" panose="020B0604020202020204" pitchFamily="34" charset="0"/>
              <a:buChar char="•"/>
            </a:pPr>
            <a:r>
              <a:rPr lang="en-US" sz="2800" dirty="0">
                <a:latin typeface="+mn-lt"/>
                <a:ea typeface="+mn-ea"/>
                <a:cs typeface="+mn-cs"/>
              </a:rPr>
              <a:t>ML models can generalize and produce highly complex explanations of relationships (models) between predictor variables and response variable where the ‘fit’ maybe excellent. </a:t>
            </a:r>
          </a:p>
          <a:p>
            <a:pPr marL="457200" indent="-457200" algn="just">
              <a:buFont typeface="Arial" panose="020B0604020202020204" pitchFamily="34" charset="0"/>
              <a:buChar char="•"/>
            </a:pPr>
            <a:endParaRPr lang="en-US" dirty="0"/>
          </a:p>
          <a:p>
            <a:pPr marL="457200" indent="-457200" algn="just">
              <a:buFont typeface="Arial" panose="020B0604020202020204" pitchFamily="34" charset="0"/>
              <a:buChar char="•"/>
            </a:pPr>
            <a:r>
              <a:rPr lang="en-US" dirty="0"/>
              <a:t>However, </a:t>
            </a:r>
            <a:r>
              <a:rPr lang="en-US" sz="2800" dirty="0">
                <a:latin typeface="+mn-lt"/>
                <a:ea typeface="+mn-ea"/>
                <a:cs typeface="+mn-cs"/>
              </a:rPr>
              <a:t>when used with new unseen data, models of great complexity may not do so well!</a:t>
            </a:r>
          </a:p>
          <a:p>
            <a:pPr marL="457200" indent="-457200" algn="just">
              <a:buFont typeface="Arial" panose="020B0604020202020204" pitchFamily="34" charset="0"/>
              <a:buChar char="•"/>
            </a:pPr>
            <a:endParaRPr lang="en-US" altLang="en-US" sz="2800" dirty="0">
              <a:latin typeface="+mn-lt"/>
              <a:ea typeface="+mn-ea"/>
              <a:cs typeface="+mn-cs"/>
            </a:endParaRPr>
          </a:p>
          <a:p>
            <a:pPr marL="457200" indent="-457200" algn="just"/>
            <a:r>
              <a:rPr lang="en-US" dirty="0"/>
              <a:t>Overfitting happens when a model learns the details and also noise in the training data to the extent that it negatively impacts the performance of the model on new data. (excellent performance on training, but poor generalization on new data). </a:t>
            </a:r>
            <a:endParaRPr lang="en-US" altLang="en-US" sz="2800" dirty="0">
              <a:latin typeface="+mn-lt"/>
              <a:ea typeface="+mn-ea"/>
              <a:cs typeface="+mn-cs"/>
            </a:endParaRPr>
          </a:p>
          <a:p>
            <a:pPr marL="457200" indent="-457200" algn="just">
              <a:buFont typeface="Arial" panose="020B0604020202020204" pitchFamily="34" charset="0"/>
              <a:buChar char="•"/>
            </a:pPr>
            <a:endParaRPr lang="en-US" altLang="en-US" sz="2800" dirty="0">
              <a:latin typeface="+mn-lt"/>
              <a:ea typeface="+mn-ea"/>
              <a:cs typeface="+mn-cs"/>
            </a:endParaRPr>
          </a:p>
          <a:p>
            <a:pPr marL="457200" indent="-457200" algn="just">
              <a:buFont typeface="Arial" panose="020B0604020202020204" pitchFamily="34" charset="0"/>
              <a:buChar char="•"/>
            </a:pPr>
            <a:r>
              <a:rPr lang="en-US" altLang="en-US" sz="2800" dirty="0">
                <a:latin typeface="+mn-lt"/>
                <a:ea typeface="+mn-ea"/>
                <a:cs typeface="+mn-cs"/>
              </a:rPr>
              <a:t>Overfitting produces poor predictive performance – past a certain point, the error rate on new data starts to increase</a:t>
            </a:r>
          </a:p>
          <a:p>
            <a:pPr marL="457200" indent="-457200" algn="just">
              <a:buFont typeface="Arial" panose="020B0604020202020204" pitchFamily="34" charset="0"/>
              <a:buChar char="•"/>
            </a:pPr>
            <a:endParaRPr lang="en-US" altLang="en-US" dirty="0"/>
          </a:p>
          <a:p>
            <a:pPr marL="457200" indent="-457200" algn="just">
              <a:buFont typeface="Arial" panose="020B0604020202020204" pitchFamily="34" charset="0"/>
              <a:buChar char="•"/>
            </a:pPr>
            <a:r>
              <a:rPr lang="en-US" altLang="en-US" sz="2800" dirty="0">
                <a:latin typeface="+mn-lt"/>
                <a:ea typeface="+mn-ea"/>
                <a:cs typeface="+mn-cs"/>
              </a:rPr>
              <a:t>Conversely, Underfitting occurs when the model fails to capture or generalize the underlying pattern in the data, mostly due to over-simplicity of the model. (poor performance on training as well as poor generalization on new data)</a:t>
            </a:r>
          </a:p>
        </p:txBody>
      </p:sp>
    </p:spTree>
    <p:extLst>
      <p:ext uri="{BB962C8B-B14F-4D97-AF65-F5344CB8AC3E}">
        <p14:creationId xmlns:p14="http://schemas.microsoft.com/office/powerpoint/2010/main" val="298015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2022-6DE4-4249-B2D0-8BCBB671D7FD}"/>
              </a:ext>
            </a:extLst>
          </p:cNvPr>
          <p:cNvSpPr>
            <a:spLocks noGrp="1"/>
          </p:cNvSpPr>
          <p:nvPr>
            <p:ph type="title"/>
          </p:nvPr>
        </p:nvSpPr>
        <p:spPr>
          <a:xfrm>
            <a:off x="0" y="7061"/>
            <a:ext cx="12192000" cy="974890"/>
          </a:xfrm>
        </p:spPr>
        <p:txBody>
          <a:bodyPr>
            <a:normAutofit/>
          </a:bodyPr>
          <a:lstStyle/>
          <a:p>
            <a:pPr algn="ctr"/>
            <a:r>
              <a:rPr lang="en-US" dirty="0"/>
              <a:t>Underfitting to Overfitting – Prediction (Regression)</a:t>
            </a:r>
          </a:p>
        </p:txBody>
      </p:sp>
      <p:pic>
        <p:nvPicPr>
          <p:cNvPr id="1034" name="Picture 10">
            <a:extLst>
              <a:ext uri="{FF2B5EF4-FFF2-40B4-BE49-F238E27FC236}">
                <a16:creationId xmlns:a16="http://schemas.microsoft.com/office/drawing/2014/main" id="{1E7828A6-8456-437E-B8E5-49633DE4F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87" y="1911792"/>
            <a:ext cx="35052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2641CB1-6CC7-4A1A-9B3E-CB599518E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51" y="1911792"/>
            <a:ext cx="3505200" cy="2400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202652-BE06-4CC9-A1F7-2C838FA36333}"/>
              </a:ext>
            </a:extLst>
          </p:cNvPr>
          <p:cNvSpPr txBox="1"/>
          <p:nvPr/>
        </p:nvSpPr>
        <p:spPr>
          <a:xfrm>
            <a:off x="826935" y="4603805"/>
            <a:ext cx="2242267" cy="369332"/>
          </a:xfrm>
          <a:prstGeom prst="rect">
            <a:avLst/>
          </a:prstGeom>
          <a:noFill/>
        </p:spPr>
        <p:txBody>
          <a:bodyPr wrap="square" rtlCol="0">
            <a:spAutoFit/>
          </a:bodyPr>
          <a:lstStyle/>
          <a:p>
            <a:pPr algn="ctr"/>
            <a:r>
              <a:rPr lang="en-US" dirty="0">
                <a:solidFill>
                  <a:srgbClr val="FFC000"/>
                </a:solidFill>
              </a:rPr>
              <a:t>Linear Model</a:t>
            </a:r>
          </a:p>
        </p:txBody>
      </p:sp>
      <p:sp>
        <p:nvSpPr>
          <p:cNvPr id="13" name="TextBox 12">
            <a:extLst>
              <a:ext uri="{FF2B5EF4-FFF2-40B4-BE49-F238E27FC236}">
                <a16:creationId xmlns:a16="http://schemas.microsoft.com/office/drawing/2014/main" id="{8B9CD97D-D5B0-4CEF-B481-2798936AD224}"/>
              </a:ext>
            </a:extLst>
          </p:cNvPr>
          <p:cNvSpPr txBox="1"/>
          <p:nvPr/>
        </p:nvSpPr>
        <p:spPr>
          <a:xfrm>
            <a:off x="4673957" y="4611875"/>
            <a:ext cx="1905661" cy="369332"/>
          </a:xfrm>
          <a:prstGeom prst="rect">
            <a:avLst/>
          </a:prstGeom>
          <a:noFill/>
        </p:spPr>
        <p:txBody>
          <a:bodyPr wrap="square" rtlCol="0">
            <a:spAutoFit/>
          </a:bodyPr>
          <a:lstStyle/>
          <a:p>
            <a:r>
              <a:rPr lang="en-US" dirty="0">
                <a:solidFill>
                  <a:schemeClr val="accent6">
                    <a:lumMod val="75000"/>
                  </a:schemeClr>
                </a:solidFill>
              </a:rPr>
              <a:t>Quadratic Model</a:t>
            </a:r>
          </a:p>
        </p:txBody>
      </p:sp>
      <p:sp>
        <p:nvSpPr>
          <p:cNvPr id="14" name="TextBox 13">
            <a:extLst>
              <a:ext uri="{FF2B5EF4-FFF2-40B4-BE49-F238E27FC236}">
                <a16:creationId xmlns:a16="http://schemas.microsoft.com/office/drawing/2014/main" id="{3A6D5889-1AF1-4DC8-AC0F-5F8084B48EE9}"/>
              </a:ext>
            </a:extLst>
          </p:cNvPr>
          <p:cNvSpPr txBox="1"/>
          <p:nvPr/>
        </p:nvSpPr>
        <p:spPr>
          <a:xfrm>
            <a:off x="8971721" y="4606915"/>
            <a:ext cx="1905662" cy="369332"/>
          </a:xfrm>
          <a:prstGeom prst="rect">
            <a:avLst/>
          </a:prstGeom>
          <a:noFill/>
        </p:spPr>
        <p:txBody>
          <a:bodyPr wrap="square" rtlCol="0">
            <a:spAutoFit/>
          </a:bodyPr>
          <a:lstStyle/>
          <a:p>
            <a:r>
              <a:rPr lang="en-US" dirty="0">
                <a:solidFill>
                  <a:srgbClr val="FF0000"/>
                </a:solidFill>
              </a:rPr>
              <a:t>Polynomial Model</a:t>
            </a:r>
          </a:p>
        </p:txBody>
      </p:sp>
      <p:sp>
        <p:nvSpPr>
          <p:cNvPr id="15" name="TextBox 14">
            <a:extLst>
              <a:ext uri="{FF2B5EF4-FFF2-40B4-BE49-F238E27FC236}">
                <a16:creationId xmlns:a16="http://schemas.microsoft.com/office/drawing/2014/main" id="{6C4FFC15-D418-4A77-80E7-7C36AEA0797A}"/>
              </a:ext>
            </a:extLst>
          </p:cNvPr>
          <p:cNvSpPr txBox="1"/>
          <p:nvPr/>
        </p:nvSpPr>
        <p:spPr>
          <a:xfrm>
            <a:off x="838200" y="5734212"/>
            <a:ext cx="2242267" cy="369332"/>
          </a:xfrm>
          <a:prstGeom prst="rect">
            <a:avLst/>
          </a:prstGeom>
          <a:noFill/>
        </p:spPr>
        <p:txBody>
          <a:bodyPr wrap="square" rtlCol="0">
            <a:spAutoFit/>
          </a:bodyPr>
          <a:lstStyle/>
          <a:p>
            <a:pPr algn="ctr"/>
            <a:r>
              <a:rPr lang="en-US" dirty="0">
                <a:solidFill>
                  <a:srgbClr val="FFC000"/>
                </a:solidFill>
              </a:rPr>
              <a:t>Accuracy: 89.5 %</a:t>
            </a:r>
          </a:p>
        </p:txBody>
      </p:sp>
      <p:sp>
        <p:nvSpPr>
          <p:cNvPr id="16" name="TextBox 15">
            <a:extLst>
              <a:ext uri="{FF2B5EF4-FFF2-40B4-BE49-F238E27FC236}">
                <a16:creationId xmlns:a16="http://schemas.microsoft.com/office/drawing/2014/main" id="{9C65CC00-372C-4C21-9D58-FE7D306B5766}"/>
              </a:ext>
            </a:extLst>
          </p:cNvPr>
          <p:cNvSpPr txBox="1"/>
          <p:nvPr/>
        </p:nvSpPr>
        <p:spPr>
          <a:xfrm>
            <a:off x="4756120" y="5734212"/>
            <a:ext cx="2242267" cy="369332"/>
          </a:xfrm>
          <a:prstGeom prst="rect">
            <a:avLst/>
          </a:prstGeom>
          <a:noFill/>
        </p:spPr>
        <p:txBody>
          <a:bodyPr wrap="square" rtlCol="0">
            <a:spAutoFit/>
          </a:bodyPr>
          <a:lstStyle/>
          <a:p>
            <a:r>
              <a:rPr lang="en-US" dirty="0">
                <a:solidFill>
                  <a:schemeClr val="accent6">
                    <a:lumMod val="75000"/>
                  </a:schemeClr>
                </a:solidFill>
              </a:rPr>
              <a:t>Accuracy: 93%</a:t>
            </a:r>
          </a:p>
        </p:txBody>
      </p:sp>
      <p:sp>
        <p:nvSpPr>
          <p:cNvPr id="17" name="TextBox 16">
            <a:extLst>
              <a:ext uri="{FF2B5EF4-FFF2-40B4-BE49-F238E27FC236}">
                <a16:creationId xmlns:a16="http://schemas.microsoft.com/office/drawing/2014/main" id="{1A00C1A4-F62E-4869-A9A1-1EB5B657CA52}"/>
              </a:ext>
            </a:extLst>
          </p:cNvPr>
          <p:cNvSpPr txBox="1"/>
          <p:nvPr/>
        </p:nvSpPr>
        <p:spPr>
          <a:xfrm>
            <a:off x="8924012" y="5734212"/>
            <a:ext cx="2242267" cy="369332"/>
          </a:xfrm>
          <a:prstGeom prst="rect">
            <a:avLst/>
          </a:prstGeom>
          <a:noFill/>
        </p:spPr>
        <p:txBody>
          <a:bodyPr wrap="square" rtlCol="0">
            <a:spAutoFit/>
          </a:bodyPr>
          <a:lstStyle/>
          <a:p>
            <a:r>
              <a:rPr lang="en-US" dirty="0">
                <a:solidFill>
                  <a:srgbClr val="FF0000"/>
                </a:solidFill>
              </a:rPr>
              <a:t>Accuracy: 99.99%</a:t>
            </a:r>
          </a:p>
        </p:txBody>
      </p:sp>
      <p:sp>
        <p:nvSpPr>
          <p:cNvPr id="18" name="TextBox 17">
            <a:extLst>
              <a:ext uri="{FF2B5EF4-FFF2-40B4-BE49-F238E27FC236}">
                <a16:creationId xmlns:a16="http://schemas.microsoft.com/office/drawing/2014/main" id="{597347F4-4439-42A5-916F-3B16A233A51B}"/>
              </a:ext>
            </a:extLst>
          </p:cNvPr>
          <p:cNvSpPr txBox="1"/>
          <p:nvPr/>
        </p:nvSpPr>
        <p:spPr>
          <a:xfrm>
            <a:off x="695076" y="6466821"/>
            <a:ext cx="2467574" cy="369332"/>
          </a:xfrm>
          <a:prstGeom prst="rect">
            <a:avLst/>
          </a:prstGeom>
          <a:noFill/>
        </p:spPr>
        <p:txBody>
          <a:bodyPr wrap="square" rtlCol="0">
            <a:spAutoFit/>
          </a:bodyPr>
          <a:lstStyle/>
          <a:p>
            <a:pPr algn="ctr"/>
            <a:r>
              <a:rPr lang="en-US" dirty="0">
                <a:solidFill>
                  <a:srgbClr val="FFC000"/>
                </a:solidFill>
              </a:rPr>
              <a:t>Underfitting (High Bias)</a:t>
            </a:r>
          </a:p>
        </p:txBody>
      </p:sp>
      <p:sp>
        <p:nvSpPr>
          <p:cNvPr id="19" name="TextBox 18">
            <a:extLst>
              <a:ext uri="{FF2B5EF4-FFF2-40B4-BE49-F238E27FC236}">
                <a16:creationId xmlns:a16="http://schemas.microsoft.com/office/drawing/2014/main" id="{B8F7A1BA-51C8-4BED-BC97-94D53F46F85D}"/>
              </a:ext>
            </a:extLst>
          </p:cNvPr>
          <p:cNvSpPr txBox="1"/>
          <p:nvPr/>
        </p:nvSpPr>
        <p:spPr>
          <a:xfrm>
            <a:off x="4324099" y="6466821"/>
            <a:ext cx="2242267" cy="369332"/>
          </a:xfrm>
          <a:prstGeom prst="rect">
            <a:avLst/>
          </a:prstGeom>
          <a:noFill/>
        </p:spPr>
        <p:txBody>
          <a:bodyPr wrap="square" rtlCol="0">
            <a:spAutoFit/>
          </a:bodyPr>
          <a:lstStyle/>
          <a:p>
            <a:pPr algn="ctr"/>
            <a:r>
              <a:rPr lang="en-US" dirty="0">
                <a:solidFill>
                  <a:schemeClr val="accent6">
                    <a:lumMod val="75000"/>
                  </a:schemeClr>
                </a:solidFill>
              </a:rPr>
              <a:t>Just Fit</a:t>
            </a:r>
          </a:p>
        </p:txBody>
      </p:sp>
      <p:sp>
        <p:nvSpPr>
          <p:cNvPr id="20" name="TextBox 19">
            <a:extLst>
              <a:ext uri="{FF2B5EF4-FFF2-40B4-BE49-F238E27FC236}">
                <a16:creationId xmlns:a16="http://schemas.microsoft.com/office/drawing/2014/main" id="{1994BDD4-6511-4399-B3A4-9294C0B710CF}"/>
              </a:ext>
            </a:extLst>
          </p:cNvPr>
          <p:cNvSpPr txBox="1"/>
          <p:nvPr/>
        </p:nvSpPr>
        <p:spPr>
          <a:xfrm>
            <a:off x="8793478" y="6420437"/>
            <a:ext cx="2842052" cy="369332"/>
          </a:xfrm>
          <a:prstGeom prst="rect">
            <a:avLst/>
          </a:prstGeom>
          <a:noFill/>
        </p:spPr>
        <p:txBody>
          <a:bodyPr wrap="square" rtlCol="0">
            <a:spAutoFit/>
          </a:bodyPr>
          <a:lstStyle/>
          <a:p>
            <a:pPr algn="ctr"/>
            <a:r>
              <a:rPr lang="en-US" dirty="0">
                <a:solidFill>
                  <a:srgbClr val="FF0000"/>
                </a:solidFill>
              </a:rPr>
              <a:t>Overfitting (High Variance)</a:t>
            </a:r>
          </a:p>
        </p:txBody>
      </p:sp>
      <p:sp>
        <p:nvSpPr>
          <p:cNvPr id="21" name="TextBox 20">
            <a:extLst>
              <a:ext uri="{FF2B5EF4-FFF2-40B4-BE49-F238E27FC236}">
                <a16:creationId xmlns:a16="http://schemas.microsoft.com/office/drawing/2014/main" id="{0E84E880-4035-4C0D-98F2-6099A9B7AD48}"/>
              </a:ext>
            </a:extLst>
          </p:cNvPr>
          <p:cNvSpPr txBox="1"/>
          <p:nvPr/>
        </p:nvSpPr>
        <p:spPr>
          <a:xfrm>
            <a:off x="1245042" y="5201242"/>
            <a:ext cx="1299376" cy="369332"/>
          </a:xfrm>
          <a:prstGeom prst="rect">
            <a:avLst/>
          </a:prstGeom>
          <a:noFill/>
        </p:spPr>
        <p:txBody>
          <a:bodyPr wrap="square" rtlCol="0">
            <a:spAutoFit/>
          </a:bodyPr>
          <a:lstStyle/>
          <a:p>
            <a:r>
              <a:rPr lang="en-US" dirty="0">
                <a:solidFill>
                  <a:srgbClr val="FFC000"/>
                </a:solidFill>
              </a:rPr>
              <a:t>y = </a:t>
            </a:r>
            <a:r>
              <a:rPr lang="en-US" dirty="0" err="1">
                <a:solidFill>
                  <a:srgbClr val="FFC000"/>
                </a:solidFill>
              </a:rPr>
              <a:t>aX</a:t>
            </a:r>
            <a:r>
              <a:rPr lang="en-US" dirty="0">
                <a:solidFill>
                  <a:srgbClr val="FFC000"/>
                </a:solidFill>
              </a:rPr>
              <a:t> + c</a:t>
            </a:r>
          </a:p>
        </p:txBody>
      </p:sp>
      <p:sp>
        <p:nvSpPr>
          <p:cNvPr id="22" name="TextBox 21">
            <a:extLst>
              <a:ext uri="{FF2B5EF4-FFF2-40B4-BE49-F238E27FC236}">
                <a16:creationId xmlns:a16="http://schemas.microsoft.com/office/drawing/2014/main" id="{A03374A7-2D1D-4961-919A-6FEA0FB1F2BB}"/>
              </a:ext>
            </a:extLst>
          </p:cNvPr>
          <p:cNvSpPr txBox="1"/>
          <p:nvPr/>
        </p:nvSpPr>
        <p:spPr>
          <a:xfrm>
            <a:off x="4704889" y="5180994"/>
            <a:ext cx="1843795" cy="369332"/>
          </a:xfrm>
          <a:prstGeom prst="rect">
            <a:avLst/>
          </a:prstGeom>
          <a:noFill/>
        </p:spPr>
        <p:txBody>
          <a:bodyPr wrap="square" rtlCol="0">
            <a:spAutoFit/>
          </a:bodyPr>
          <a:lstStyle/>
          <a:p>
            <a:r>
              <a:rPr lang="en-US" dirty="0">
                <a:solidFill>
                  <a:schemeClr val="accent6">
                    <a:lumMod val="75000"/>
                  </a:schemeClr>
                </a:solidFill>
              </a:rPr>
              <a:t>y = a</a:t>
            </a:r>
            <a:r>
              <a:rPr lang="en-US" baseline="-25000" dirty="0">
                <a:solidFill>
                  <a:schemeClr val="accent6">
                    <a:lumMod val="75000"/>
                  </a:schemeClr>
                </a:solidFill>
              </a:rPr>
              <a:t>1</a:t>
            </a:r>
            <a:r>
              <a:rPr lang="en-US" dirty="0">
                <a:solidFill>
                  <a:schemeClr val="accent6">
                    <a:lumMod val="75000"/>
                  </a:schemeClr>
                </a:solidFill>
              </a:rPr>
              <a:t>X + a</a:t>
            </a:r>
            <a:r>
              <a:rPr lang="en-US" baseline="-25000" dirty="0">
                <a:solidFill>
                  <a:schemeClr val="accent6">
                    <a:lumMod val="75000"/>
                  </a:schemeClr>
                </a:solidFill>
              </a:rPr>
              <a:t>2</a:t>
            </a:r>
            <a:r>
              <a:rPr lang="en-US" dirty="0">
                <a:solidFill>
                  <a:schemeClr val="accent6">
                    <a:lumMod val="75000"/>
                  </a:schemeClr>
                </a:solidFill>
              </a:rPr>
              <a:t>X</a:t>
            </a:r>
            <a:r>
              <a:rPr lang="en-US" baseline="30000" dirty="0">
                <a:solidFill>
                  <a:schemeClr val="accent6">
                    <a:lumMod val="75000"/>
                  </a:schemeClr>
                </a:solidFill>
              </a:rPr>
              <a:t>2</a:t>
            </a:r>
            <a:r>
              <a:rPr lang="en-US" dirty="0">
                <a:solidFill>
                  <a:schemeClr val="accent6">
                    <a:lumMod val="75000"/>
                  </a:schemeClr>
                </a:solidFill>
              </a:rPr>
              <a:t> + c</a:t>
            </a:r>
            <a:endParaRPr lang="en-US" baseline="-25000" dirty="0">
              <a:solidFill>
                <a:schemeClr val="accent6">
                  <a:lumMod val="75000"/>
                </a:schemeClr>
              </a:solidFill>
            </a:endParaRPr>
          </a:p>
        </p:txBody>
      </p:sp>
      <p:sp>
        <p:nvSpPr>
          <p:cNvPr id="23" name="TextBox 22">
            <a:extLst>
              <a:ext uri="{FF2B5EF4-FFF2-40B4-BE49-F238E27FC236}">
                <a16:creationId xmlns:a16="http://schemas.microsoft.com/office/drawing/2014/main" id="{52716490-7CC4-40E5-8FFB-BBC7A9D0D05B}"/>
              </a:ext>
            </a:extLst>
          </p:cNvPr>
          <p:cNvSpPr txBox="1"/>
          <p:nvPr/>
        </p:nvSpPr>
        <p:spPr>
          <a:xfrm>
            <a:off x="7013050" y="5172397"/>
            <a:ext cx="5178951" cy="369332"/>
          </a:xfrm>
          <a:prstGeom prst="rect">
            <a:avLst/>
          </a:prstGeom>
          <a:noFill/>
        </p:spPr>
        <p:txBody>
          <a:bodyPr wrap="square" rtlCol="0">
            <a:spAutoFit/>
          </a:bodyPr>
          <a:lstStyle/>
          <a:p>
            <a:r>
              <a:rPr lang="en-US" dirty="0">
                <a:solidFill>
                  <a:srgbClr val="FF0000"/>
                </a:solidFill>
              </a:rPr>
              <a:t>y = a</a:t>
            </a:r>
            <a:r>
              <a:rPr lang="en-US" baseline="-25000" dirty="0">
                <a:solidFill>
                  <a:srgbClr val="FF0000"/>
                </a:solidFill>
              </a:rPr>
              <a:t>1</a:t>
            </a:r>
            <a:r>
              <a:rPr lang="en-US" dirty="0">
                <a:solidFill>
                  <a:srgbClr val="FF0000"/>
                </a:solidFill>
              </a:rPr>
              <a:t>X+a</a:t>
            </a:r>
            <a:r>
              <a:rPr lang="en-US" baseline="-25000" dirty="0">
                <a:solidFill>
                  <a:srgbClr val="FF0000"/>
                </a:solidFill>
              </a:rPr>
              <a:t>2</a:t>
            </a:r>
            <a:r>
              <a:rPr lang="en-US" dirty="0">
                <a:solidFill>
                  <a:srgbClr val="FF0000"/>
                </a:solidFill>
              </a:rPr>
              <a:t>X</a:t>
            </a:r>
            <a:r>
              <a:rPr lang="en-US" baseline="30000" dirty="0">
                <a:solidFill>
                  <a:srgbClr val="FF0000"/>
                </a:solidFill>
              </a:rPr>
              <a:t>2</a:t>
            </a:r>
            <a:r>
              <a:rPr lang="en-US" dirty="0">
                <a:solidFill>
                  <a:srgbClr val="FF0000"/>
                </a:solidFill>
              </a:rPr>
              <a:t>+a</a:t>
            </a:r>
            <a:r>
              <a:rPr lang="en-US" baseline="-25000" dirty="0">
                <a:solidFill>
                  <a:srgbClr val="FF0000"/>
                </a:solidFill>
              </a:rPr>
              <a:t>3</a:t>
            </a:r>
            <a:r>
              <a:rPr lang="en-US" dirty="0">
                <a:solidFill>
                  <a:srgbClr val="FF0000"/>
                </a:solidFill>
              </a:rPr>
              <a:t>X</a:t>
            </a:r>
            <a:r>
              <a:rPr lang="en-US" baseline="30000" dirty="0">
                <a:solidFill>
                  <a:srgbClr val="FF0000"/>
                </a:solidFill>
              </a:rPr>
              <a:t>3</a:t>
            </a:r>
            <a:r>
              <a:rPr lang="en-US" dirty="0">
                <a:solidFill>
                  <a:srgbClr val="FF0000"/>
                </a:solidFill>
              </a:rPr>
              <a:t>+a</a:t>
            </a:r>
            <a:r>
              <a:rPr lang="en-US" baseline="-25000" dirty="0">
                <a:solidFill>
                  <a:srgbClr val="FF0000"/>
                </a:solidFill>
              </a:rPr>
              <a:t>4</a:t>
            </a:r>
            <a:r>
              <a:rPr lang="en-US" dirty="0">
                <a:solidFill>
                  <a:srgbClr val="FF0000"/>
                </a:solidFill>
              </a:rPr>
              <a:t>X</a:t>
            </a:r>
            <a:r>
              <a:rPr lang="en-US" baseline="30000" dirty="0">
                <a:solidFill>
                  <a:srgbClr val="FF0000"/>
                </a:solidFill>
              </a:rPr>
              <a:t>4</a:t>
            </a:r>
            <a:r>
              <a:rPr lang="en-US" dirty="0">
                <a:solidFill>
                  <a:srgbClr val="FF0000"/>
                </a:solidFill>
              </a:rPr>
              <a:t>+a</a:t>
            </a:r>
            <a:r>
              <a:rPr lang="en-US" baseline="-25000" dirty="0">
                <a:solidFill>
                  <a:srgbClr val="FF0000"/>
                </a:solidFill>
              </a:rPr>
              <a:t>5</a:t>
            </a:r>
            <a:r>
              <a:rPr lang="en-US" dirty="0">
                <a:solidFill>
                  <a:srgbClr val="FF0000"/>
                </a:solidFill>
              </a:rPr>
              <a:t>X</a:t>
            </a:r>
            <a:r>
              <a:rPr lang="en-US" baseline="30000" dirty="0">
                <a:solidFill>
                  <a:srgbClr val="FF0000"/>
                </a:solidFill>
              </a:rPr>
              <a:t>5</a:t>
            </a:r>
            <a:r>
              <a:rPr lang="en-US" dirty="0">
                <a:solidFill>
                  <a:srgbClr val="FF0000"/>
                </a:solidFill>
              </a:rPr>
              <a:t>+a</a:t>
            </a:r>
            <a:r>
              <a:rPr lang="en-US" baseline="-25000" dirty="0">
                <a:solidFill>
                  <a:srgbClr val="FF0000"/>
                </a:solidFill>
              </a:rPr>
              <a:t>6</a:t>
            </a:r>
            <a:r>
              <a:rPr lang="en-US" dirty="0">
                <a:solidFill>
                  <a:srgbClr val="FF0000"/>
                </a:solidFill>
              </a:rPr>
              <a:t>X</a:t>
            </a:r>
            <a:r>
              <a:rPr lang="en-US" baseline="30000" dirty="0">
                <a:solidFill>
                  <a:srgbClr val="FF0000"/>
                </a:solidFill>
              </a:rPr>
              <a:t>6</a:t>
            </a:r>
            <a:r>
              <a:rPr lang="en-US" dirty="0">
                <a:solidFill>
                  <a:srgbClr val="FF0000"/>
                </a:solidFill>
              </a:rPr>
              <a:t>+a</a:t>
            </a:r>
            <a:r>
              <a:rPr lang="en-US" baseline="-25000" dirty="0">
                <a:solidFill>
                  <a:srgbClr val="FF0000"/>
                </a:solidFill>
              </a:rPr>
              <a:t>7</a:t>
            </a:r>
            <a:r>
              <a:rPr lang="en-US" dirty="0">
                <a:solidFill>
                  <a:srgbClr val="FF0000"/>
                </a:solidFill>
              </a:rPr>
              <a:t>X</a:t>
            </a:r>
            <a:r>
              <a:rPr lang="en-US" baseline="30000" dirty="0">
                <a:solidFill>
                  <a:srgbClr val="FF0000"/>
                </a:solidFill>
              </a:rPr>
              <a:t>7</a:t>
            </a:r>
            <a:r>
              <a:rPr lang="en-US" dirty="0">
                <a:solidFill>
                  <a:srgbClr val="FF0000"/>
                </a:solidFill>
              </a:rPr>
              <a:t>+a</a:t>
            </a:r>
            <a:r>
              <a:rPr lang="en-US" baseline="-25000" dirty="0">
                <a:solidFill>
                  <a:srgbClr val="FF0000"/>
                </a:solidFill>
              </a:rPr>
              <a:t>8</a:t>
            </a:r>
            <a:r>
              <a:rPr lang="en-US" dirty="0">
                <a:solidFill>
                  <a:srgbClr val="FF0000"/>
                </a:solidFill>
              </a:rPr>
              <a:t>X</a:t>
            </a:r>
            <a:r>
              <a:rPr lang="en-US" baseline="30000" dirty="0">
                <a:solidFill>
                  <a:srgbClr val="FF0000"/>
                </a:solidFill>
              </a:rPr>
              <a:t>8</a:t>
            </a:r>
            <a:r>
              <a:rPr lang="en-US" dirty="0">
                <a:solidFill>
                  <a:srgbClr val="FF0000"/>
                </a:solidFill>
              </a:rPr>
              <a:t>+ a</a:t>
            </a:r>
            <a:r>
              <a:rPr lang="en-US" baseline="-25000" dirty="0">
                <a:solidFill>
                  <a:srgbClr val="FF0000"/>
                </a:solidFill>
              </a:rPr>
              <a:t>8</a:t>
            </a:r>
            <a:r>
              <a:rPr lang="en-US" dirty="0">
                <a:solidFill>
                  <a:srgbClr val="FF0000"/>
                </a:solidFill>
              </a:rPr>
              <a:t>X</a:t>
            </a:r>
            <a:r>
              <a:rPr lang="en-US" baseline="30000" dirty="0">
                <a:solidFill>
                  <a:srgbClr val="FF0000"/>
                </a:solidFill>
              </a:rPr>
              <a:t>8</a:t>
            </a:r>
            <a:r>
              <a:rPr lang="en-US" dirty="0">
                <a:solidFill>
                  <a:srgbClr val="FF0000"/>
                </a:solidFill>
              </a:rPr>
              <a:t>+c</a:t>
            </a:r>
          </a:p>
        </p:txBody>
      </p:sp>
      <p:sp>
        <p:nvSpPr>
          <p:cNvPr id="6" name="TextBox 5">
            <a:extLst>
              <a:ext uri="{FF2B5EF4-FFF2-40B4-BE49-F238E27FC236}">
                <a16:creationId xmlns:a16="http://schemas.microsoft.com/office/drawing/2014/main" id="{45535F37-09A2-43A0-B1D9-0C94539D3C75}"/>
              </a:ext>
            </a:extLst>
          </p:cNvPr>
          <p:cNvSpPr txBox="1"/>
          <p:nvPr/>
        </p:nvSpPr>
        <p:spPr>
          <a:xfrm>
            <a:off x="582992" y="727319"/>
            <a:ext cx="10882169" cy="1200329"/>
          </a:xfrm>
          <a:prstGeom prst="rect">
            <a:avLst/>
          </a:prstGeom>
          <a:noFill/>
        </p:spPr>
        <p:txBody>
          <a:bodyPr wrap="square" rtlCol="0">
            <a:spAutoFit/>
          </a:bodyPr>
          <a:lstStyle/>
          <a:p>
            <a:r>
              <a:rPr lang="en-US" b="1" dirty="0"/>
              <a:t>Given a dataset, where</a:t>
            </a:r>
          </a:p>
          <a:p>
            <a:endParaRPr lang="en-US" b="1" dirty="0"/>
          </a:p>
          <a:p>
            <a:r>
              <a:rPr lang="en-US" b="1" dirty="0"/>
              <a:t>X = [1, 2,  3,   4,   5,   6,    7,   8,   9,  10]  and  </a:t>
            </a:r>
          </a:p>
          <a:p>
            <a:r>
              <a:rPr lang="en-US" b="1" dirty="0"/>
              <a:t>y = [6, 7, 11, 14, 17, 15, 19, 17, 22, 21]</a:t>
            </a:r>
          </a:p>
        </p:txBody>
      </p:sp>
      <p:cxnSp>
        <p:nvCxnSpPr>
          <p:cNvPr id="8" name="Straight Arrow Connector 7">
            <a:extLst>
              <a:ext uri="{FF2B5EF4-FFF2-40B4-BE49-F238E27FC236}">
                <a16:creationId xmlns:a16="http://schemas.microsoft.com/office/drawing/2014/main" id="{A16BA4E2-A5E3-47ED-A73E-2CF96BEBED5E}"/>
              </a:ext>
            </a:extLst>
          </p:cNvPr>
          <p:cNvCxnSpPr>
            <a:cxnSpLocks/>
          </p:cNvCxnSpPr>
          <p:nvPr/>
        </p:nvCxnSpPr>
        <p:spPr>
          <a:xfrm>
            <a:off x="869383" y="6321288"/>
            <a:ext cx="1118479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40" name="Picture 16">
            <a:extLst>
              <a:ext uri="{FF2B5EF4-FFF2-40B4-BE49-F238E27FC236}">
                <a16:creationId xmlns:a16="http://schemas.microsoft.com/office/drawing/2014/main" id="{32A08CC3-805E-4769-B615-718797D4C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681" y="1911792"/>
            <a:ext cx="3505200" cy="24003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98481330-9429-4067-864E-F9C308E428B5}"/>
              </a:ext>
            </a:extLst>
          </p:cNvPr>
          <p:cNvSpPr txBox="1"/>
          <p:nvPr/>
        </p:nvSpPr>
        <p:spPr>
          <a:xfrm>
            <a:off x="1717482" y="4199532"/>
            <a:ext cx="556591" cy="369332"/>
          </a:xfrm>
          <a:prstGeom prst="rect">
            <a:avLst/>
          </a:prstGeom>
          <a:noFill/>
        </p:spPr>
        <p:txBody>
          <a:bodyPr wrap="square" rtlCol="0">
            <a:spAutoFit/>
          </a:bodyPr>
          <a:lstStyle/>
          <a:p>
            <a:pPr algn="ctr"/>
            <a:r>
              <a:rPr lang="en-US" dirty="0"/>
              <a:t>X</a:t>
            </a:r>
          </a:p>
        </p:txBody>
      </p:sp>
      <p:sp>
        <p:nvSpPr>
          <p:cNvPr id="32" name="TextBox 31">
            <a:extLst>
              <a:ext uri="{FF2B5EF4-FFF2-40B4-BE49-F238E27FC236}">
                <a16:creationId xmlns:a16="http://schemas.microsoft.com/office/drawing/2014/main" id="{FA9B59AF-AC91-4722-B068-D5C2A3788C7D}"/>
              </a:ext>
            </a:extLst>
          </p:cNvPr>
          <p:cNvSpPr txBox="1"/>
          <p:nvPr/>
        </p:nvSpPr>
        <p:spPr>
          <a:xfrm>
            <a:off x="5557962" y="4242543"/>
            <a:ext cx="556591" cy="369332"/>
          </a:xfrm>
          <a:prstGeom prst="rect">
            <a:avLst/>
          </a:prstGeom>
          <a:noFill/>
        </p:spPr>
        <p:txBody>
          <a:bodyPr wrap="square" rtlCol="0">
            <a:spAutoFit/>
          </a:bodyPr>
          <a:lstStyle/>
          <a:p>
            <a:pPr algn="ctr"/>
            <a:r>
              <a:rPr lang="en-US" dirty="0"/>
              <a:t>X</a:t>
            </a:r>
          </a:p>
        </p:txBody>
      </p:sp>
      <p:sp>
        <p:nvSpPr>
          <p:cNvPr id="33" name="TextBox 32">
            <a:extLst>
              <a:ext uri="{FF2B5EF4-FFF2-40B4-BE49-F238E27FC236}">
                <a16:creationId xmlns:a16="http://schemas.microsoft.com/office/drawing/2014/main" id="{B941FF5D-29C1-4E86-821D-8FFBE8354623}"/>
              </a:ext>
            </a:extLst>
          </p:cNvPr>
          <p:cNvSpPr txBox="1"/>
          <p:nvPr/>
        </p:nvSpPr>
        <p:spPr>
          <a:xfrm>
            <a:off x="9391153" y="4240146"/>
            <a:ext cx="556591" cy="369332"/>
          </a:xfrm>
          <a:prstGeom prst="rect">
            <a:avLst/>
          </a:prstGeom>
          <a:noFill/>
        </p:spPr>
        <p:txBody>
          <a:bodyPr wrap="square" rtlCol="0">
            <a:spAutoFit/>
          </a:bodyPr>
          <a:lstStyle/>
          <a:p>
            <a:pPr algn="ctr"/>
            <a:r>
              <a:rPr lang="en-US" dirty="0"/>
              <a:t>X</a:t>
            </a:r>
          </a:p>
        </p:txBody>
      </p:sp>
      <p:sp>
        <p:nvSpPr>
          <p:cNvPr id="34" name="TextBox 33">
            <a:extLst>
              <a:ext uri="{FF2B5EF4-FFF2-40B4-BE49-F238E27FC236}">
                <a16:creationId xmlns:a16="http://schemas.microsoft.com/office/drawing/2014/main" id="{52B82DCD-2415-493D-9671-05DC841032CF}"/>
              </a:ext>
            </a:extLst>
          </p:cNvPr>
          <p:cNvSpPr txBox="1"/>
          <p:nvPr/>
        </p:nvSpPr>
        <p:spPr>
          <a:xfrm>
            <a:off x="0" y="2825282"/>
            <a:ext cx="431918" cy="369332"/>
          </a:xfrm>
          <a:prstGeom prst="rect">
            <a:avLst/>
          </a:prstGeom>
          <a:noFill/>
        </p:spPr>
        <p:txBody>
          <a:bodyPr wrap="square" rtlCol="0">
            <a:spAutoFit/>
          </a:bodyPr>
          <a:lstStyle/>
          <a:p>
            <a:pPr algn="ctr"/>
            <a:r>
              <a:rPr lang="en-US" dirty="0"/>
              <a:t>y</a:t>
            </a:r>
          </a:p>
        </p:txBody>
      </p:sp>
      <p:sp>
        <p:nvSpPr>
          <p:cNvPr id="35" name="TextBox 34">
            <a:extLst>
              <a:ext uri="{FF2B5EF4-FFF2-40B4-BE49-F238E27FC236}">
                <a16:creationId xmlns:a16="http://schemas.microsoft.com/office/drawing/2014/main" id="{2BE5C535-7050-45C0-94E7-63269B260FBF}"/>
              </a:ext>
            </a:extLst>
          </p:cNvPr>
          <p:cNvSpPr txBox="1"/>
          <p:nvPr/>
        </p:nvSpPr>
        <p:spPr>
          <a:xfrm>
            <a:off x="-159026" y="6005970"/>
            <a:ext cx="1601524" cy="369332"/>
          </a:xfrm>
          <a:prstGeom prst="rect">
            <a:avLst/>
          </a:prstGeom>
          <a:noFill/>
        </p:spPr>
        <p:txBody>
          <a:bodyPr wrap="square" rtlCol="0">
            <a:spAutoFit/>
          </a:bodyPr>
          <a:lstStyle/>
          <a:p>
            <a:pPr algn="ctr"/>
            <a:r>
              <a:rPr lang="en-US" b="1" dirty="0"/>
              <a:t>Simple</a:t>
            </a:r>
          </a:p>
        </p:txBody>
      </p:sp>
      <p:sp>
        <p:nvSpPr>
          <p:cNvPr id="37" name="TextBox 36">
            <a:extLst>
              <a:ext uri="{FF2B5EF4-FFF2-40B4-BE49-F238E27FC236}">
                <a16:creationId xmlns:a16="http://schemas.microsoft.com/office/drawing/2014/main" id="{C7F60644-BADC-4460-B338-609DDA2B650E}"/>
              </a:ext>
            </a:extLst>
          </p:cNvPr>
          <p:cNvSpPr txBox="1"/>
          <p:nvPr/>
        </p:nvSpPr>
        <p:spPr>
          <a:xfrm>
            <a:off x="10871795" y="5967207"/>
            <a:ext cx="1601524" cy="369332"/>
          </a:xfrm>
          <a:prstGeom prst="rect">
            <a:avLst/>
          </a:prstGeom>
          <a:noFill/>
        </p:spPr>
        <p:txBody>
          <a:bodyPr wrap="square" rtlCol="0">
            <a:spAutoFit/>
          </a:bodyPr>
          <a:lstStyle/>
          <a:p>
            <a:pPr algn="ctr"/>
            <a:r>
              <a:rPr lang="en-US" b="1" dirty="0"/>
              <a:t>Complex</a:t>
            </a:r>
          </a:p>
        </p:txBody>
      </p:sp>
      <p:sp>
        <p:nvSpPr>
          <p:cNvPr id="24" name="Thought Bubble: Cloud 23">
            <a:extLst>
              <a:ext uri="{FF2B5EF4-FFF2-40B4-BE49-F238E27FC236}">
                <a16:creationId xmlns:a16="http://schemas.microsoft.com/office/drawing/2014/main" id="{0EE6E31D-0FCA-48A2-A9E7-A3ED8898FC23}"/>
              </a:ext>
            </a:extLst>
          </p:cNvPr>
          <p:cNvSpPr/>
          <p:nvPr/>
        </p:nvSpPr>
        <p:spPr>
          <a:xfrm>
            <a:off x="10617353" y="5467116"/>
            <a:ext cx="1086967" cy="489502"/>
          </a:xfrm>
          <a:prstGeom prst="cloudCallout">
            <a:avLst/>
          </a:prstGeom>
          <a:solidFill>
            <a:schemeClr val="accent4">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 Zero Error</a:t>
            </a:r>
          </a:p>
        </p:txBody>
      </p:sp>
      <p:sp>
        <p:nvSpPr>
          <p:cNvPr id="26" name="Isosceles Triangle 25">
            <a:extLst>
              <a:ext uri="{FF2B5EF4-FFF2-40B4-BE49-F238E27FC236}">
                <a16:creationId xmlns:a16="http://schemas.microsoft.com/office/drawing/2014/main" id="{D8A88020-B90B-4908-B4E7-95B5970AE0E3}"/>
              </a:ext>
            </a:extLst>
          </p:cNvPr>
          <p:cNvSpPr/>
          <p:nvPr/>
        </p:nvSpPr>
        <p:spPr>
          <a:xfrm>
            <a:off x="11047012" y="2568271"/>
            <a:ext cx="79512" cy="84510"/>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C1B882B7-8467-48F2-9703-C5A5E660FA73}"/>
              </a:ext>
            </a:extLst>
          </p:cNvPr>
          <p:cNvSpPr/>
          <p:nvPr/>
        </p:nvSpPr>
        <p:spPr>
          <a:xfrm>
            <a:off x="7358929" y="2577552"/>
            <a:ext cx="79512" cy="84510"/>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6EB4B9D-73E8-4F84-A900-424CD0481F42}"/>
              </a:ext>
            </a:extLst>
          </p:cNvPr>
          <p:cNvSpPr/>
          <p:nvPr/>
        </p:nvSpPr>
        <p:spPr>
          <a:xfrm>
            <a:off x="3726510" y="2570926"/>
            <a:ext cx="79512" cy="84510"/>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96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5" grpId="0"/>
      <p:bldP spid="16" grpId="0"/>
      <p:bldP spid="17" grpId="0"/>
      <p:bldP spid="18" grpId="0"/>
      <p:bldP spid="19" grpId="0"/>
      <p:bldP spid="20" grpId="0"/>
      <p:bldP spid="21" grpId="0"/>
      <p:bldP spid="22" grpId="0"/>
      <p:bldP spid="23" grpId="0"/>
      <p:bldP spid="31" grpId="0"/>
      <p:bldP spid="32" grpId="0"/>
      <p:bldP spid="33" grpId="0"/>
      <p:bldP spid="34" grpId="0"/>
      <p:bldP spid="35" grpId="0"/>
      <p:bldP spid="37" grpId="0"/>
      <p:bldP spid="24" grpId="0" animBg="1"/>
      <p:bldP spid="26" grpId="0" animBg="1"/>
      <p:bldP spid="44"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4C70-AAE3-42A0-8675-7447D04E3120}"/>
              </a:ext>
            </a:extLst>
          </p:cNvPr>
          <p:cNvSpPr>
            <a:spLocks noGrp="1"/>
          </p:cNvSpPr>
          <p:nvPr>
            <p:ph type="title"/>
          </p:nvPr>
        </p:nvSpPr>
        <p:spPr>
          <a:xfrm>
            <a:off x="0" y="18255"/>
            <a:ext cx="12192000" cy="1080703"/>
          </a:xfrm>
        </p:spPr>
        <p:txBody>
          <a:bodyPr/>
          <a:lstStyle/>
          <a:p>
            <a:r>
              <a:rPr lang="en-US" dirty="0"/>
              <a:t>	Underfitting to Overfitting – Classification</a:t>
            </a:r>
          </a:p>
        </p:txBody>
      </p:sp>
      <p:cxnSp>
        <p:nvCxnSpPr>
          <p:cNvPr id="35" name="Straight Connector 34">
            <a:extLst>
              <a:ext uri="{FF2B5EF4-FFF2-40B4-BE49-F238E27FC236}">
                <a16:creationId xmlns:a16="http://schemas.microsoft.com/office/drawing/2014/main" id="{A06427E2-29D3-4E59-8385-1E6D1CE0BB3B}"/>
              </a:ext>
            </a:extLst>
          </p:cNvPr>
          <p:cNvCxnSpPr>
            <a:cxnSpLocks/>
          </p:cNvCxnSpPr>
          <p:nvPr/>
        </p:nvCxnSpPr>
        <p:spPr>
          <a:xfrm>
            <a:off x="243280" y="2273416"/>
            <a:ext cx="2110315" cy="2659594"/>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903E3016-3443-447B-987E-24024725260C}"/>
              </a:ext>
            </a:extLst>
          </p:cNvPr>
          <p:cNvGrpSpPr/>
          <p:nvPr/>
        </p:nvGrpSpPr>
        <p:grpSpPr>
          <a:xfrm>
            <a:off x="285233" y="1862356"/>
            <a:ext cx="3452770" cy="3003258"/>
            <a:chOff x="285233" y="1862356"/>
            <a:chExt cx="3452770" cy="3003258"/>
          </a:xfrm>
        </p:grpSpPr>
        <p:grpSp>
          <p:nvGrpSpPr>
            <p:cNvPr id="33" name="Group 32">
              <a:extLst>
                <a:ext uri="{FF2B5EF4-FFF2-40B4-BE49-F238E27FC236}">
                  <a16:creationId xmlns:a16="http://schemas.microsoft.com/office/drawing/2014/main" id="{1267119A-AB3C-4714-978B-D72428440F3B}"/>
                </a:ext>
              </a:extLst>
            </p:cNvPr>
            <p:cNvGrpSpPr/>
            <p:nvPr/>
          </p:nvGrpSpPr>
          <p:grpSpPr>
            <a:xfrm>
              <a:off x="285233" y="1862356"/>
              <a:ext cx="3452770" cy="3003258"/>
              <a:chOff x="570451" y="2382473"/>
              <a:chExt cx="1845578" cy="1879135"/>
            </a:xfrm>
          </p:grpSpPr>
          <p:cxnSp>
            <p:nvCxnSpPr>
              <p:cNvPr id="8" name="Straight Arrow Connector 7">
                <a:extLst>
                  <a:ext uri="{FF2B5EF4-FFF2-40B4-BE49-F238E27FC236}">
                    <a16:creationId xmlns:a16="http://schemas.microsoft.com/office/drawing/2014/main" id="{0BAD0EC7-2EE3-44E4-80DF-1FE0EBF7B832}"/>
                  </a:ext>
                </a:extLst>
              </p:cNvPr>
              <p:cNvCxnSpPr>
                <a:cxnSpLocks/>
              </p:cNvCxnSpPr>
              <p:nvPr/>
            </p:nvCxnSpPr>
            <p:spPr>
              <a:xfrm flipV="1">
                <a:off x="570451" y="2382473"/>
                <a:ext cx="0" cy="187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1E0776C-66EE-43BE-A717-D49183C8D973}"/>
                  </a:ext>
                </a:extLst>
              </p:cNvPr>
              <p:cNvCxnSpPr>
                <a:cxnSpLocks/>
              </p:cNvCxnSpPr>
              <p:nvPr/>
            </p:nvCxnSpPr>
            <p:spPr>
              <a:xfrm>
                <a:off x="570451" y="4261607"/>
                <a:ext cx="18455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3C3D8961-CE6A-40D9-8DB6-54775837E332}"/>
                  </a:ext>
                </a:extLst>
              </p:cNvPr>
              <p:cNvSpPr/>
              <p:nvPr/>
            </p:nvSpPr>
            <p:spPr>
              <a:xfrm>
                <a:off x="704677" y="2642532"/>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C60FD9C1-86C2-44C1-9431-A5371705F1E0}"/>
                  </a:ext>
                </a:extLst>
              </p:cNvPr>
              <p:cNvSpPr/>
              <p:nvPr/>
            </p:nvSpPr>
            <p:spPr>
              <a:xfrm>
                <a:off x="669025" y="2954323"/>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4063E3C3-592C-4D47-99C8-CC64FBF5FEE6}"/>
                  </a:ext>
                </a:extLst>
              </p:cNvPr>
              <p:cNvSpPr/>
              <p:nvPr/>
            </p:nvSpPr>
            <p:spPr>
              <a:xfrm>
                <a:off x="929780" y="2926359"/>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055ADAF7-53E7-425C-BB4D-46B0BA03750B}"/>
                  </a:ext>
                </a:extLst>
              </p:cNvPr>
              <p:cNvSpPr/>
              <p:nvPr/>
            </p:nvSpPr>
            <p:spPr>
              <a:xfrm>
                <a:off x="985012" y="3590489"/>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4D1A271-9723-4FA3-B09F-9B8EC8DA91AF}"/>
                  </a:ext>
                </a:extLst>
              </p:cNvPr>
              <p:cNvSpPr/>
              <p:nvPr/>
            </p:nvSpPr>
            <p:spPr>
              <a:xfrm>
                <a:off x="704677" y="360796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BF2F98A-E8DA-4500-AE0A-9671FA3BB16F}"/>
                  </a:ext>
                </a:extLst>
              </p:cNvPr>
              <p:cNvSpPr/>
              <p:nvPr/>
            </p:nvSpPr>
            <p:spPr>
              <a:xfrm>
                <a:off x="576747" y="3244442"/>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3ACA7B54-D01D-4BE2-93EF-C7908E7D30E2}"/>
                  </a:ext>
                </a:extLst>
              </p:cNvPr>
              <p:cNvSpPr/>
              <p:nvPr/>
            </p:nvSpPr>
            <p:spPr>
              <a:xfrm>
                <a:off x="1169568" y="373869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5E293205-D6E8-4AA6-85C4-CFD49732B835}"/>
                  </a:ext>
                </a:extLst>
              </p:cNvPr>
              <p:cNvSpPr/>
              <p:nvPr/>
            </p:nvSpPr>
            <p:spPr>
              <a:xfrm>
                <a:off x="1321968" y="389109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058CD86-5ABA-42ED-8658-595A73D96B53}"/>
                  </a:ext>
                </a:extLst>
              </p:cNvPr>
              <p:cNvSpPr/>
              <p:nvPr/>
            </p:nvSpPr>
            <p:spPr>
              <a:xfrm>
                <a:off x="1321968" y="32444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10BFA62-F247-4B26-A57F-FC4B26BD25E4}"/>
                  </a:ext>
                </a:extLst>
              </p:cNvPr>
              <p:cNvSpPr/>
              <p:nvPr/>
            </p:nvSpPr>
            <p:spPr>
              <a:xfrm>
                <a:off x="1474368" y="33968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BB1C08C-48F9-4F9D-AA98-D0A25BCD328B}"/>
                  </a:ext>
                </a:extLst>
              </p:cNvPr>
              <p:cNvSpPr/>
              <p:nvPr/>
            </p:nvSpPr>
            <p:spPr>
              <a:xfrm>
                <a:off x="1076605" y="316055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8BD5A5B-D87D-4A8D-9125-AD19D08E4331}"/>
                  </a:ext>
                </a:extLst>
              </p:cNvPr>
              <p:cNvSpPr/>
              <p:nvPr/>
            </p:nvSpPr>
            <p:spPr>
              <a:xfrm>
                <a:off x="1101064" y="3363986"/>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879A459-DD15-4968-89D6-E57008502451}"/>
                  </a:ext>
                </a:extLst>
              </p:cNvPr>
              <p:cNvSpPr/>
              <p:nvPr/>
            </p:nvSpPr>
            <p:spPr>
              <a:xfrm>
                <a:off x="1463194" y="2908533"/>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A9DDB5C-F558-474E-BA52-7DF6580818AB}"/>
                  </a:ext>
                </a:extLst>
              </p:cNvPr>
              <p:cNvSpPr/>
              <p:nvPr/>
            </p:nvSpPr>
            <p:spPr>
              <a:xfrm>
                <a:off x="1626768" y="35492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82535E6-8D1E-4590-B0E1-E3EA80B80D03}"/>
                  </a:ext>
                </a:extLst>
              </p:cNvPr>
              <p:cNvSpPr/>
              <p:nvPr/>
            </p:nvSpPr>
            <p:spPr>
              <a:xfrm>
                <a:off x="1273735" y="3566717"/>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C31CB9F-449E-44DE-8EEF-0E5D37B40411}"/>
                  </a:ext>
                </a:extLst>
              </p:cNvPr>
              <p:cNvSpPr/>
              <p:nvPr/>
            </p:nvSpPr>
            <p:spPr>
              <a:xfrm>
                <a:off x="1713804" y="318292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C7ADADF-2EE7-4CC7-ADE2-FE4457A0209A}"/>
                  </a:ext>
                </a:extLst>
              </p:cNvPr>
              <p:cNvSpPr/>
              <p:nvPr/>
            </p:nvSpPr>
            <p:spPr>
              <a:xfrm>
                <a:off x="1779168" y="37016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55CDA73B-1F1C-4C74-8643-CBD087842BCD}"/>
                  </a:ext>
                </a:extLst>
              </p:cNvPr>
              <p:cNvSpPr/>
              <p:nvPr/>
            </p:nvSpPr>
            <p:spPr>
              <a:xfrm>
                <a:off x="804648" y="3296174"/>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Oval 123">
              <a:extLst>
                <a:ext uri="{FF2B5EF4-FFF2-40B4-BE49-F238E27FC236}">
                  <a16:creationId xmlns:a16="http://schemas.microsoft.com/office/drawing/2014/main" id="{FE16B1B3-1929-4087-97A7-A4FA52BB02A1}"/>
                </a:ext>
              </a:extLst>
            </p:cNvPr>
            <p:cNvSpPr/>
            <p:nvPr/>
          </p:nvSpPr>
          <p:spPr>
            <a:xfrm>
              <a:off x="2241530" y="4521627"/>
              <a:ext cx="345274" cy="2949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a:extLst>
                <a:ext uri="{FF2B5EF4-FFF2-40B4-BE49-F238E27FC236}">
                  <a16:creationId xmlns:a16="http://schemas.microsoft.com/office/drawing/2014/main" id="{840A9250-76D0-49F0-9E83-01E3D21C7B6A}"/>
                </a:ext>
              </a:extLst>
            </p:cNvPr>
            <p:cNvSpPr/>
            <p:nvPr/>
          </p:nvSpPr>
          <p:spPr>
            <a:xfrm>
              <a:off x="2023239" y="4024295"/>
              <a:ext cx="345274" cy="2949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6F53D201-C534-478A-A14E-1E6E53AE69F7}"/>
              </a:ext>
            </a:extLst>
          </p:cNvPr>
          <p:cNvGrpSpPr/>
          <p:nvPr/>
        </p:nvGrpSpPr>
        <p:grpSpPr>
          <a:xfrm>
            <a:off x="4345255" y="1870745"/>
            <a:ext cx="3452770" cy="3003258"/>
            <a:chOff x="4328477" y="1862356"/>
            <a:chExt cx="3452770" cy="3003258"/>
          </a:xfrm>
        </p:grpSpPr>
        <p:grpSp>
          <p:nvGrpSpPr>
            <p:cNvPr id="81" name="Group 80">
              <a:extLst>
                <a:ext uri="{FF2B5EF4-FFF2-40B4-BE49-F238E27FC236}">
                  <a16:creationId xmlns:a16="http://schemas.microsoft.com/office/drawing/2014/main" id="{FE7C2054-765B-4ABD-94FC-D49A1431B980}"/>
                </a:ext>
              </a:extLst>
            </p:cNvPr>
            <p:cNvGrpSpPr/>
            <p:nvPr/>
          </p:nvGrpSpPr>
          <p:grpSpPr>
            <a:xfrm>
              <a:off x="4328477" y="1862356"/>
              <a:ext cx="3452770" cy="3003258"/>
              <a:chOff x="570451" y="2382473"/>
              <a:chExt cx="1845578" cy="1879135"/>
            </a:xfrm>
          </p:grpSpPr>
          <p:cxnSp>
            <p:nvCxnSpPr>
              <p:cNvPr id="82" name="Straight Arrow Connector 81">
                <a:extLst>
                  <a:ext uri="{FF2B5EF4-FFF2-40B4-BE49-F238E27FC236}">
                    <a16:creationId xmlns:a16="http://schemas.microsoft.com/office/drawing/2014/main" id="{ACAE3708-EA70-4651-9EB4-1DC0BCDAC8C1}"/>
                  </a:ext>
                </a:extLst>
              </p:cNvPr>
              <p:cNvCxnSpPr>
                <a:cxnSpLocks/>
              </p:cNvCxnSpPr>
              <p:nvPr/>
            </p:nvCxnSpPr>
            <p:spPr>
              <a:xfrm flipV="1">
                <a:off x="570451" y="2382473"/>
                <a:ext cx="0" cy="187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916EAA8-7201-47C9-B133-B7991B79A33C}"/>
                  </a:ext>
                </a:extLst>
              </p:cNvPr>
              <p:cNvCxnSpPr>
                <a:cxnSpLocks/>
              </p:cNvCxnSpPr>
              <p:nvPr/>
            </p:nvCxnSpPr>
            <p:spPr>
              <a:xfrm>
                <a:off x="570451" y="4261607"/>
                <a:ext cx="18455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Isosceles Triangle 83">
                <a:extLst>
                  <a:ext uri="{FF2B5EF4-FFF2-40B4-BE49-F238E27FC236}">
                    <a16:creationId xmlns:a16="http://schemas.microsoft.com/office/drawing/2014/main" id="{85ABCAAC-9F83-4CA3-8189-60ADCD3F75C3}"/>
                  </a:ext>
                </a:extLst>
              </p:cNvPr>
              <p:cNvSpPr/>
              <p:nvPr/>
            </p:nvSpPr>
            <p:spPr>
              <a:xfrm>
                <a:off x="704677" y="2642532"/>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040B6D3D-F723-4365-A203-43C2795658BB}"/>
                  </a:ext>
                </a:extLst>
              </p:cNvPr>
              <p:cNvSpPr/>
              <p:nvPr/>
            </p:nvSpPr>
            <p:spPr>
              <a:xfrm>
                <a:off x="669025" y="2954323"/>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a:extLst>
                  <a:ext uri="{FF2B5EF4-FFF2-40B4-BE49-F238E27FC236}">
                    <a16:creationId xmlns:a16="http://schemas.microsoft.com/office/drawing/2014/main" id="{102EAA88-893C-45C2-A7C6-7CF61525A9F5}"/>
                  </a:ext>
                </a:extLst>
              </p:cNvPr>
              <p:cNvSpPr/>
              <p:nvPr/>
            </p:nvSpPr>
            <p:spPr>
              <a:xfrm>
                <a:off x="929780" y="2926359"/>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61880AA5-3A95-4B77-8EAA-10FAED3000E5}"/>
                  </a:ext>
                </a:extLst>
              </p:cNvPr>
              <p:cNvSpPr/>
              <p:nvPr/>
            </p:nvSpPr>
            <p:spPr>
              <a:xfrm>
                <a:off x="985012" y="3590489"/>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CBE09A2B-D79C-4381-AC59-879DC5653865}"/>
                  </a:ext>
                </a:extLst>
              </p:cNvPr>
              <p:cNvSpPr/>
              <p:nvPr/>
            </p:nvSpPr>
            <p:spPr>
              <a:xfrm>
                <a:off x="704677" y="360796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a:extLst>
                  <a:ext uri="{FF2B5EF4-FFF2-40B4-BE49-F238E27FC236}">
                    <a16:creationId xmlns:a16="http://schemas.microsoft.com/office/drawing/2014/main" id="{E1FC1BFB-AD77-4F55-9C7F-D30A9A8BF446}"/>
                  </a:ext>
                </a:extLst>
              </p:cNvPr>
              <p:cNvSpPr/>
              <p:nvPr/>
            </p:nvSpPr>
            <p:spPr>
              <a:xfrm>
                <a:off x="576747" y="3244442"/>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B191F10B-B186-4D10-B85D-A9D5158B814A}"/>
                  </a:ext>
                </a:extLst>
              </p:cNvPr>
              <p:cNvSpPr/>
              <p:nvPr/>
            </p:nvSpPr>
            <p:spPr>
              <a:xfrm>
                <a:off x="1169568" y="373869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96103885-4CF1-47DC-BE8E-8C7B1048828F}"/>
                  </a:ext>
                </a:extLst>
              </p:cNvPr>
              <p:cNvSpPr/>
              <p:nvPr/>
            </p:nvSpPr>
            <p:spPr>
              <a:xfrm>
                <a:off x="1321968" y="389109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8E04A1-4B98-4252-AC13-DDCAC13D2BA1}"/>
                  </a:ext>
                </a:extLst>
              </p:cNvPr>
              <p:cNvSpPr/>
              <p:nvPr/>
            </p:nvSpPr>
            <p:spPr>
              <a:xfrm>
                <a:off x="1321968" y="32444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7C252706-2284-4B0C-B7B3-D62495FBAF45}"/>
                  </a:ext>
                </a:extLst>
              </p:cNvPr>
              <p:cNvSpPr/>
              <p:nvPr/>
            </p:nvSpPr>
            <p:spPr>
              <a:xfrm>
                <a:off x="1474368" y="33968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9065D810-EC62-4065-8FFA-FB6D34061393}"/>
                  </a:ext>
                </a:extLst>
              </p:cNvPr>
              <p:cNvSpPr/>
              <p:nvPr/>
            </p:nvSpPr>
            <p:spPr>
              <a:xfrm>
                <a:off x="1076605" y="316055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5A38BE0-76F6-4299-BBFE-BED162CA6602}"/>
                  </a:ext>
                </a:extLst>
              </p:cNvPr>
              <p:cNvSpPr/>
              <p:nvPr/>
            </p:nvSpPr>
            <p:spPr>
              <a:xfrm>
                <a:off x="1101064" y="3363986"/>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76257E3-89AA-4EF0-8525-839B7ADF3372}"/>
                  </a:ext>
                </a:extLst>
              </p:cNvPr>
              <p:cNvSpPr/>
              <p:nvPr/>
            </p:nvSpPr>
            <p:spPr>
              <a:xfrm>
                <a:off x="1463194" y="2908533"/>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70EA89E7-4440-4613-B0E8-313524838337}"/>
                  </a:ext>
                </a:extLst>
              </p:cNvPr>
              <p:cNvSpPr/>
              <p:nvPr/>
            </p:nvSpPr>
            <p:spPr>
              <a:xfrm>
                <a:off x="1626768" y="35492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98F584D-1A14-4305-ACDF-573338AC73EA}"/>
                  </a:ext>
                </a:extLst>
              </p:cNvPr>
              <p:cNvSpPr/>
              <p:nvPr/>
            </p:nvSpPr>
            <p:spPr>
              <a:xfrm>
                <a:off x="1273735" y="3566717"/>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CF3796C-4F8C-499A-A9AD-CDECC943CB94}"/>
                  </a:ext>
                </a:extLst>
              </p:cNvPr>
              <p:cNvSpPr/>
              <p:nvPr/>
            </p:nvSpPr>
            <p:spPr>
              <a:xfrm>
                <a:off x="1713804" y="318292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4D6A018-6C78-4FC7-BF74-DAE24211EFF6}"/>
                  </a:ext>
                </a:extLst>
              </p:cNvPr>
              <p:cNvSpPr/>
              <p:nvPr/>
            </p:nvSpPr>
            <p:spPr>
              <a:xfrm>
                <a:off x="1779168" y="37016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a:extLst>
                  <a:ext uri="{FF2B5EF4-FFF2-40B4-BE49-F238E27FC236}">
                    <a16:creationId xmlns:a16="http://schemas.microsoft.com/office/drawing/2014/main" id="{7EEFFDBF-705E-4851-8E53-ADA86BFFBEB0}"/>
                  </a:ext>
                </a:extLst>
              </p:cNvPr>
              <p:cNvSpPr/>
              <p:nvPr/>
            </p:nvSpPr>
            <p:spPr>
              <a:xfrm>
                <a:off x="804648" y="3296174"/>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Oval 124">
              <a:extLst>
                <a:ext uri="{FF2B5EF4-FFF2-40B4-BE49-F238E27FC236}">
                  <a16:creationId xmlns:a16="http://schemas.microsoft.com/office/drawing/2014/main" id="{A35316F5-0B09-4BA2-8320-4B9AD9511578}"/>
                </a:ext>
              </a:extLst>
            </p:cNvPr>
            <p:cNvSpPr/>
            <p:nvPr/>
          </p:nvSpPr>
          <p:spPr>
            <a:xfrm>
              <a:off x="6304671" y="4529894"/>
              <a:ext cx="345274" cy="2949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a:extLst>
                <a:ext uri="{FF2B5EF4-FFF2-40B4-BE49-F238E27FC236}">
                  <a16:creationId xmlns:a16="http://schemas.microsoft.com/office/drawing/2014/main" id="{52446C91-E6B6-4EDF-9460-5B056332232F}"/>
                </a:ext>
              </a:extLst>
            </p:cNvPr>
            <p:cNvSpPr/>
            <p:nvPr/>
          </p:nvSpPr>
          <p:spPr>
            <a:xfrm>
              <a:off x="6133005" y="4045146"/>
              <a:ext cx="345274" cy="2949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5CD12284-FAA4-4125-B476-B0E966C0D145}"/>
              </a:ext>
            </a:extLst>
          </p:cNvPr>
          <p:cNvGrpSpPr/>
          <p:nvPr/>
        </p:nvGrpSpPr>
        <p:grpSpPr>
          <a:xfrm>
            <a:off x="8363002" y="1862356"/>
            <a:ext cx="3452770" cy="3003258"/>
            <a:chOff x="8363002" y="1862356"/>
            <a:chExt cx="3452770" cy="3003258"/>
          </a:xfrm>
        </p:grpSpPr>
        <p:grpSp>
          <p:nvGrpSpPr>
            <p:cNvPr id="102" name="Group 101">
              <a:extLst>
                <a:ext uri="{FF2B5EF4-FFF2-40B4-BE49-F238E27FC236}">
                  <a16:creationId xmlns:a16="http://schemas.microsoft.com/office/drawing/2014/main" id="{B199AEBE-DD8B-4BFC-9C8B-4FA24021DC20}"/>
                </a:ext>
              </a:extLst>
            </p:cNvPr>
            <p:cNvGrpSpPr/>
            <p:nvPr/>
          </p:nvGrpSpPr>
          <p:grpSpPr>
            <a:xfrm>
              <a:off x="8363002" y="1862356"/>
              <a:ext cx="3452770" cy="3003258"/>
              <a:chOff x="570451" y="2382473"/>
              <a:chExt cx="1845578" cy="1879135"/>
            </a:xfrm>
          </p:grpSpPr>
          <p:cxnSp>
            <p:nvCxnSpPr>
              <p:cNvPr id="103" name="Straight Arrow Connector 102">
                <a:extLst>
                  <a:ext uri="{FF2B5EF4-FFF2-40B4-BE49-F238E27FC236}">
                    <a16:creationId xmlns:a16="http://schemas.microsoft.com/office/drawing/2014/main" id="{2D46E93A-938D-41C4-A63D-A7538CB52B26}"/>
                  </a:ext>
                </a:extLst>
              </p:cNvPr>
              <p:cNvCxnSpPr>
                <a:cxnSpLocks/>
              </p:cNvCxnSpPr>
              <p:nvPr/>
            </p:nvCxnSpPr>
            <p:spPr>
              <a:xfrm flipV="1">
                <a:off x="570451" y="2382473"/>
                <a:ext cx="0" cy="187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1D84610-0BCF-43C1-9968-2E82C0035E84}"/>
                  </a:ext>
                </a:extLst>
              </p:cNvPr>
              <p:cNvCxnSpPr>
                <a:cxnSpLocks/>
              </p:cNvCxnSpPr>
              <p:nvPr/>
            </p:nvCxnSpPr>
            <p:spPr>
              <a:xfrm>
                <a:off x="570451" y="4261607"/>
                <a:ext cx="18455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Isosceles Triangle 104">
                <a:extLst>
                  <a:ext uri="{FF2B5EF4-FFF2-40B4-BE49-F238E27FC236}">
                    <a16:creationId xmlns:a16="http://schemas.microsoft.com/office/drawing/2014/main" id="{82008A1D-6D90-4488-8F39-8EA74A91E00F}"/>
                  </a:ext>
                </a:extLst>
              </p:cNvPr>
              <p:cNvSpPr/>
              <p:nvPr/>
            </p:nvSpPr>
            <p:spPr>
              <a:xfrm>
                <a:off x="704677" y="2642532"/>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a:extLst>
                  <a:ext uri="{FF2B5EF4-FFF2-40B4-BE49-F238E27FC236}">
                    <a16:creationId xmlns:a16="http://schemas.microsoft.com/office/drawing/2014/main" id="{934F5883-F37F-4B8D-8481-37A019F571B2}"/>
                  </a:ext>
                </a:extLst>
              </p:cNvPr>
              <p:cNvSpPr/>
              <p:nvPr/>
            </p:nvSpPr>
            <p:spPr>
              <a:xfrm>
                <a:off x="669025" y="2954323"/>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A7CFD679-5615-4C92-8EBC-F73540FC1A9E}"/>
                  </a:ext>
                </a:extLst>
              </p:cNvPr>
              <p:cNvSpPr/>
              <p:nvPr/>
            </p:nvSpPr>
            <p:spPr>
              <a:xfrm>
                <a:off x="929780" y="2926359"/>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52B24C7E-D69C-4184-AA27-AEEA0233B34D}"/>
                  </a:ext>
                </a:extLst>
              </p:cNvPr>
              <p:cNvSpPr/>
              <p:nvPr/>
            </p:nvSpPr>
            <p:spPr>
              <a:xfrm>
                <a:off x="985012" y="3590489"/>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a:extLst>
                  <a:ext uri="{FF2B5EF4-FFF2-40B4-BE49-F238E27FC236}">
                    <a16:creationId xmlns:a16="http://schemas.microsoft.com/office/drawing/2014/main" id="{FFD3D680-B70E-4709-9CF9-8B4F9ECCDDF2}"/>
                  </a:ext>
                </a:extLst>
              </p:cNvPr>
              <p:cNvSpPr/>
              <p:nvPr/>
            </p:nvSpPr>
            <p:spPr>
              <a:xfrm>
                <a:off x="704677" y="360796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a:extLst>
                  <a:ext uri="{FF2B5EF4-FFF2-40B4-BE49-F238E27FC236}">
                    <a16:creationId xmlns:a16="http://schemas.microsoft.com/office/drawing/2014/main" id="{CB6E5C7E-FEC2-4C80-9CC8-94642ED42B1E}"/>
                  </a:ext>
                </a:extLst>
              </p:cNvPr>
              <p:cNvSpPr/>
              <p:nvPr/>
            </p:nvSpPr>
            <p:spPr>
              <a:xfrm>
                <a:off x="576747" y="3244442"/>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05F40980-2B22-410E-91C3-AC03CB961A5B}"/>
                  </a:ext>
                </a:extLst>
              </p:cNvPr>
              <p:cNvSpPr/>
              <p:nvPr/>
            </p:nvSpPr>
            <p:spPr>
              <a:xfrm>
                <a:off x="1169568" y="373869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a:extLst>
                  <a:ext uri="{FF2B5EF4-FFF2-40B4-BE49-F238E27FC236}">
                    <a16:creationId xmlns:a16="http://schemas.microsoft.com/office/drawing/2014/main" id="{90B543CD-05BD-465F-9158-4E2565D6B145}"/>
                  </a:ext>
                </a:extLst>
              </p:cNvPr>
              <p:cNvSpPr/>
              <p:nvPr/>
            </p:nvSpPr>
            <p:spPr>
              <a:xfrm>
                <a:off x="1321968" y="3891095"/>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067941B-2713-4B82-B0D0-B9076DDA101E}"/>
                  </a:ext>
                </a:extLst>
              </p:cNvPr>
              <p:cNvSpPr/>
              <p:nvPr/>
            </p:nvSpPr>
            <p:spPr>
              <a:xfrm>
                <a:off x="1321968" y="32444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DD9EEFE7-70E4-4832-AFD6-6FE26EFF5242}"/>
                  </a:ext>
                </a:extLst>
              </p:cNvPr>
              <p:cNvSpPr/>
              <p:nvPr/>
            </p:nvSpPr>
            <p:spPr>
              <a:xfrm>
                <a:off x="1474368" y="33968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CB9FC088-CF42-4C4F-89FA-D53DDF0AF0F7}"/>
                  </a:ext>
                </a:extLst>
              </p:cNvPr>
              <p:cNvSpPr/>
              <p:nvPr/>
            </p:nvSpPr>
            <p:spPr>
              <a:xfrm>
                <a:off x="1076605" y="316055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6ACA8D5B-9B9D-420B-B150-6B80CEBE4866}"/>
                  </a:ext>
                </a:extLst>
              </p:cNvPr>
              <p:cNvSpPr/>
              <p:nvPr/>
            </p:nvSpPr>
            <p:spPr>
              <a:xfrm>
                <a:off x="1101064" y="3363986"/>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0BB6E74-C61F-47BD-8ACE-22C63A10AED1}"/>
                  </a:ext>
                </a:extLst>
              </p:cNvPr>
              <p:cNvSpPr/>
              <p:nvPr/>
            </p:nvSpPr>
            <p:spPr>
              <a:xfrm>
                <a:off x="1463194" y="2908533"/>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E6A5208-6D19-42A2-B64E-B30C7D1DACF0}"/>
                  </a:ext>
                </a:extLst>
              </p:cNvPr>
              <p:cNvSpPr/>
              <p:nvPr/>
            </p:nvSpPr>
            <p:spPr>
              <a:xfrm>
                <a:off x="1626768" y="35492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A1EF694-2129-405B-BCE1-26D30F3426A0}"/>
                  </a:ext>
                </a:extLst>
              </p:cNvPr>
              <p:cNvSpPr/>
              <p:nvPr/>
            </p:nvSpPr>
            <p:spPr>
              <a:xfrm>
                <a:off x="1273735" y="3566717"/>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C522C069-9E62-4158-A227-43A4FF5EDA0B}"/>
                  </a:ext>
                </a:extLst>
              </p:cNvPr>
              <p:cNvSpPr/>
              <p:nvPr/>
            </p:nvSpPr>
            <p:spPr>
              <a:xfrm>
                <a:off x="1713804" y="318292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0DDF1E19-89A3-41BE-A039-9B5802E6C1BE}"/>
                  </a:ext>
                </a:extLst>
              </p:cNvPr>
              <p:cNvSpPr/>
              <p:nvPr/>
            </p:nvSpPr>
            <p:spPr>
              <a:xfrm>
                <a:off x="1779168" y="3701642"/>
                <a:ext cx="184556" cy="1845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121">
                <a:extLst>
                  <a:ext uri="{FF2B5EF4-FFF2-40B4-BE49-F238E27FC236}">
                    <a16:creationId xmlns:a16="http://schemas.microsoft.com/office/drawing/2014/main" id="{13A085CF-9CDD-4441-97E2-F40DA5E8ACB8}"/>
                  </a:ext>
                </a:extLst>
              </p:cNvPr>
              <p:cNvSpPr/>
              <p:nvPr/>
            </p:nvSpPr>
            <p:spPr>
              <a:xfrm>
                <a:off x="804648" y="3296174"/>
                <a:ext cx="184556" cy="184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Oval 125">
              <a:extLst>
                <a:ext uri="{FF2B5EF4-FFF2-40B4-BE49-F238E27FC236}">
                  <a16:creationId xmlns:a16="http://schemas.microsoft.com/office/drawing/2014/main" id="{42C90557-5B35-4A8E-A8BB-A94D8488B239}"/>
                </a:ext>
              </a:extLst>
            </p:cNvPr>
            <p:cNvSpPr/>
            <p:nvPr/>
          </p:nvSpPr>
          <p:spPr>
            <a:xfrm>
              <a:off x="10331743" y="4511430"/>
              <a:ext cx="345274" cy="2949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Isosceles Triangle 128">
              <a:extLst>
                <a:ext uri="{FF2B5EF4-FFF2-40B4-BE49-F238E27FC236}">
                  <a16:creationId xmlns:a16="http://schemas.microsoft.com/office/drawing/2014/main" id="{8185A19F-625A-4853-B36D-63CA53FFF384}"/>
                </a:ext>
              </a:extLst>
            </p:cNvPr>
            <p:cNvSpPr/>
            <p:nvPr/>
          </p:nvSpPr>
          <p:spPr>
            <a:xfrm>
              <a:off x="10136480" y="4045543"/>
              <a:ext cx="345274" cy="2949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Freeform: Shape 131">
            <a:extLst>
              <a:ext uri="{FF2B5EF4-FFF2-40B4-BE49-F238E27FC236}">
                <a16:creationId xmlns:a16="http://schemas.microsoft.com/office/drawing/2014/main" id="{EB01474F-B5AA-45BE-8B55-CFF9769F86E5}"/>
              </a:ext>
            </a:extLst>
          </p:cNvPr>
          <p:cNvSpPr/>
          <p:nvPr/>
        </p:nvSpPr>
        <p:spPr>
          <a:xfrm>
            <a:off x="8615494" y="1996580"/>
            <a:ext cx="1963252" cy="2915640"/>
          </a:xfrm>
          <a:custGeom>
            <a:avLst/>
            <a:gdLst>
              <a:gd name="connsiteX0" fmla="*/ 0 w 1963252"/>
              <a:gd name="connsiteY0" fmla="*/ 0 h 2915640"/>
              <a:gd name="connsiteX1" fmla="*/ 889233 w 1963252"/>
              <a:gd name="connsiteY1" fmla="*/ 922789 h 2915640"/>
              <a:gd name="connsiteX2" fmla="*/ 520117 w 1963252"/>
              <a:gd name="connsiteY2" fmla="*/ 1174459 h 2915640"/>
              <a:gd name="connsiteX3" fmla="*/ 1241570 w 1963252"/>
              <a:gd name="connsiteY3" fmla="*/ 2248249 h 2915640"/>
              <a:gd name="connsiteX4" fmla="*/ 1627464 w 1963252"/>
              <a:gd name="connsiteY4" fmla="*/ 1946246 h 2915640"/>
              <a:gd name="connsiteX5" fmla="*/ 1963023 w 1963252"/>
              <a:gd name="connsiteY5" fmla="*/ 2348917 h 2915640"/>
              <a:gd name="connsiteX6" fmla="*/ 1577130 w 1963252"/>
              <a:gd name="connsiteY6" fmla="*/ 2718033 h 2915640"/>
              <a:gd name="connsiteX7" fmla="*/ 1744910 w 1963252"/>
              <a:gd name="connsiteY7" fmla="*/ 2902591 h 2915640"/>
              <a:gd name="connsiteX8" fmla="*/ 1761688 w 1963252"/>
              <a:gd name="connsiteY8" fmla="*/ 2885813 h 291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52" h="2915640">
                <a:moveTo>
                  <a:pt x="0" y="0"/>
                </a:moveTo>
                <a:cubicBezTo>
                  <a:pt x="401273" y="363523"/>
                  <a:pt x="802547" y="727046"/>
                  <a:pt x="889233" y="922789"/>
                </a:cubicBezTo>
                <a:cubicBezTo>
                  <a:pt x="975919" y="1118532"/>
                  <a:pt x="461394" y="953549"/>
                  <a:pt x="520117" y="1174459"/>
                </a:cubicBezTo>
                <a:cubicBezTo>
                  <a:pt x="578840" y="1395369"/>
                  <a:pt x="1057012" y="2119618"/>
                  <a:pt x="1241570" y="2248249"/>
                </a:cubicBezTo>
                <a:cubicBezTo>
                  <a:pt x="1426128" y="2376880"/>
                  <a:pt x="1507222" y="1929468"/>
                  <a:pt x="1627464" y="1946246"/>
                </a:cubicBezTo>
                <a:cubicBezTo>
                  <a:pt x="1747706" y="1963024"/>
                  <a:pt x="1971412" y="2220286"/>
                  <a:pt x="1963023" y="2348917"/>
                </a:cubicBezTo>
                <a:cubicBezTo>
                  <a:pt x="1954634" y="2477548"/>
                  <a:pt x="1613482" y="2625754"/>
                  <a:pt x="1577130" y="2718033"/>
                </a:cubicBezTo>
                <a:cubicBezTo>
                  <a:pt x="1540778" y="2810312"/>
                  <a:pt x="1714150" y="2874628"/>
                  <a:pt x="1744910" y="2902591"/>
                </a:cubicBezTo>
                <a:cubicBezTo>
                  <a:pt x="1775670" y="2930554"/>
                  <a:pt x="1768679" y="2908183"/>
                  <a:pt x="1761688" y="2885813"/>
                </a:cubicBezTo>
              </a:path>
            </a:pathLst>
          </a:custGeom>
          <a:no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C4814CF-33CC-468A-A32F-638BF73F9798}"/>
              </a:ext>
            </a:extLst>
          </p:cNvPr>
          <p:cNvSpPr txBox="1"/>
          <p:nvPr/>
        </p:nvSpPr>
        <p:spPr>
          <a:xfrm>
            <a:off x="698794" y="5619304"/>
            <a:ext cx="2832971" cy="369332"/>
          </a:xfrm>
          <a:prstGeom prst="rect">
            <a:avLst/>
          </a:prstGeom>
          <a:noFill/>
        </p:spPr>
        <p:txBody>
          <a:bodyPr wrap="square" rtlCol="0">
            <a:spAutoFit/>
          </a:bodyPr>
          <a:lstStyle/>
          <a:p>
            <a:pPr algn="ctr"/>
            <a:r>
              <a:rPr lang="en-US" dirty="0">
                <a:solidFill>
                  <a:srgbClr val="FFC000"/>
                </a:solidFill>
              </a:rPr>
              <a:t>Underfitting (High Bias)</a:t>
            </a:r>
          </a:p>
        </p:txBody>
      </p:sp>
      <p:sp>
        <p:nvSpPr>
          <p:cNvPr id="134" name="TextBox 133">
            <a:extLst>
              <a:ext uri="{FF2B5EF4-FFF2-40B4-BE49-F238E27FC236}">
                <a16:creationId xmlns:a16="http://schemas.microsoft.com/office/drawing/2014/main" id="{F8A61BEF-1566-449E-BB63-0A8CAD54603F}"/>
              </a:ext>
            </a:extLst>
          </p:cNvPr>
          <p:cNvSpPr txBox="1"/>
          <p:nvPr/>
        </p:nvSpPr>
        <p:spPr>
          <a:xfrm>
            <a:off x="4911620" y="5603008"/>
            <a:ext cx="2242267" cy="369332"/>
          </a:xfrm>
          <a:prstGeom prst="rect">
            <a:avLst/>
          </a:prstGeom>
          <a:noFill/>
        </p:spPr>
        <p:txBody>
          <a:bodyPr wrap="square" rtlCol="0">
            <a:spAutoFit/>
          </a:bodyPr>
          <a:lstStyle/>
          <a:p>
            <a:pPr algn="ctr"/>
            <a:r>
              <a:rPr lang="en-US" dirty="0">
                <a:solidFill>
                  <a:schemeClr val="accent6">
                    <a:lumMod val="75000"/>
                  </a:schemeClr>
                </a:solidFill>
              </a:rPr>
              <a:t>Just Fit</a:t>
            </a:r>
          </a:p>
        </p:txBody>
      </p:sp>
      <p:sp>
        <p:nvSpPr>
          <p:cNvPr id="135" name="TextBox 134">
            <a:extLst>
              <a:ext uri="{FF2B5EF4-FFF2-40B4-BE49-F238E27FC236}">
                <a16:creationId xmlns:a16="http://schemas.microsoft.com/office/drawing/2014/main" id="{10C505EF-CC80-4804-8A1F-9B780B4079DE}"/>
              </a:ext>
            </a:extLst>
          </p:cNvPr>
          <p:cNvSpPr txBox="1"/>
          <p:nvPr/>
        </p:nvSpPr>
        <p:spPr>
          <a:xfrm>
            <a:off x="8696528" y="5572920"/>
            <a:ext cx="2832971" cy="369332"/>
          </a:xfrm>
          <a:prstGeom prst="rect">
            <a:avLst/>
          </a:prstGeom>
          <a:noFill/>
        </p:spPr>
        <p:txBody>
          <a:bodyPr wrap="square" rtlCol="0">
            <a:spAutoFit/>
          </a:bodyPr>
          <a:lstStyle/>
          <a:p>
            <a:pPr algn="ctr"/>
            <a:r>
              <a:rPr lang="en-US" dirty="0">
                <a:solidFill>
                  <a:srgbClr val="FF0000"/>
                </a:solidFill>
              </a:rPr>
              <a:t>Overfitting (High Variance)</a:t>
            </a:r>
          </a:p>
        </p:txBody>
      </p:sp>
      <p:cxnSp>
        <p:nvCxnSpPr>
          <p:cNvPr id="136" name="Straight Arrow Connector 135">
            <a:extLst>
              <a:ext uri="{FF2B5EF4-FFF2-40B4-BE49-F238E27FC236}">
                <a16:creationId xmlns:a16="http://schemas.microsoft.com/office/drawing/2014/main" id="{E33C4B58-101C-415D-B556-EE026E949880}"/>
              </a:ext>
            </a:extLst>
          </p:cNvPr>
          <p:cNvCxnSpPr>
            <a:cxnSpLocks/>
          </p:cNvCxnSpPr>
          <p:nvPr/>
        </p:nvCxnSpPr>
        <p:spPr>
          <a:xfrm>
            <a:off x="772433" y="5473771"/>
            <a:ext cx="1118479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3C383EE5-3023-4023-9A7F-7DB2B76D9086}"/>
              </a:ext>
            </a:extLst>
          </p:cNvPr>
          <p:cNvSpPr txBox="1"/>
          <p:nvPr/>
        </p:nvSpPr>
        <p:spPr>
          <a:xfrm>
            <a:off x="-255976" y="5158453"/>
            <a:ext cx="1601524" cy="369332"/>
          </a:xfrm>
          <a:prstGeom prst="rect">
            <a:avLst/>
          </a:prstGeom>
          <a:noFill/>
        </p:spPr>
        <p:txBody>
          <a:bodyPr wrap="square" rtlCol="0">
            <a:spAutoFit/>
          </a:bodyPr>
          <a:lstStyle/>
          <a:p>
            <a:pPr algn="ctr"/>
            <a:r>
              <a:rPr lang="en-US" b="1" dirty="0"/>
              <a:t>Simple</a:t>
            </a:r>
          </a:p>
        </p:txBody>
      </p:sp>
      <p:sp>
        <p:nvSpPr>
          <p:cNvPr id="138" name="TextBox 137">
            <a:extLst>
              <a:ext uri="{FF2B5EF4-FFF2-40B4-BE49-F238E27FC236}">
                <a16:creationId xmlns:a16="http://schemas.microsoft.com/office/drawing/2014/main" id="{17B5E6D5-2BEA-4D98-9C02-568E169F3715}"/>
              </a:ext>
            </a:extLst>
          </p:cNvPr>
          <p:cNvSpPr txBox="1"/>
          <p:nvPr/>
        </p:nvSpPr>
        <p:spPr>
          <a:xfrm>
            <a:off x="10774845" y="5119690"/>
            <a:ext cx="1601524" cy="369332"/>
          </a:xfrm>
          <a:prstGeom prst="rect">
            <a:avLst/>
          </a:prstGeom>
          <a:noFill/>
        </p:spPr>
        <p:txBody>
          <a:bodyPr wrap="square" rtlCol="0">
            <a:spAutoFit/>
          </a:bodyPr>
          <a:lstStyle/>
          <a:p>
            <a:pPr algn="ctr"/>
            <a:r>
              <a:rPr lang="en-US" b="1" dirty="0"/>
              <a:t>Complex</a:t>
            </a:r>
          </a:p>
        </p:txBody>
      </p:sp>
      <p:sp>
        <p:nvSpPr>
          <p:cNvPr id="145" name="Thought Bubble: Cloud 144">
            <a:extLst>
              <a:ext uri="{FF2B5EF4-FFF2-40B4-BE49-F238E27FC236}">
                <a16:creationId xmlns:a16="http://schemas.microsoft.com/office/drawing/2014/main" id="{D8814AA0-5E44-4AC6-91AB-2A9E7C329D8B}"/>
              </a:ext>
            </a:extLst>
          </p:cNvPr>
          <p:cNvSpPr/>
          <p:nvPr/>
        </p:nvSpPr>
        <p:spPr>
          <a:xfrm>
            <a:off x="10776744" y="4628216"/>
            <a:ext cx="1086967" cy="489502"/>
          </a:xfrm>
          <a:prstGeom prst="cloudCallout">
            <a:avLst/>
          </a:prstGeom>
          <a:solidFill>
            <a:schemeClr val="accent4">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 Zero Error</a:t>
            </a:r>
          </a:p>
        </p:txBody>
      </p:sp>
      <p:sp>
        <p:nvSpPr>
          <p:cNvPr id="130" name="Freeform: Shape 129">
            <a:extLst>
              <a:ext uri="{FF2B5EF4-FFF2-40B4-BE49-F238E27FC236}">
                <a16:creationId xmlns:a16="http://schemas.microsoft.com/office/drawing/2014/main" id="{44D1E585-6F2D-482C-9420-743FAF59EA8C}"/>
              </a:ext>
            </a:extLst>
          </p:cNvPr>
          <p:cNvSpPr/>
          <p:nvPr/>
        </p:nvSpPr>
        <p:spPr>
          <a:xfrm>
            <a:off x="5234415" y="2046914"/>
            <a:ext cx="2953240" cy="2905162"/>
          </a:xfrm>
          <a:custGeom>
            <a:avLst/>
            <a:gdLst>
              <a:gd name="connsiteX0" fmla="*/ 1292220 w 2953240"/>
              <a:gd name="connsiteY0" fmla="*/ 0 h 2905162"/>
              <a:gd name="connsiteX1" fmla="*/ 315 w 2953240"/>
              <a:gd name="connsiteY1" fmla="*/ 1174458 h 2905162"/>
              <a:gd name="connsiteX2" fmla="*/ 1392888 w 2953240"/>
              <a:gd name="connsiteY2" fmla="*/ 2902591 h 2905162"/>
              <a:gd name="connsiteX3" fmla="*/ 2953240 w 2953240"/>
              <a:gd name="connsiteY3" fmla="*/ 1593908 h 2905162"/>
              <a:gd name="connsiteX4" fmla="*/ 2953240 w 2953240"/>
              <a:gd name="connsiteY4" fmla="*/ 1593908 h 290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240" h="2905162">
                <a:moveTo>
                  <a:pt x="1292220" y="0"/>
                </a:moveTo>
                <a:cubicBezTo>
                  <a:pt x="637878" y="345346"/>
                  <a:pt x="-16463" y="690693"/>
                  <a:pt x="315" y="1174458"/>
                </a:cubicBezTo>
                <a:cubicBezTo>
                  <a:pt x="17093" y="1658223"/>
                  <a:pt x="900734" y="2832683"/>
                  <a:pt x="1392888" y="2902591"/>
                </a:cubicBezTo>
                <a:cubicBezTo>
                  <a:pt x="1885042" y="2972499"/>
                  <a:pt x="2953240" y="1593908"/>
                  <a:pt x="2953240" y="1593908"/>
                </a:cubicBezTo>
                <a:lnTo>
                  <a:pt x="2953240" y="1593908"/>
                </a:lnTo>
              </a:path>
            </a:pathLst>
          </a:custGeom>
          <a:noFill/>
          <a:ln w="254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42684626-E8F6-4840-808A-5C81B2D5DB6A}"/>
              </a:ext>
            </a:extLst>
          </p:cNvPr>
          <p:cNvSpPr txBox="1"/>
          <p:nvPr/>
        </p:nvSpPr>
        <p:spPr>
          <a:xfrm>
            <a:off x="1623196" y="4843513"/>
            <a:ext cx="556591" cy="369332"/>
          </a:xfrm>
          <a:prstGeom prst="rect">
            <a:avLst/>
          </a:prstGeom>
          <a:noFill/>
        </p:spPr>
        <p:txBody>
          <a:bodyPr wrap="square" rtlCol="0">
            <a:spAutoFit/>
          </a:bodyPr>
          <a:lstStyle/>
          <a:p>
            <a:pPr algn="ctr"/>
            <a:r>
              <a:rPr lang="en-US" b="1" dirty="0"/>
              <a:t>X</a:t>
            </a:r>
            <a:r>
              <a:rPr lang="en-US" b="1" baseline="-25000" dirty="0"/>
              <a:t>1</a:t>
            </a:r>
          </a:p>
        </p:txBody>
      </p:sp>
      <p:sp>
        <p:nvSpPr>
          <p:cNvPr id="131" name="TextBox 130">
            <a:extLst>
              <a:ext uri="{FF2B5EF4-FFF2-40B4-BE49-F238E27FC236}">
                <a16:creationId xmlns:a16="http://schemas.microsoft.com/office/drawing/2014/main" id="{11F5512E-B9EA-4AE1-95B2-3B5DBA9D53D0}"/>
              </a:ext>
            </a:extLst>
          </p:cNvPr>
          <p:cNvSpPr txBox="1"/>
          <p:nvPr/>
        </p:nvSpPr>
        <p:spPr>
          <a:xfrm>
            <a:off x="-113132" y="3119048"/>
            <a:ext cx="556591" cy="369332"/>
          </a:xfrm>
          <a:prstGeom prst="rect">
            <a:avLst/>
          </a:prstGeom>
          <a:noFill/>
        </p:spPr>
        <p:txBody>
          <a:bodyPr wrap="square" rtlCol="0">
            <a:spAutoFit/>
          </a:bodyPr>
          <a:lstStyle/>
          <a:p>
            <a:pPr algn="ctr"/>
            <a:r>
              <a:rPr lang="en-US" b="1" dirty="0"/>
              <a:t>X</a:t>
            </a:r>
            <a:r>
              <a:rPr lang="en-US" b="1" baseline="-25000" dirty="0"/>
              <a:t>2</a:t>
            </a:r>
          </a:p>
        </p:txBody>
      </p:sp>
      <p:sp>
        <p:nvSpPr>
          <p:cNvPr id="146" name="TextBox 145">
            <a:extLst>
              <a:ext uri="{FF2B5EF4-FFF2-40B4-BE49-F238E27FC236}">
                <a16:creationId xmlns:a16="http://schemas.microsoft.com/office/drawing/2014/main" id="{1CC3C0A3-E80A-417E-8789-93E2AB334EC9}"/>
              </a:ext>
            </a:extLst>
          </p:cNvPr>
          <p:cNvSpPr txBox="1"/>
          <p:nvPr/>
        </p:nvSpPr>
        <p:spPr>
          <a:xfrm>
            <a:off x="5819094" y="4844911"/>
            <a:ext cx="556591" cy="369332"/>
          </a:xfrm>
          <a:prstGeom prst="rect">
            <a:avLst/>
          </a:prstGeom>
          <a:noFill/>
        </p:spPr>
        <p:txBody>
          <a:bodyPr wrap="square" rtlCol="0">
            <a:spAutoFit/>
          </a:bodyPr>
          <a:lstStyle/>
          <a:p>
            <a:pPr algn="ctr"/>
            <a:r>
              <a:rPr lang="en-US" b="1" dirty="0"/>
              <a:t>X</a:t>
            </a:r>
            <a:r>
              <a:rPr lang="en-US" b="1" baseline="-25000" dirty="0"/>
              <a:t>1</a:t>
            </a:r>
          </a:p>
        </p:txBody>
      </p:sp>
      <p:sp>
        <p:nvSpPr>
          <p:cNvPr id="147" name="TextBox 146">
            <a:extLst>
              <a:ext uri="{FF2B5EF4-FFF2-40B4-BE49-F238E27FC236}">
                <a16:creationId xmlns:a16="http://schemas.microsoft.com/office/drawing/2014/main" id="{333F26DE-CC9D-4EEF-904D-2B7BB869983A}"/>
              </a:ext>
            </a:extLst>
          </p:cNvPr>
          <p:cNvSpPr txBox="1"/>
          <p:nvPr/>
        </p:nvSpPr>
        <p:spPr>
          <a:xfrm>
            <a:off x="3881430" y="3170780"/>
            <a:ext cx="556591" cy="369332"/>
          </a:xfrm>
          <a:prstGeom prst="rect">
            <a:avLst/>
          </a:prstGeom>
          <a:noFill/>
        </p:spPr>
        <p:txBody>
          <a:bodyPr wrap="square" rtlCol="0">
            <a:spAutoFit/>
          </a:bodyPr>
          <a:lstStyle/>
          <a:p>
            <a:pPr algn="ctr"/>
            <a:r>
              <a:rPr lang="en-US" b="1" dirty="0"/>
              <a:t>X</a:t>
            </a:r>
            <a:r>
              <a:rPr lang="en-US" b="1" baseline="-25000" dirty="0"/>
              <a:t>2</a:t>
            </a:r>
          </a:p>
        </p:txBody>
      </p:sp>
      <p:sp>
        <p:nvSpPr>
          <p:cNvPr id="148" name="TextBox 147">
            <a:extLst>
              <a:ext uri="{FF2B5EF4-FFF2-40B4-BE49-F238E27FC236}">
                <a16:creationId xmlns:a16="http://schemas.microsoft.com/office/drawing/2014/main" id="{B76B79A1-A961-4A42-AE9E-21E8E6483D1A}"/>
              </a:ext>
            </a:extLst>
          </p:cNvPr>
          <p:cNvSpPr txBox="1"/>
          <p:nvPr/>
        </p:nvSpPr>
        <p:spPr>
          <a:xfrm>
            <a:off x="7966873" y="3112057"/>
            <a:ext cx="556591" cy="369332"/>
          </a:xfrm>
          <a:prstGeom prst="rect">
            <a:avLst/>
          </a:prstGeom>
          <a:noFill/>
        </p:spPr>
        <p:txBody>
          <a:bodyPr wrap="square" rtlCol="0">
            <a:spAutoFit/>
          </a:bodyPr>
          <a:lstStyle/>
          <a:p>
            <a:pPr algn="ctr"/>
            <a:r>
              <a:rPr lang="en-US" b="1" dirty="0"/>
              <a:t>X</a:t>
            </a:r>
            <a:r>
              <a:rPr lang="en-US" b="1" baseline="-25000" dirty="0"/>
              <a:t>2</a:t>
            </a:r>
          </a:p>
        </p:txBody>
      </p:sp>
      <p:sp>
        <p:nvSpPr>
          <p:cNvPr id="149" name="TextBox 148">
            <a:extLst>
              <a:ext uri="{FF2B5EF4-FFF2-40B4-BE49-F238E27FC236}">
                <a16:creationId xmlns:a16="http://schemas.microsoft.com/office/drawing/2014/main" id="{63B50143-5638-419F-8E6A-73783A049B31}"/>
              </a:ext>
            </a:extLst>
          </p:cNvPr>
          <p:cNvSpPr txBox="1"/>
          <p:nvPr/>
        </p:nvSpPr>
        <p:spPr>
          <a:xfrm>
            <a:off x="9528328" y="4914404"/>
            <a:ext cx="556591" cy="369332"/>
          </a:xfrm>
          <a:prstGeom prst="rect">
            <a:avLst/>
          </a:prstGeom>
          <a:noFill/>
        </p:spPr>
        <p:txBody>
          <a:bodyPr wrap="square" rtlCol="0">
            <a:spAutoFit/>
          </a:bodyPr>
          <a:lstStyle/>
          <a:p>
            <a:pPr algn="ctr"/>
            <a:r>
              <a:rPr lang="en-US" b="1" dirty="0"/>
              <a:t>X</a:t>
            </a:r>
            <a:r>
              <a:rPr lang="en-US" b="1" baseline="-25000" dirty="0"/>
              <a:t>1</a:t>
            </a:r>
          </a:p>
        </p:txBody>
      </p:sp>
    </p:spTree>
    <p:extLst>
      <p:ext uri="{BB962C8B-B14F-4D97-AF65-F5344CB8AC3E}">
        <p14:creationId xmlns:p14="http://schemas.microsoft.com/office/powerpoint/2010/main" val="30124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p:bldP spid="134" grpId="0"/>
      <p:bldP spid="135" grpId="0"/>
      <p:bldP spid="137" grpId="0"/>
      <p:bldP spid="138" grpId="0"/>
      <p:bldP spid="145" grpId="0" animBg="1"/>
      <p:bldP spid="130" grpId="0" animBg="1"/>
      <p:bldP spid="123" grpId="0"/>
      <p:bldP spid="131" grpId="0"/>
      <p:bldP spid="146" grpId="0"/>
      <p:bldP spid="147" grpId="0"/>
      <p:bldP spid="148" grpId="0"/>
      <p:bldP spid="1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D2F4-DE2B-4532-9F89-0BCE42281155}"/>
              </a:ext>
            </a:extLst>
          </p:cNvPr>
          <p:cNvSpPr>
            <a:spLocks noGrp="1"/>
          </p:cNvSpPr>
          <p:nvPr>
            <p:ph type="title"/>
          </p:nvPr>
        </p:nvSpPr>
        <p:spPr>
          <a:xfrm>
            <a:off x="0" y="18255"/>
            <a:ext cx="12192000" cy="1325563"/>
          </a:xfrm>
        </p:spPr>
        <p:txBody>
          <a:bodyPr/>
          <a:lstStyle/>
          <a:p>
            <a:r>
              <a:rPr lang="en-US" dirty="0"/>
              <a:t>	Impact of Overfitting on Performance</a:t>
            </a:r>
          </a:p>
        </p:txBody>
      </p:sp>
      <p:sp>
        <p:nvSpPr>
          <p:cNvPr id="4" name="Rectangle 3">
            <a:extLst>
              <a:ext uri="{FF2B5EF4-FFF2-40B4-BE49-F238E27FC236}">
                <a16:creationId xmlns:a16="http://schemas.microsoft.com/office/drawing/2014/main" id="{593C1E85-8BB8-4F0F-AFF5-BDE155E60BD0}"/>
              </a:ext>
            </a:extLst>
          </p:cNvPr>
          <p:cNvSpPr/>
          <p:nvPr/>
        </p:nvSpPr>
        <p:spPr>
          <a:xfrm>
            <a:off x="2581012" y="1551963"/>
            <a:ext cx="7029975" cy="45300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F6943B3-CA7E-485C-95FA-E8A1D672D6AE}"/>
              </a:ext>
            </a:extLst>
          </p:cNvPr>
          <p:cNvSpPr txBox="1"/>
          <p:nvPr/>
        </p:nvSpPr>
        <p:spPr>
          <a:xfrm>
            <a:off x="5268286" y="6333688"/>
            <a:ext cx="3171039" cy="369332"/>
          </a:xfrm>
          <a:prstGeom prst="rect">
            <a:avLst/>
          </a:prstGeom>
          <a:noFill/>
        </p:spPr>
        <p:txBody>
          <a:bodyPr wrap="square" rtlCol="0">
            <a:spAutoFit/>
          </a:bodyPr>
          <a:lstStyle/>
          <a:p>
            <a:r>
              <a:rPr lang="en-US" b="1" dirty="0"/>
              <a:t>Model Complexity</a:t>
            </a:r>
          </a:p>
        </p:txBody>
      </p:sp>
      <p:sp>
        <p:nvSpPr>
          <p:cNvPr id="6" name="TextBox 5">
            <a:extLst>
              <a:ext uri="{FF2B5EF4-FFF2-40B4-BE49-F238E27FC236}">
                <a16:creationId xmlns:a16="http://schemas.microsoft.com/office/drawing/2014/main" id="{A12CF1C4-F83F-4D73-82DE-68CA00BD7FEC}"/>
              </a:ext>
            </a:extLst>
          </p:cNvPr>
          <p:cNvSpPr txBox="1"/>
          <p:nvPr/>
        </p:nvSpPr>
        <p:spPr>
          <a:xfrm>
            <a:off x="1593909" y="3598878"/>
            <a:ext cx="687898" cy="369332"/>
          </a:xfrm>
          <a:prstGeom prst="rect">
            <a:avLst/>
          </a:prstGeom>
          <a:noFill/>
        </p:spPr>
        <p:txBody>
          <a:bodyPr wrap="square" rtlCol="0">
            <a:spAutoFit/>
          </a:bodyPr>
          <a:lstStyle/>
          <a:p>
            <a:r>
              <a:rPr lang="en-US" b="1" dirty="0"/>
              <a:t>Error</a:t>
            </a:r>
          </a:p>
        </p:txBody>
      </p:sp>
      <p:sp>
        <p:nvSpPr>
          <p:cNvPr id="8" name="Freeform: Shape 7">
            <a:extLst>
              <a:ext uri="{FF2B5EF4-FFF2-40B4-BE49-F238E27FC236}">
                <a16:creationId xmlns:a16="http://schemas.microsoft.com/office/drawing/2014/main" id="{E53C53DF-6696-4727-B008-2095B4233280}"/>
              </a:ext>
            </a:extLst>
          </p:cNvPr>
          <p:cNvSpPr/>
          <p:nvPr/>
        </p:nvSpPr>
        <p:spPr>
          <a:xfrm>
            <a:off x="2628549" y="2256639"/>
            <a:ext cx="6121165" cy="3782843"/>
          </a:xfrm>
          <a:custGeom>
            <a:avLst/>
            <a:gdLst>
              <a:gd name="connsiteX0" fmla="*/ 0 w 6476301"/>
              <a:gd name="connsiteY0" fmla="*/ 0 h 3825379"/>
              <a:gd name="connsiteX1" fmla="*/ 1426129 w 6476301"/>
              <a:gd name="connsiteY1" fmla="*/ 2030135 h 3825379"/>
              <a:gd name="connsiteX2" fmla="*/ 6476301 w 6476301"/>
              <a:gd name="connsiteY2" fmla="*/ 3825379 h 3825379"/>
            </a:gdLst>
            <a:ahLst/>
            <a:cxnLst>
              <a:cxn ang="0">
                <a:pos x="connsiteX0" y="connsiteY0"/>
              </a:cxn>
              <a:cxn ang="0">
                <a:pos x="connsiteX1" y="connsiteY1"/>
              </a:cxn>
              <a:cxn ang="0">
                <a:pos x="connsiteX2" y="connsiteY2"/>
              </a:cxn>
            </a:cxnLst>
            <a:rect l="l" t="t" r="r" b="b"/>
            <a:pathLst>
              <a:path w="6476301" h="3825379">
                <a:moveTo>
                  <a:pt x="0" y="0"/>
                </a:moveTo>
                <a:cubicBezTo>
                  <a:pt x="173373" y="696286"/>
                  <a:pt x="346746" y="1392572"/>
                  <a:pt x="1426129" y="2030135"/>
                </a:cubicBezTo>
                <a:cubicBezTo>
                  <a:pt x="2505512" y="2667698"/>
                  <a:pt x="4490906" y="3246538"/>
                  <a:pt x="6476301" y="3825379"/>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D833C8B-3CCB-4438-A4DC-13958B0EAC3F}"/>
              </a:ext>
            </a:extLst>
          </p:cNvPr>
          <p:cNvSpPr/>
          <p:nvPr/>
        </p:nvSpPr>
        <p:spPr>
          <a:xfrm>
            <a:off x="3053593" y="2172749"/>
            <a:ext cx="5645256" cy="2051308"/>
          </a:xfrm>
          <a:custGeom>
            <a:avLst/>
            <a:gdLst>
              <a:gd name="connsiteX0" fmla="*/ 0 w 5645256"/>
              <a:gd name="connsiteY0" fmla="*/ 0 h 2051308"/>
              <a:gd name="connsiteX1" fmla="*/ 1241571 w 5645256"/>
              <a:gd name="connsiteY1" fmla="*/ 2046913 h 2051308"/>
              <a:gd name="connsiteX2" fmla="*/ 5016617 w 5645256"/>
              <a:gd name="connsiteY2" fmla="*/ 536895 h 2051308"/>
              <a:gd name="connsiteX3" fmla="*/ 5603846 w 5645256"/>
              <a:gd name="connsiteY3" fmla="*/ 268447 h 2051308"/>
            </a:gdLst>
            <a:ahLst/>
            <a:cxnLst>
              <a:cxn ang="0">
                <a:pos x="connsiteX0" y="connsiteY0"/>
              </a:cxn>
              <a:cxn ang="0">
                <a:pos x="connsiteX1" y="connsiteY1"/>
              </a:cxn>
              <a:cxn ang="0">
                <a:pos x="connsiteX2" y="connsiteY2"/>
              </a:cxn>
              <a:cxn ang="0">
                <a:pos x="connsiteX3" y="connsiteY3"/>
              </a:cxn>
            </a:cxnLst>
            <a:rect l="l" t="t" r="r" b="b"/>
            <a:pathLst>
              <a:path w="5645256" h="2051308">
                <a:moveTo>
                  <a:pt x="0" y="0"/>
                </a:moveTo>
                <a:cubicBezTo>
                  <a:pt x="202734" y="978715"/>
                  <a:pt x="405468" y="1957431"/>
                  <a:pt x="1241571" y="2046913"/>
                </a:cubicBezTo>
                <a:cubicBezTo>
                  <a:pt x="2077674" y="2136396"/>
                  <a:pt x="4289571" y="833306"/>
                  <a:pt x="5016617" y="536895"/>
                </a:cubicBezTo>
                <a:cubicBezTo>
                  <a:pt x="5743663" y="240484"/>
                  <a:pt x="5673754" y="254465"/>
                  <a:pt x="5603846" y="268447"/>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5A99A67-95F8-4895-AD77-5388A5466423}"/>
              </a:ext>
            </a:extLst>
          </p:cNvPr>
          <p:cNvCxnSpPr>
            <a:cxnSpLocks/>
          </p:cNvCxnSpPr>
          <p:nvPr/>
        </p:nvCxnSpPr>
        <p:spPr>
          <a:xfrm>
            <a:off x="4395831" y="1694576"/>
            <a:ext cx="0" cy="4387442"/>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64F03B4-19C4-43C6-9E90-7AD6401586B1}"/>
              </a:ext>
            </a:extLst>
          </p:cNvPr>
          <p:cNvCxnSpPr/>
          <p:nvPr/>
        </p:nvCxnSpPr>
        <p:spPr>
          <a:xfrm>
            <a:off x="6711193" y="1770077"/>
            <a:ext cx="75500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9123371-53E0-47AB-8A1F-6FC7411F39C4}"/>
              </a:ext>
            </a:extLst>
          </p:cNvPr>
          <p:cNvCxnSpPr/>
          <p:nvPr/>
        </p:nvCxnSpPr>
        <p:spPr>
          <a:xfrm>
            <a:off x="6727970" y="2056701"/>
            <a:ext cx="7550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649D1F2-20B6-4CCF-AB2D-8980043ADBEC}"/>
              </a:ext>
            </a:extLst>
          </p:cNvPr>
          <p:cNvSpPr txBox="1"/>
          <p:nvPr/>
        </p:nvSpPr>
        <p:spPr>
          <a:xfrm>
            <a:off x="7491368" y="1602673"/>
            <a:ext cx="1258346" cy="369332"/>
          </a:xfrm>
          <a:prstGeom prst="rect">
            <a:avLst/>
          </a:prstGeom>
          <a:noFill/>
        </p:spPr>
        <p:txBody>
          <a:bodyPr wrap="square" rtlCol="0">
            <a:spAutoFit/>
          </a:bodyPr>
          <a:lstStyle/>
          <a:p>
            <a:r>
              <a:rPr lang="en-US" dirty="0"/>
              <a:t>Training </a:t>
            </a:r>
          </a:p>
        </p:txBody>
      </p:sp>
      <p:sp>
        <p:nvSpPr>
          <p:cNvPr id="20" name="TextBox 19">
            <a:extLst>
              <a:ext uri="{FF2B5EF4-FFF2-40B4-BE49-F238E27FC236}">
                <a16:creationId xmlns:a16="http://schemas.microsoft.com/office/drawing/2014/main" id="{25A82BBE-4D3E-4D97-B787-124EAB139B01}"/>
              </a:ext>
            </a:extLst>
          </p:cNvPr>
          <p:cNvSpPr txBox="1"/>
          <p:nvPr/>
        </p:nvSpPr>
        <p:spPr>
          <a:xfrm>
            <a:off x="7501155" y="1889297"/>
            <a:ext cx="755008" cy="367319"/>
          </a:xfrm>
          <a:prstGeom prst="rect">
            <a:avLst/>
          </a:prstGeom>
          <a:noFill/>
        </p:spPr>
        <p:txBody>
          <a:bodyPr wrap="square" rtlCol="0">
            <a:spAutoFit/>
          </a:bodyPr>
          <a:lstStyle/>
          <a:p>
            <a:r>
              <a:rPr lang="en-US" dirty="0"/>
              <a:t>Test</a:t>
            </a:r>
          </a:p>
        </p:txBody>
      </p:sp>
      <p:cxnSp>
        <p:nvCxnSpPr>
          <p:cNvPr id="22" name="Straight Connector 21">
            <a:extLst>
              <a:ext uri="{FF2B5EF4-FFF2-40B4-BE49-F238E27FC236}">
                <a16:creationId xmlns:a16="http://schemas.microsoft.com/office/drawing/2014/main" id="{CC11C107-9404-4AC0-AD4F-AC465A185262}"/>
              </a:ext>
            </a:extLst>
          </p:cNvPr>
          <p:cNvCxnSpPr>
            <a:cxnSpLocks/>
          </p:cNvCxnSpPr>
          <p:nvPr/>
        </p:nvCxnSpPr>
        <p:spPr>
          <a:xfrm>
            <a:off x="4230847" y="3207391"/>
            <a:ext cx="0" cy="2388066"/>
          </a:xfrm>
          <a:prstGeom prst="line">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E5724F-6EF8-4961-A679-05693A78EAA2}"/>
              </a:ext>
            </a:extLst>
          </p:cNvPr>
          <p:cNvCxnSpPr>
            <a:cxnSpLocks/>
          </p:cNvCxnSpPr>
          <p:nvPr/>
        </p:nvCxnSpPr>
        <p:spPr>
          <a:xfrm>
            <a:off x="4559416" y="3225567"/>
            <a:ext cx="0" cy="2369890"/>
          </a:xfrm>
          <a:prstGeom prst="line">
            <a:avLst/>
          </a:prstGeom>
          <a:ln w="254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2304B26-8356-4466-905B-C17163FC607C}"/>
              </a:ext>
            </a:extLst>
          </p:cNvPr>
          <p:cNvSpPr txBox="1"/>
          <p:nvPr/>
        </p:nvSpPr>
        <p:spPr>
          <a:xfrm>
            <a:off x="2664903" y="5120873"/>
            <a:ext cx="1546366" cy="369332"/>
          </a:xfrm>
          <a:prstGeom prst="rect">
            <a:avLst/>
          </a:prstGeom>
          <a:noFill/>
        </p:spPr>
        <p:txBody>
          <a:bodyPr wrap="square" rtlCol="0">
            <a:spAutoFit/>
          </a:bodyPr>
          <a:lstStyle/>
          <a:p>
            <a:r>
              <a:rPr lang="en-US" b="1" dirty="0">
                <a:solidFill>
                  <a:srgbClr val="FFC000"/>
                </a:solidFill>
              </a:rPr>
              <a:t>Underfitting</a:t>
            </a:r>
          </a:p>
        </p:txBody>
      </p:sp>
      <p:sp>
        <p:nvSpPr>
          <p:cNvPr id="29" name="TextBox 28">
            <a:extLst>
              <a:ext uri="{FF2B5EF4-FFF2-40B4-BE49-F238E27FC236}">
                <a16:creationId xmlns:a16="http://schemas.microsoft.com/office/drawing/2014/main" id="{7EF276A3-7EC9-4A0B-BA00-CE260652DF92}"/>
              </a:ext>
            </a:extLst>
          </p:cNvPr>
          <p:cNvSpPr txBox="1"/>
          <p:nvPr/>
        </p:nvSpPr>
        <p:spPr>
          <a:xfrm>
            <a:off x="4679661" y="5163625"/>
            <a:ext cx="1546366" cy="369332"/>
          </a:xfrm>
          <a:prstGeom prst="rect">
            <a:avLst/>
          </a:prstGeom>
          <a:noFill/>
        </p:spPr>
        <p:txBody>
          <a:bodyPr wrap="square" rtlCol="0">
            <a:spAutoFit/>
          </a:bodyPr>
          <a:lstStyle/>
          <a:p>
            <a:r>
              <a:rPr lang="en-US" b="1" dirty="0">
                <a:solidFill>
                  <a:srgbClr val="C00000"/>
                </a:solidFill>
              </a:rPr>
              <a:t>Overfitting</a:t>
            </a:r>
          </a:p>
        </p:txBody>
      </p:sp>
      <p:cxnSp>
        <p:nvCxnSpPr>
          <p:cNvPr id="30" name="Straight Arrow Connector 29">
            <a:extLst>
              <a:ext uri="{FF2B5EF4-FFF2-40B4-BE49-F238E27FC236}">
                <a16:creationId xmlns:a16="http://schemas.microsoft.com/office/drawing/2014/main" id="{B16E3943-B61F-4124-9D55-C0AB0EF6C58A}"/>
              </a:ext>
            </a:extLst>
          </p:cNvPr>
          <p:cNvCxnSpPr>
            <a:cxnSpLocks/>
          </p:cNvCxnSpPr>
          <p:nvPr/>
        </p:nvCxnSpPr>
        <p:spPr>
          <a:xfrm>
            <a:off x="4848837" y="5595457"/>
            <a:ext cx="102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EB6B89-E1FB-4CE1-96FB-337928CBABD8}"/>
              </a:ext>
            </a:extLst>
          </p:cNvPr>
          <p:cNvCxnSpPr/>
          <p:nvPr/>
        </p:nvCxnSpPr>
        <p:spPr>
          <a:xfrm flipH="1">
            <a:off x="2852257" y="5595457"/>
            <a:ext cx="889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FEC9-56C5-45BB-819A-C33165349241}"/>
              </a:ext>
            </a:extLst>
          </p:cNvPr>
          <p:cNvSpPr>
            <a:spLocks noGrp="1"/>
          </p:cNvSpPr>
          <p:nvPr>
            <p:ph type="title"/>
          </p:nvPr>
        </p:nvSpPr>
        <p:spPr/>
        <p:txBody>
          <a:bodyPr/>
          <a:lstStyle/>
          <a:p>
            <a:r>
              <a:rPr lang="en-US" dirty="0"/>
              <a:t>	Approaches to reduce Overfitting</a:t>
            </a:r>
          </a:p>
        </p:txBody>
      </p:sp>
      <p:sp>
        <p:nvSpPr>
          <p:cNvPr id="3" name="Content Placeholder 2">
            <a:extLst>
              <a:ext uri="{FF2B5EF4-FFF2-40B4-BE49-F238E27FC236}">
                <a16:creationId xmlns:a16="http://schemas.microsoft.com/office/drawing/2014/main" id="{DF91F4A9-17DA-4133-836E-98B62A869D8F}"/>
              </a:ext>
            </a:extLst>
          </p:cNvPr>
          <p:cNvSpPr>
            <a:spLocks noGrp="1"/>
          </p:cNvSpPr>
          <p:nvPr>
            <p:ph idx="1"/>
          </p:nvPr>
        </p:nvSpPr>
        <p:spPr/>
        <p:txBody>
          <a:bodyPr/>
          <a:lstStyle/>
          <a:p>
            <a:r>
              <a:rPr lang="en-US" dirty="0"/>
              <a:t>Partitioning the available data into Training – Validation – Test partitions and performing Cross Validation</a:t>
            </a:r>
          </a:p>
          <a:p>
            <a:endParaRPr lang="en-US" dirty="0"/>
          </a:p>
          <a:p>
            <a:r>
              <a:rPr lang="en-US" dirty="0"/>
              <a:t>Reducing the number of features used in building the model</a:t>
            </a:r>
          </a:p>
          <a:p>
            <a:endParaRPr lang="en-US" dirty="0"/>
          </a:p>
          <a:p>
            <a:r>
              <a:rPr lang="en-US" dirty="0"/>
              <a:t>Regularization</a:t>
            </a:r>
          </a:p>
          <a:p>
            <a:endParaRPr lang="en-US" dirty="0"/>
          </a:p>
          <a:p>
            <a:endParaRPr lang="en-US" dirty="0"/>
          </a:p>
        </p:txBody>
      </p:sp>
    </p:spTree>
    <p:extLst>
      <p:ext uri="{BB962C8B-B14F-4D97-AF65-F5344CB8AC3E}">
        <p14:creationId xmlns:p14="http://schemas.microsoft.com/office/powerpoint/2010/main" val="23294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9D96-485C-4FBE-841E-1DB56CD033BB}"/>
              </a:ext>
            </a:extLst>
          </p:cNvPr>
          <p:cNvSpPr>
            <a:spLocks noGrp="1"/>
          </p:cNvSpPr>
          <p:nvPr>
            <p:ph type="title"/>
          </p:nvPr>
        </p:nvSpPr>
        <p:spPr/>
        <p:txBody>
          <a:bodyPr/>
          <a:lstStyle/>
          <a:p>
            <a:r>
              <a:rPr lang="en-US" dirty="0"/>
              <a:t>	Summary</a:t>
            </a:r>
          </a:p>
        </p:txBody>
      </p:sp>
      <p:sp>
        <p:nvSpPr>
          <p:cNvPr id="3" name="Content Placeholder 2">
            <a:extLst>
              <a:ext uri="{FF2B5EF4-FFF2-40B4-BE49-F238E27FC236}">
                <a16:creationId xmlns:a16="http://schemas.microsoft.com/office/drawing/2014/main" id="{81391741-7EA7-4B15-89E5-A52FF1AA62EC}"/>
              </a:ext>
            </a:extLst>
          </p:cNvPr>
          <p:cNvSpPr>
            <a:spLocks noGrp="1"/>
          </p:cNvSpPr>
          <p:nvPr>
            <p:ph idx="1"/>
          </p:nvPr>
        </p:nvSpPr>
        <p:spPr>
          <a:xfrm>
            <a:off x="838200" y="1124125"/>
            <a:ext cx="10515600" cy="5052838"/>
          </a:xfrm>
        </p:spPr>
        <p:txBody>
          <a:bodyPr>
            <a:normAutofit lnSpcReduction="10000"/>
          </a:bodyPr>
          <a:lstStyle/>
          <a:p>
            <a:r>
              <a:rPr lang="en-US" dirty="0"/>
              <a:t>Overfitting : excellent performance on training data, but poor generalization on new data. Also known as High Variance</a:t>
            </a:r>
          </a:p>
          <a:p>
            <a:endParaRPr lang="en-US" dirty="0"/>
          </a:p>
          <a:p>
            <a:r>
              <a:rPr lang="en-US" altLang="en-US" dirty="0"/>
              <a:t>Underfitting : Poor performance on training as well as poor generalization on new data. Also known as High Bias</a:t>
            </a:r>
          </a:p>
          <a:p>
            <a:endParaRPr lang="en-US" altLang="en-US" dirty="0"/>
          </a:p>
          <a:p>
            <a:r>
              <a:rPr lang="en-US" altLang="en-US" dirty="0"/>
              <a:t> Complex </a:t>
            </a:r>
            <a:r>
              <a:rPr lang="en-US" altLang="en-US"/>
              <a:t>models with </a:t>
            </a:r>
            <a:r>
              <a:rPr lang="en-US" altLang="en-US" dirty="0"/>
              <a:t>zero error typically end up overfitting</a:t>
            </a:r>
          </a:p>
          <a:p>
            <a:pPr marL="0" indent="0">
              <a:buNone/>
            </a:pPr>
            <a:endParaRPr lang="en-US" altLang="en-US" dirty="0"/>
          </a:p>
          <a:p>
            <a:r>
              <a:rPr lang="en-US" altLang="en-US" dirty="0"/>
              <a:t>Partitioning of data into Training-Validation-Test partitions for cross validation, reducing number of features, regularization, etc., are some of the techniques to reduce the impact of overfitting</a:t>
            </a:r>
          </a:p>
          <a:p>
            <a:endParaRPr 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18841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E258-DD20-4AFB-BEC6-93B45307D87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EE01A7-189E-4237-8A05-19F5D60FAB03}"/>
              </a:ext>
            </a:extLst>
          </p:cNvPr>
          <p:cNvSpPr>
            <a:spLocks noGrp="1"/>
          </p:cNvSpPr>
          <p:nvPr>
            <p:ph idx="1"/>
          </p:nvPr>
        </p:nvSpPr>
        <p:spPr/>
        <p:txBody>
          <a:bodyPr/>
          <a:lstStyle/>
          <a:p>
            <a:r>
              <a:rPr lang="en-US" dirty="0">
                <a:hlinkClick r:id="rId2"/>
              </a:rPr>
              <a:t>https://towardsdatascience.com/overfitting-vs-underfitting-a-complete-example-d05dd7e19765</a:t>
            </a:r>
          </a:p>
          <a:p>
            <a:endParaRPr lang="en-US" dirty="0">
              <a:hlinkClick r:id="rId2"/>
            </a:endParaRPr>
          </a:p>
          <a:p>
            <a:r>
              <a:rPr lang="en-US" dirty="0">
                <a:hlinkClick r:id="rId2"/>
              </a:rPr>
              <a:t>https://chunml.github.io/ChunML.github.io/tutorial/Underfit-Overfit/</a:t>
            </a:r>
            <a:endParaRPr lang="en-US" dirty="0"/>
          </a:p>
          <a:p>
            <a:endParaRPr lang="en-US" dirty="0"/>
          </a:p>
          <a:p>
            <a:r>
              <a:rPr lang="en-US" dirty="0">
                <a:hlinkClick r:id="rId3"/>
              </a:rPr>
              <a:t>https://machinelearningmastery.com/overfitting-and-underfitting-with-machine-learning-algorithms/</a:t>
            </a:r>
            <a:endParaRPr lang="en-US" dirty="0"/>
          </a:p>
          <a:p>
            <a:endParaRPr lang="en-US" dirty="0"/>
          </a:p>
          <a:p>
            <a:r>
              <a:rPr lang="en-US" dirty="0">
                <a:hlinkClick r:id="rId4"/>
              </a:rPr>
              <a:t>https://keeeto.github.io/blog/bias_variance/</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125267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525</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Model Evaluation – Overfitting</vt:lpstr>
      <vt:lpstr> Overview</vt:lpstr>
      <vt:lpstr> What is Overfitting</vt:lpstr>
      <vt:lpstr>Underfitting to Overfitting – Prediction (Regression)</vt:lpstr>
      <vt:lpstr> Underfitting to Overfitting – Classification</vt:lpstr>
      <vt:lpstr> Impact of Overfitting on Performance</vt:lpstr>
      <vt:lpstr> Approaches to reduce Overfitting</vt:lpstr>
      <vt:lpstr>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Evaluation</dc:title>
  <dc:creator>Dr.Vivek Menon </dc:creator>
  <cp:lastModifiedBy>Dr.Vivek Menon </cp:lastModifiedBy>
  <cp:revision>64</cp:revision>
  <dcterms:created xsi:type="dcterms:W3CDTF">2020-09-01T07:20:02Z</dcterms:created>
  <dcterms:modified xsi:type="dcterms:W3CDTF">2020-09-04T05:24:43Z</dcterms:modified>
</cp:coreProperties>
</file>