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0" r:id="rId4"/>
    <p:sldId id="303" r:id="rId5"/>
    <p:sldId id="307" r:id="rId6"/>
    <p:sldId id="300" r:id="rId7"/>
    <p:sldId id="301" r:id="rId8"/>
    <p:sldId id="302" r:id="rId9"/>
    <p:sldId id="306" r:id="rId10"/>
    <p:sldId id="309" r:id="rId11"/>
    <p:sldId id="308"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vek Menon" initials="VM" lastIdx="1" clrIdx="0">
    <p:extLst>
      <p:ext uri="{19B8F6BF-5375-455C-9EA6-DF929625EA0E}">
        <p15:presenceInfo xmlns:p15="http://schemas.microsoft.com/office/powerpoint/2012/main" userId="Vivek Men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9D08E"/>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3D7B1D-A679-82E1-2D06-41054B1793DC}" v="1" dt="2022-12-16T08:59:22.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39" y="45"/>
      </p:cViewPr>
      <p:guideLst/>
    </p:cSldViewPr>
  </p:slideViewPr>
  <p:notesTextViewPr>
    <p:cViewPr>
      <p:scale>
        <a:sx n="1" d="1"/>
        <a:sy n="1" d="1"/>
      </p:scale>
      <p:origin x="0" y="0"/>
    </p:cViewPr>
  </p:notesTextViewPr>
  <p:notesViewPr>
    <p:cSldViewPr snapToGrid="0">
      <p:cViewPr varScale="1">
        <p:scale>
          <a:sx n="47" d="100"/>
          <a:sy n="47" d="100"/>
        </p:scale>
        <p:origin x="2712" y="1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latha T." userId="S::hemalathat@am.amrita.edu::13ac6781-a343-404a-9ded-8a6328513a29" providerId="AD" clId="Web-{C13D7B1D-A679-82E1-2D06-41054B1793DC}"/>
    <pc:docChg chg="modSld">
      <pc:chgData name="Hemalatha T." userId="S::hemalathat@am.amrita.edu::13ac6781-a343-404a-9ded-8a6328513a29" providerId="AD" clId="Web-{C13D7B1D-A679-82E1-2D06-41054B1793DC}" dt="2022-12-16T08:59:22.438" v="0"/>
      <pc:docMkLst>
        <pc:docMk/>
      </pc:docMkLst>
      <pc:sldChg chg="mod modShow">
        <pc:chgData name="Hemalatha T." userId="S::hemalathat@am.amrita.edu::13ac6781-a343-404a-9ded-8a6328513a29" providerId="AD" clId="Web-{C13D7B1D-A679-82E1-2D06-41054B1793DC}" dt="2022-12-16T08:59:22.438" v="0"/>
        <pc:sldMkLst>
          <pc:docMk/>
          <pc:sldMk cId="3770702301" sldId="30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90C62EF-5905-486F-90EC-C179FB71AB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95FDE3-4E91-4653-879A-33C7F0B30F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97D777-1A8B-4EEC-B342-FD95FD9FF142}" type="datetimeFigureOut">
              <a:rPr lang="en-US" smtClean="0"/>
              <a:t>12/16/2022</a:t>
            </a:fld>
            <a:endParaRPr lang="en-US"/>
          </a:p>
        </p:txBody>
      </p:sp>
      <p:sp>
        <p:nvSpPr>
          <p:cNvPr id="4" name="Footer Placeholder 3">
            <a:extLst>
              <a:ext uri="{FF2B5EF4-FFF2-40B4-BE49-F238E27FC236}">
                <a16:creationId xmlns:a16="http://schemas.microsoft.com/office/drawing/2014/main" id="{0F447C67-BDA3-4B02-9873-141F1F23AC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EF075F-BC8E-495D-B593-42014D5C7C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2F21F1-82E0-472F-816C-335219083A00}" type="slidenum">
              <a:rPr lang="en-US" smtClean="0"/>
              <a:t>‹#›</a:t>
            </a:fld>
            <a:endParaRPr lang="en-US"/>
          </a:p>
        </p:txBody>
      </p:sp>
    </p:spTree>
    <p:extLst>
      <p:ext uri="{BB962C8B-B14F-4D97-AF65-F5344CB8AC3E}">
        <p14:creationId xmlns:p14="http://schemas.microsoft.com/office/powerpoint/2010/main" val="3057835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20C34-F41F-4E7A-83F0-BF8831B0592A}" type="datetimeFigureOut">
              <a:rPr lang="en-US" smtClean="0"/>
              <a:t>12/16/2022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5F186-B71E-4F40-B6D7-E15F8CC1DD01}" type="slidenum">
              <a:rPr lang="en-US" smtClean="0"/>
              <a:t>‹#›</a:t>
            </a:fld>
            <a:endParaRPr lang="en-US"/>
          </a:p>
        </p:txBody>
      </p:sp>
    </p:spTree>
    <p:extLst>
      <p:ext uri="{BB962C8B-B14F-4D97-AF65-F5344CB8AC3E}">
        <p14:creationId xmlns:p14="http://schemas.microsoft.com/office/powerpoint/2010/main" val="50391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55F186-B71E-4F40-B6D7-E15F8CC1DD01}" type="slidenum">
              <a:rPr lang="en-US" smtClean="0"/>
              <a:t>7</a:t>
            </a:fld>
            <a:endParaRPr lang="en-US"/>
          </a:p>
        </p:txBody>
      </p:sp>
    </p:spTree>
    <p:extLst>
      <p:ext uri="{BB962C8B-B14F-4D97-AF65-F5344CB8AC3E}">
        <p14:creationId xmlns:p14="http://schemas.microsoft.com/office/powerpoint/2010/main" val="1879815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22CC-4DF4-4E17-AB4C-929F528B10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48DDC6-CB19-4A03-9534-A6A3103EF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48DD33-7243-4873-B77C-27D9306817AA}"/>
              </a:ext>
            </a:extLst>
          </p:cNvPr>
          <p:cNvSpPr>
            <a:spLocks noGrp="1"/>
          </p:cNvSpPr>
          <p:nvPr>
            <p:ph type="dt" sz="half" idx="10"/>
          </p:nvPr>
        </p:nvSpPr>
        <p:spPr/>
        <p:txBody>
          <a:bodyPr/>
          <a:lstStyle/>
          <a:p>
            <a:fld id="{7C24AE0B-2073-40CC-8764-76567E6432A8}" type="datetimeFigureOut">
              <a:rPr lang="en-US" smtClean="0"/>
              <a:t>12/16/2022</a:t>
            </a:fld>
            <a:endParaRPr lang="en-US"/>
          </a:p>
        </p:txBody>
      </p:sp>
      <p:sp>
        <p:nvSpPr>
          <p:cNvPr id="5" name="Footer Placeholder 4">
            <a:extLst>
              <a:ext uri="{FF2B5EF4-FFF2-40B4-BE49-F238E27FC236}">
                <a16:creationId xmlns:a16="http://schemas.microsoft.com/office/drawing/2014/main" id="{D1D76FC2-98CD-4C77-819C-07E713EF1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455B8-4645-47C0-81AE-F9CE0E0747C8}"/>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418076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928A-D494-413D-BB47-C5634EBD09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FBF4A3-9FBE-4A10-BE24-524A0E2DBD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F7346-DC68-43F6-8E00-7019401C3A21}"/>
              </a:ext>
            </a:extLst>
          </p:cNvPr>
          <p:cNvSpPr>
            <a:spLocks noGrp="1"/>
          </p:cNvSpPr>
          <p:nvPr>
            <p:ph type="dt" sz="half" idx="10"/>
          </p:nvPr>
        </p:nvSpPr>
        <p:spPr/>
        <p:txBody>
          <a:bodyPr/>
          <a:lstStyle/>
          <a:p>
            <a:fld id="{7C24AE0B-2073-40CC-8764-76567E6432A8}" type="datetimeFigureOut">
              <a:rPr lang="en-US" smtClean="0"/>
              <a:t>12/16/2022</a:t>
            </a:fld>
            <a:endParaRPr lang="en-US"/>
          </a:p>
        </p:txBody>
      </p:sp>
      <p:sp>
        <p:nvSpPr>
          <p:cNvPr id="5" name="Footer Placeholder 4">
            <a:extLst>
              <a:ext uri="{FF2B5EF4-FFF2-40B4-BE49-F238E27FC236}">
                <a16:creationId xmlns:a16="http://schemas.microsoft.com/office/drawing/2014/main" id="{12B3331B-11D6-4EF3-904F-6088922C6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C07F2-293E-4582-A4BF-A4C566158A61}"/>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222976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BAC0B3-38DE-42B9-A0D6-172202BB3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B165DA-A998-473C-9084-6CD4A0D528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1C46A-7993-42D3-A513-A860A3844EE2}"/>
              </a:ext>
            </a:extLst>
          </p:cNvPr>
          <p:cNvSpPr>
            <a:spLocks noGrp="1"/>
          </p:cNvSpPr>
          <p:nvPr>
            <p:ph type="dt" sz="half" idx="10"/>
          </p:nvPr>
        </p:nvSpPr>
        <p:spPr/>
        <p:txBody>
          <a:bodyPr/>
          <a:lstStyle/>
          <a:p>
            <a:fld id="{7C24AE0B-2073-40CC-8764-76567E6432A8}" type="datetimeFigureOut">
              <a:rPr lang="en-US" smtClean="0"/>
              <a:t>12/16/2022</a:t>
            </a:fld>
            <a:endParaRPr lang="en-US"/>
          </a:p>
        </p:txBody>
      </p:sp>
      <p:sp>
        <p:nvSpPr>
          <p:cNvPr id="5" name="Footer Placeholder 4">
            <a:extLst>
              <a:ext uri="{FF2B5EF4-FFF2-40B4-BE49-F238E27FC236}">
                <a16:creationId xmlns:a16="http://schemas.microsoft.com/office/drawing/2014/main" id="{515F10FD-E0EB-47F1-B7DF-1A954503F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C8523-10D1-40DA-A20B-B9F1087FC882}"/>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3270890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4EC1-8D49-4A60-A012-C661F8E751A8}"/>
              </a:ext>
            </a:extLst>
          </p:cNvPr>
          <p:cNvSpPr>
            <a:spLocks noGrp="1"/>
          </p:cNvSpPr>
          <p:nvPr>
            <p:ph type="title"/>
          </p:nvPr>
        </p:nvSpPr>
        <p:spPr>
          <a:xfrm>
            <a:off x="0" y="18255"/>
            <a:ext cx="121920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8424D6F-2367-4A46-9301-517632C7D6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B33E0-00E5-48AD-8B9B-A25782DA4A90}"/>
              </a:ext>
            </a:extLst>
          </p:cNvPr>
          <p:cNvSpPr>
            <a:spLocks noGrp="1"/>
          </p:cNvSpPr>
          <p:nvPr>
            <p:ph type="dt" sz="half" idx="10"/>
          </p:nvPr>
        </p:nvSpPr>
        <p:spPr/>
        <p:txBody>
          <a:bodyPr/>
          <a:lstStyle/>
          <a:p>
            <a:fld id="{7C24AE0B-2073-40CC-8764-76567E6432A8}" type="datetimeFigureOut">
              <a:rPr lang="en-US" smtClean="0"/>
              <a:t>12/16/2022</a:t>
            </a:fld>
            <a:endParaRPr lang="en-US"/>
          </a:p>
        </p:txBody>
      </p:sp>
      <p:sp>
        <p:nvSpPr>
          <p:cNvPr id="5" name="Footer Placeholder 4">
            <a:extLst>
              <a:ext uri="{FF2B5EF4-FFF2-40B4-BE49-F238E27FC236}">
                <a16:creationId xmlns:a16="http://schemas.microsoft.com/office/drawing/2014/main" id="{2F50EF42-AAC8-40B1-A8D6-8E2C7A850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6D1E1-B662-4399-BE0D-C8787A682221}"/>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2525611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08941-BAD6-4ED6-BCB1-88C24D7533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DC254A-CDC5-40BD-AD60-48DE445C22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53F0C7-A0D5-4C30-9796-2BC22CF383E3}"/>
              </a:ext>
            </a:extLst>
          </p:cNvPr>
          <p:cNvSpPr>
            <a:spLocks noGrp="1"/>
          </p:cNvSpPr>
          <p:nvPr>
            <p:ph type="dt" sz="half" idx="10"/>
          </p:nvPr>
        </p:nvSpPr>
        <p:spPr/>
        <p:txBody>
          <a:bodyPr/>
          <a:lstStyle/>
          <a:p>
            <a:fld id="{7C24AE0B-2073-40CC-8764-76567E6432A8}" type="datetimeFigureOut">
              <a:rPr lang="en-US" smtClean="0"/>
              <a:t>12/16/2022</a:t>
            </a:fld>
            <a:endParaRPr lang="en-US"/>
          </a:p>
        </p:txBody>
      </p:sp>
      <p:sp>
        <p:nvSpPr>
          <p:cNvPr id="5" name="Footer Placeholder 4">
            <a:extLst>
              <a:ext uri="{FF2B5EF4-FFF2-40B4-BE49-F238E27FC236}">
                <a16:creationId xmlns:a16="http://schemas.microsoft.com/office/drawing/2014/main" id="{B5EC3F86-C67E-4B77-BD18-0F51E1CC4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BF850-0EA2-467C-B717-18C19DB3F020}"/>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347173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69FA-0C4D-4E03-ABD0-DAE7151ED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D527D1-33C4-4703-BA7A-020B18E199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9277E-6B46-45F7-9170-6D716B4A10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93EF49-598B-49FD-95EE-481FA9C88BD6}"/>
              </a:ext>
            </a:extLst>
          </p:cNvPr>
          <p:cNvSpPr>
            <a:spLocks noGrp="1"/>
          </p:cNvSpPr>
          <p:nvPr>
            <p:ph type="dt" sz="half" idx="10"/>
          </p:nvPr>
        </p:nvSpPr>
        <p:spPr/>
        <p:txBody>
          <a:bodyPr/>
          <a:lstStyle/>
          <a:p>
            <a:fld id="{7C24AE0B-2073-40CC-8764-76567E6432A8}" type="datetimeFigureOut">
              <a:rPr lang="en-US" smtClean="0"/>
              <a:t>12/16/2022</a:t>
            </a:fld>
            <a:endParaRPr lang="en-US"/>
          </a:p>
        </p:txBody>
      </p:sp>
      <p:sp>
        <p:nvSpPr>
          <p:cNvPr id="6" name="Footer Placeholder 5">
            <a:extLst>
              <a:ext uri="{FF2B5EF4-FFF2-40B4-BE49-F238E27FC236}">
                <a16:creationId xmlns:a16="http://schemas.microsoft.com/office/drawing/2014/main" id="{313677E5-E937-4A27-8523-0D8051597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6FC7E-1946-4D52-9BD8-630A7A209918}"/>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223199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A38A-5BD2-49F4-AD7D-4D0EC51806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8AFEA0-67BA-4F11-8710-0CCE548C5A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3DACE4-3936-44BD-8CD0-660906677F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157EE-C46E-44A5-BB08-782514F39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7F24F9-BEF2-4B5B-93B3-B1D9D4B37B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AF0032-31DF-476C-B73B-8B73286EFE1B}"/>
              </a:ext>
            </a:extLst>
          </p:cNvPr>
          <p:cNvSpPr>
            <a:spLocks noGrp="1"/>
          </p:cNvSpPr>
          <p:nvPr>
            <p:ph type="dt" sz="half" idx="10"/>
          </p:nvPr>
        </p:nvSpPr>
        <p:spPr/>
        <p:txBody>
          <a:bodyPr/>
          <a:lstStyle/>
          <a:p>
            <a:fld id="{7C24AE0B-2073-40CC-8764-76567E6432A8}" type="datetimeFigureOut">
              <a:rPr lang="en-US" smtClean="0"/>
              <a:t>12/16/2022</a:t>
            </a:fld>
            <a:endParaRPr lang="en-US"/>
          </a:p>
        </p:txBody>
      </p:sp>
      <p:sp>
        <p:nvSpPr>
          <p:cNvPr id="8" name="Footer Placeholder 7">
            <a:extLst>
              <a:ext uri="{FF2B5EF4-FFF2-40B4-BE49-F238E27FC236}">
                <a16:creationId xmlns:a16="http://schemas.microsoft.com/office/drawing/2014/main" id="{E4FD01EA-609F-45CC-A78B-57CEB4710A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73B9D1-2D4E-41C2-A5B5-1F763CF7F03A}"/>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50519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74AB-673E-4C06-8111-DCF78F3F1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4706CA-AF33-42B1-9665-8BB2E0D300AA}"/>
              </a:ext>
            </a:extLst>
          </p:cNvPr>
          <p:cNvSpPr>
            <a:spLocks noGrp="1"/>
          </p:cNvSpPr>
          <p:nvPr>
            <p:ph type="dt" sz="half" idx="10"/>
          </p:nvPr>
        </p:nvSpPr>
        <p:spPr/>
        <p:txBody>
          <a:bodyPr/>
          <a:lstStyle/>
          <a:p>
            <a:fld id="{7C24AE0B-2073-40CC-8764-76567E6432A8}" type="datetimeFigureOut">
              <a:rPr lang="en-US" smtClean="0"/>
              <a:t>12/16/2022</a:t>
            </a:fld>
            <a:endParaRPr lang="en-US"/>
          </a:p>
        </p:txBody>
      </p:sp>
      <p:sp>
        <p:nvSpPr>
          <p:cNvPr id="4" name="Footer Placeholder 3">
            <a:extLst>
              <a:ext uri="{FF2B5EF4-FFF2-40B4-BE49-F238E27FC236}">
                <a16:creationId xmlns:a16="http://schemas.microsoft.com/office/drawing/2014/main" id="{DFC64EF1-EA88-46D5-9902-EAC0A23023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AB2A3-AD1C-4A12-8DC3-669F90BE0583}"/>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66352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371268-97A9-4931-80D1-E626FE54759F}"/>
              </a:ext>
            </a:extLst>
          </p:cNvPr>
          <p:cNvSpPr>
            <a:spLocks noGrp="1"/>
          </p:cNvSpPr>
          <p:nvPr>
            <p:ph type="dt" sz="half" idx="10"/>
          </p:nvPr>
        </p:nvSpPr>
        <p:spPr/>
        <p:txBody>
          <a:bodyPr/>
          <a:lstStyle/>
          <a:p>
            <a:fld id="{7C24AE0B-2073-40CC-8764-76567E6432A8}" type="datetimeFigureOut">
              <a:rPr lang="en-US" smtClean="0"/>
              <a:t>12/16/2022</a:t>
            </a:fld>
            <a:endParaRPr lang="en-US"/>
          </a:p>
        </p:txBody>
      </p:sp>
      <p:sp>
        <p:nvSpPr>
          <p:cNvPr id="3" name="Footer Placeholder 2">
            <a:extLst>
              <a:ext uri="{FF2B5EF4-FFF2-40B4-BE49-F238E27FC236}">
                <a16:creationId xmlns:a16="http://schemas.microsoft.com/office/drawing/2014/main" id="{35D81E69-9328-4A99-A590-5D5B1D65EC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89DDE0-62A6-46E3-B8C4-88619C588474}"/>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179210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D850-B863-4114-8376-BF6AE04039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4B8869-DA1A-4C37-B243-D24BF0EBA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C4B1C1-2B41-45C7-9181-BDEC35178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76DBA1-1B86-47DE-84B1-32106D1C6277}"/>
              </a:ext>
            </a:extLst>
          </p:cNvPr>
          <p:cNvSpPr>
            <a:spLocks noGrp="1"/>
          </p:cNvSpPr>
          <p:nvPr>
            <p:ph type="dt" sz="half" idx="10"/>
          </p:nvPr>
        </p:nvSpPr>
        <p:spPr/>
        <p:txBody>
          <a:bodyPr/>
          <a:lstStyle/>
          <a:p>
            <a:fld id="{7C24AE0B-2073-40CC-8764-76567E6432A8}" type="datetimeFigureOut">
              <a:rPr lang="en-US" smtClean="0"/>
              <a:t>12/16/2022</a:t>
            </a:fld>
            <a:endParaRPr lang="en-US"/>
          </a:p>
        </p:txBody>
      </p:sp>
      <p:sp>
        <p:nvSpPr>
          <p:cNvPr id="6" name="Footer Placeholder 5">
            <a:extLst>
              <a:ext uri="{FF2B5EF4-FFF2-40B4-BE49-F238E27FC236}">
                <a16:creationId xmlns:a16="http://schemas.microsoft.com/office/drawing/2014/main" id="{DC2E797D-7A0F-4915-85E9-75D8DD3BD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B6C2B-9DF7-4FA1-B86C-1A6EB056D823}"/>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258047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0098-EBA6-4C26-87FD-0A2E948FB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81CAFE-6256-448C-AB30-FC9D45263E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7B0475-9AC6-4BE6-9E50-60C0660A6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8009AC-209D-427F-A72E-241F422625BE}"/>
              </a:ext>
            </a:extLst>
          </p:cNvPr>
          <p:cNvSpPr>
            <a:spLocks noGrp="1"/>
          </p:cNvSpPr>
          <p:nvPr>
            <p:ph type="dt" sz="half" idx="10"/>
          </p:nvPr>
        </p:nvSpPr>
        <p:spPr/>
        <p:txBody>
          <a:bodyPr/>
          <a:lstStyle/>
          <a:p>
            <a:fld id="{7C24AE0B-2073-40CC-8764-76567E6432A8}" type="datetimeFigureOut">
              <a:rPr lang="en-US" smtClean="0"/>
              <a:t>12/16/2022</a:t>
            </a:fld>
            <a:endParaRPr lang="en-US"/>
          </a:p>
        </p:txBody>
      </p:sp>
      <p:sp>
        <p:nvSpPr>
          <p:cNvPr id="6" name="Footer Placeholder 5">
            <a:extLst>
              <a:ext uri="{FF2B5EF4-FFF2-40B4-BE49-F238E27FC236}">
                <a16:creationId xmlns:a16="http://schemas.microsoft.com/office/drawing/2014/main" id="{C034F477-A2F0-4072-BF8A-75E560263F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D595CC-1C56-4EEC-A568-A757812D40C3}"/>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418604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D36185-758E-43D6-A3D2-D7D6A0BA7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36D75C-F988-4E10-8A5E-4B14110DB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58ED1-38FB-489A-9765-E51B541E85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4AE0B-2073-40CC-8764-76567E6432A8}" type="datetimeFigureOut">
              <a:rPr lang="en-US" smtClean="0"/>
              <a:t>12/16/2022</a:t>
            </a:fld>
            <a:endParaRPr lang="en-US"/>
          </a:p>
        </p:txBody>
      </p:sp>
      <p:sp>
        <p:nvSpPr>
          <p:cNvPr id="5" name="Footer Placeholder 4">
            <a:extLst>
              <a:ext uri="{FF2B5EF4-FFF2-40B4-BE49-F238E27FC236}">
                <a16:creationId xmlns:a16="http://schemas.microsoft.com/office/drawing/2014/main" id="{AC5AE273-8324-4B5B-9277-1147F71E3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032AA9-1363-444C-82A5-96DF7AE150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69886-E790-4C01-9662-833ACB14F9A3}" type="slidenum">
              <a:rPr lang="en-US" smtClean="0"/>
              <a:t>‹#›</a:t>
            </a:fld>
            <a:endParaRPr lang="en-US"/>
          </a:p>
        </p:txBody>
      </p:sp>
    </p:spTree>
    <p:extLst>
      <p:ext uri="{BB962C8B-B14F-4D97-AF65-F5344CB8AC3E}">
        <p14:creationId xmlns:p14="http://schemas.microsoft.com/office/powerpoint/2010/main" val="2723341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chinelearningmastery.com/cross-validation-for-imbalanced-classification/" TargetMode="External"/><Relationship Id="rId2" Type="http://schemas.openxmlformats.org/officeDocument/2006/relationships/hyperlink" Target="https://machinelearningmastery.com/loocv-for-evaluating-machine-learning-algorithms/" TargetMode="External"/><Relationship Id="rId1" Type="http://schemas.openxmlformats.org/officeDocument/2006/relationships/slideLayout" Target="../slideLayouts/slideLayout2.xml"/><Relationship Id="rId5" Type="http://schemas.openxmlformats.org/officeDocument/2006/relationships/hyperlink" Target="https://machinelearningmastery.com/nested-cross-validation-for-machine-learning-with-python/" TargetMode="External"/><Relationship Id="rId4" Type="http://schemas.openxmlformats.org/officeDocument/2006/relationships/hyperlink" Target="https://machinelearningmastery.com/repeated-k-fold-cross-validation-with-pyth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nalyticsvidhya.com/blog/2018/05/improve-model-performance-cross-validation-in-python-r/" TargetMode="External"/><Relationship Id="rId2" Type="http://schemas.openxmlformats.org/officeDocument/2006/relationships/hyperlink" Target="https://towardsdatascience.com/train-test-split-and-cross-validation-in-python-80b61beca4b6" TargetMode="External"/><Relationship Id="rId1" Type="http://schemas.openxmlformats.org/officeDocument/2006/relationships/slideLayout" Target="../slideLayouts/slideLayout2.xml"/><Relationship Id="rId6" Type="http://schemas.openxmlformats.org/officeDocument/2006/relationships/hyperlink" Target="https://towardsdatascience.com/cross-validation-and-hyperparameter-tuning-how-to-optimise-your-machine-learning-model-13f005af9d7d" TargetMode="External"/><Relationship Id="rId5" Type="http://schemas.openxmlformats.org/officeDocument/2006/relationships/hyperlink" Target="https://machinelearningmastery.com/k-fold-cross-validation/" TargetMode="External"/><Relationship Id="rId4" Type="http://schemas.openxmlformats.org/officeDocument/2006/relationships/hyperlink" Target="https://chunml.github.io/ChunML.github.io/tutorial/Underfit-Overf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nalyticsvidhya.com/blog/2018/05/improve-model-performance-cross-validation-in-python-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analyticsvidhya.com/blog/2018/05/improve-model-performance-cross-validation-in-python-r/"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analyticsvidhya.com/blog/2018/05/improve-model-performance-cross-validation-in-python-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090C-F9B4-48B4-A98C-AE3FA51F25F0}"/>
              </a:ext>
            </a:extLst>
          </p:cNvPr>
          <p:cNvSpPr>
            <a:spLocks noGrp="1"/>
          </p:cNvSpPr>
          <p:nvPr>
            <p:ph type="ctrTitle"/>
          </p:nvPr>
        </p:nvSpPr>
        <p:spPr>
          <a:xfrm>
            <a:off x="1255552" y="216351"/>
            <a:ext cx="9532690" cy="3634195"/>
          </a:xfrm>
        </p:spPr>
        <p:txBody>
          <a:bodyPr>
            <a:normAutofit/>
          </a:bodyPr>
          <a:lstStyle/>
          <a:p>
            <a:r>
              <a:rPr lang="en-US" dirty="0"/>
              <a:t>Model Evaluation –</a:t>
            </a:r>
            <a:br>
              <a:rPr lang="en-US" dirty="0"/>
            </a:br>
            <a:r>
              <a:rPr lang="en-US" dirty="0"/>
              <a:t>		Partitioning</a:t>
            </a:r>
          </a:p>
        </p:txBody>
      </p:sp>
    </p:spTree>
    <p:extLst>
      <p:ext uri="{BB962C8B-B14F-4D97-AF65-F5344CB8AC3E}">
        <p14:creationId xmlns:p14="http://schemas.microsoft.com/office/powerpoint/2010/main" val="16708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356C-7F51-4A34-95E7-C22BFF14B845}"/>
              </a:ext>
            </a:extLst>
          </p:cNvPr>
          <p:cNvSpPr>
            <a:spLocks noGrp="1"/>
          </p:cNvSpPr>
          <p:nvPr>
            <p:ph type="title"/>
          </p:nvPr>
        </p:nvSpPr>
        <p:spPr>
          <a:xfrm>
            <a:off x="0" y="18256"/>
            <a:ext cx="12192000" cy="1105870"/>
          </a:xfrm>
        </p:spPr>
        <p:txBody>
          <a:bodyPr/>
          <a:lstStyle/>
          <a:p>
            <a:r>
              <a:rPr lang="en-US" b="1" dirty="0"/>
              <a:t>	Variations of Cross validation</a:t>
            </a:r>
          </a:p>
        </p:txBody>
      </p:sp>
      <p:sp>
        <p:nvSpPr>
          <p:cNvPr id="3" name="Content Placeholder 2">
            <a:extLst>
              <a:ext uri="{FF2B5EF4-FFF2-40B4-BE49-F238E27FC236}">
                <a16:creationId xmlns:a16="http://schemas.microsoft.com/office/drawing/2014/main" id="{22CDF3F7-53F5-4E34-9C67-E1BE4B9772D0}"/>
              </a:ext>
            </a:extLst>
          </p:cNvPr>
          <p:cNvSpPr>
            <a:spLocks noGrp="1"/>
          </p:cNvSpPr>
          <p:nvPr>
            <p:ph idx="1"/>
          </p:nvPr>
        </p:nvSpPr>
        <p:spPr>
          <a:xfrm>
            <a:off x="637563" y="864067"/>
            <a:ext cx="11341915" cy="5888536"/>
          </a:xfrm>
        </p:spPr>
        <p:txBody>
          <a:bodyPr>
            <a:normAutofit lnSpcReduction="10000"/>
          </a:bodyPr>
          <a:lstStyle/>
          <a:p>
            <a:pPr fontAlgn="base"/>
            <a:r>
              <a:rPr lang="en-US" b="1" dirty="0"/>
              <a:t>Train/Test Split</a:t>
            </a:r>
            <a:r>
              <a:rPr lang="en-US" dirty="0"/>
              <a:t>: k=2 such that a single train/test split is created to evaluate the model.</a:t>
            </a:r>
          </a:p>
          <a:p>
            <a:pPr fontAlgn="base"/>
            <a:endParaRPr lang="en-US" sz="1600" dirty="0"/>
          </a:p>
          <a:p>
            <a:pPr fontAlgn="base"/>
            <a:r>
              <a:rPr lang="en-US" b="1" dirty="0">
                <a:hlinkClick r:id="rId2"/>
              </a:rPr>
              <a:t>LOOCV</a:t>
            </a:r>
            <a:r>
              <a:rPr lang="en-US" dirty="0"/>
              <a:t>: Leave-one-out cross-validation, k=n</a:t>
            </a:r>
          </a:p>
          <a:p>
            <a:pPr fontAlgn="base"/>
            <a:endParaRPr lang="en-US" sz="1400" b="1" dirty="0"/>
          </a:p>
          <a:p>
            <a:pPr fontAlgn="base"/>
            <a:r>
              <a:rPr lang="en-US" b="1" dirty="0">
                <a:hlinkClick r:id="rId3"/>
              </a:rPr>
              <a:t>Stratified</a:t>
            </a:r>
            <a:r>
              <a:rPr lang="en-US" dirty="0"/>
              <a:t>: Each fold has the same proportion of observations with a given categorical value (Genuine/Fraudulent), such as the class outcome value.</a:t>
            </a:r>
          </a:p>
          <a:p>
            <a:pPr fontAlgn="base"/>
            <a:endParaRPr lang="en-US" b="1" dirty="0"/>
          </a:p>
          <a:p>
            <a:pPr fontAlgn="base"/>
            <a:r>
              <a:rPr lang="en-US" b="1" dirty="0">
                <a:hlinkClick r:id="rId4"/>
              </a:rPr>
              <a:t>Repeated</a:t>
            </a:r>
            <a:r>
              <a:rPr lang="en-US" dirty="0"/>
              <a:t>: k-fold cross-validation procedure is repeated n times, the data sample is shuffled prior to each repetition, which results in a different splits </a:t>
            </a:r>
          </a:p>
          <a:p>
            <a:pPr fontAlgn="base"/>
            <a:endParaRPr lang="en-US" b="1" dirty="0"/>
          </a:p>
          <a:p>
            <a:pPr fontAlgn="base"/>
            <a:r>
              <a:rPr lang="en-US" b="1" dirty="0">
                <a:hlinkClick r:id="rId5"/>
              </a:rPr>
              <a:t>Nested</a:t>
            </a:r>
            <a:r>
              <a:rPr lang="en-US" dirty="0"/>
              <a:t>: k-fold cross-validation performed within each fold of cross-validation, often to perform hyperparameter tuning during model evaluation. Also called double cross-validation.</a:t>
            </a:r>
          </a:p>
        </p:txBody>
      </p:sp>
      <p:sp>
        <p:nvSpPr>
          <p:cNvPr id="4" name="TextBox 3">
            <a:extLst>
              <a:ext uri="{FF2B5EF4-FFF2-40B4-BE49-F238E27FC236}">
                <a16:creationId xmlns:a16="http://schemas.microsoft.com/office/drawing/2014/main" id="{E1D01003-FE59-4BB4-AA1C-0BEAE976C539}"/>
              </a:ext>
            </a:extLst>
          </p:cNvPr>
          <p:cNvSpPr txBox="1"/>
          <p:nvPr/>
        </p:nvSpPr>
        <p:spPr>
          <a:xfrm>
            <a:off x="1098259" y="6475603"/>
            <a:ext cx="10705051" cy="276999"/>
          </a:xfrm>
          <a:prstGeom prst="rect">
            <a:avLst/>
          </a:prstGeom>
          <a:noFill/>
        </p:spPr>
        <p:txBody>
          <a:bodyPr wrap="square" rtlCol="0">
            <a:spAutoFit/>
          </a:bodyPr>
          <a:lstStyle/>
          <a:p>
            <a:pPr algn="ctr"/>
            <a:r>
              <a:rPr lang="en-US" sz="1200" dirty="0"/>
              <a:t>Ref: https://machinelearningmastery.com/k-fold-cross-validation/</a:t>
            </a:r>
          </a:p>
        </p:txBody>
      </p:sp>
    </p:spTree>
    <p:extLst>
      <p:ext uri="{BB962C8B-B14F-4D97-AF65-F5344CB8AC3E}">
        <p14:creationId xmlns:p14="http://schemas.microsoft.com/office/powerpoint/2010/main" val="194355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AC9A-73A1-4A28-9DAB-E41E46CAC5F7}"/>
              </a:ext>
            </a:extLst>
          </p:cNvPr>
          <p:cNvSpPr>
            <a:spLocks noGrp="1"/>
          </p:cNvSpPr>
          <p:nvPr>
            <p:ph type="title"/>
          </p:nvPr>
        </p:nvSpPr>
        <p:spPr>
          <a:xfrm>
            <a:off x="0" y="18256"/>
            <a:ext cx="12192000" cy="921312"/>
          </a:xfrm>
        </p:spPr>
        <p:txBody>
          <a:bodyPr/>
          <a:lstStyle/>
          <a:p>
            <a:r>
              <a:rPr lang="en-US" b="1" dirty="0"/>
              <a:t>	Summary</a:t>
            </a:r>
          </a:p>
        </p:txBody>
      </p:sp>
      <p:sp>
        <p:nvSpPr>
          <p:cNvPr id="3" name="Content Placeholder 2">
            <a:extLst>
              <a:ext uri="{FF2B5EF4-FFF2-40B4-BE49-F238E27FC236}">
                <a16:creationId xmlns:a16="http://schemas.microsoft.com/office/drawing/2014/main" id="{6C95078A-DD8E-4401-8420-BA7D6D31E888}"/>
              </a:ext>
            </a:extLst>
          </p:cNvPr>
          <p:cNvSpPr>
            <a:spLocks noGrp="1"/>
          </p:cNvSpPr>
          <p:nvPr>
            <p:ph idx="1"/>
          </p:nvPr>
        </p:nvSpPr>
        <p:spPr>
          <a:xfrm>
            <a:off x="838200" y="998290"/>
            <a:ext cx="10515600" cy="5178673"/>
          </a:xfrm>
        </p:spPr>
        <p:txBody>
          <a:bodyPr>
            <a:normAutofit fontScale="85000" lnSpcReduction="20000"/>
          </a:bodyPr>
          <a:lstStyle/>
          <a:p>
            <a:r>
              <a:rPr lang="en-US" dirty="0"/>
              <a:t>Partitioning available data into Training-Validation-Test sets, where multiple models are developed using the Training set, and evaluated against the Validation set, and the best model is re-evaluated against the test set before being applied on fresh data</a:t>
            </a:r>
          </a:p>
          <a:p>
            <a:endParaRPr lang="en-US" dirty="0"/>
          </a:p>
          <a:p>
            <a:r>
              <a:rPr lang="en-US" dirty="0"/>
              <a:t>Performance might vary if the split points were different and training and evaluation were on different subsets of the same dataset. Instead, averaging over multiple iterations of such partitions is more robust than a single train-validation partition of data</a:t>
            </a:r>
          </a:p>
          <a:p>
            <a:endParaRPr lang="en-US" dirty="0"/>
          </a:p>
          <a:p>
            <a:r>
              <a:rPr lang="en-US" dirty="0"/>
              <a:t>k-fold cross validation involves partitioning data into “folds,” or non-overlapping (disjoint) sub-samples so as to build the model on k – 1 folds of the dataset and then test the model on the k</a:t>
            </a:r>
            <a:r>
              <a:rPr lang="en-US" baseline="30000" dirty="0"/>
              <a:t>th</a:t>
            </a:r>
            <a:r>
              <a:rPr lang="en-US" dirty="0"/>
              <a:t> fold.</a:t>
            </a:r>
          </a:p>
          <a:p>
            <a:endParaRPr lang="en-US" dirty="0"/>
          </a:p>
          <a:p>
            <a:r>
              <a:rPr lang="en-US" dirty="0"/>
              <a:t>k-fold cross validation is also used for parameter tuning to arrive at the optimal values of parameters of a model before applying it on test data</a:t>
            </a:r>
          </a:p>
          <a:p>
            <a:endParaRPr lang="en-US" dirty="0"/>
          </a:p>
          <a:p>
            <a:endParaRPr lang="en-US" dirty="0"/>
          </a:p>
          <a:p>
            <a:endParaRPr lang="en-US" dirty="0"/>
          </a:p>
        </p:txBody>
      </p:sp>
    </p:spTree>
    <p:extLst>
      <p:ext uri="{BB962C8B-B14F-4D97-AF65-F5344CB8AC3E}">
        <p14:creationId xmlns:p14="http://schemas.microsoft.com/office/powerpoint/2010/main" val="394222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E258-DD20-4AFB-BEC6-93B45307D879}"/>
              </a:ext>
            </a:extLst>
          </p:cNvPr>
          <p:cNvSpPr>
            <a:spLocks noGrp="1"/>
          </p:cNvSpPr>
          <p:nvPr>
            <p:ph type="title"/>
          </p:nvPr>
        </p:nvSpPr>
        <p:spPr/>
        <p:txBody>
          <a:bodyPr/>
          <a:lstStyle/>
          <a:p>
            <a:r>
              <a:rPr lang="en-US" b="1" dirty="0"/>
              <a:t>	References</a:t>
            </a:r>
          </a:p>
        </p:txBody>
      </p:sp>
      <p:sp>
        <p:nvSpPr>
          <p:cNvPr id="3" name="Content Placeholder 2">
            <a:extLst>
              <a:ext uri="{FF2B5EF4-FFF2-40B4-BE49-F238E27FC236}">
                <a16:creationId xmlns:a16="http://schemas.microsoft.com/office/drawing/2014/main" id="{7BEE01A7-189E-4237-8A05-19F5D60FAB03}"/>
              </a:ext>
            </a:extLst>
          </p:cNvPr>
          <p:cNvSpPr>
            <a:spLocks noGrp="1"/>
          </p:cNvSpPr>
          <p:nvPr>
            <p:ph idx="1"/>
          </p:nvPr>
        </p:nvSpPr>
        <p:spPr/>
        <p:txBody>
          <a:bodyPr>
            <a:normAutofit fontScale="92500" lnSpcReduction="10000"/>
          </a:bodyPr>
          <a:lstStyle/>
          <a:p>
            <a:r>
              <a:rPr lang="en-US" dirty="0">
                <a:hlinkClick r:id="rId2"/>
              </a:rPr>
              <a:t>https://towardsdatascience.com/train-test-split-and-cross-validation-in-python-80b61beca4b6</a:t>
            </a:r>
            <a:endParaRPr lang="en-US" dirty="0"/>
          </a:p>
          <a:p>
            <a:endParaRPr lang="en-US" dirty="0"/>
          </a:p>
          <a:p>
            <a:r>
              <a:rPr lang="en-US" dirty="0">
                <a:hlinkClick r:id="rId3"/>
              </a:rPr>
              <a:t>https://www.analyticsvidhya.com/blog/2018/05/</a:t>
            </a:r>
            <a:r>
              <a:rPr lang="en-US">
                <a:hlinkClick r:id="rId3"/>
              </a:rPr>
              <a:t>improve-model-performance-cross-validation-in-python-r/</a:t>
            </a:r>
            <a:endParaRPr lang="en-US"/>
          </a:p>
          <a:p>
            <a:pPr marL="0" indent="0">
              <a:buNone/>
            </a:pPr>
            <a:endParaRPr lang="en-US" dirty="0">
              <a:hlinkClick r:id="rId4"/>
            </a:endParaRPr>
          </a:p>
          <a:p>
            <a:r>
              <a:rPr lang="en-US" dirty="0">
                <a:hlinkClick r:id="rId5"/>
              </a:rPr>
              <a:t>https://machinelearningmastery.com/k-fold-cross-validation/</a:t>
            </a:r>
            <a:endParaRPr lang="en-US" dirty="0"/>
          </a:p>
          <a:p>
            <a:endParaRPr lang="en-US" dirty="0"/>
          </a:p>
          <a:p>
            <a:r>
              <a:rPr lang="en-US" dirty="0">
                <a:hlinkClick r:id="rId6"/>
              </a:rPr>
              <a:t>https://towardsdatascience.com/cross-validation-and-hyperparameter-tuning-how-to-optimise-your-machine-learning-model-13f005af9d7d</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4125267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9C446-0B52-461D-89F6-D974E6D23346}"/>
              </a:ext>
            </a:extLst>
          </p:cNvPr>
          <p:cNvSpPr>
            <a:spLocks noGrp="1"/>
          </p:cNvSpPr>
          <p:nvPr>
            <p:ph type="title"/>
          </p:nvPr>
        </p:nvSpPr>
        <p:spPr/>
        <p:txBody>
          <a:bodyPr/>
          <a:lstStyle/>
          <a:p>
            <a:r>
              <a:rPr lang="en-US" dirty="0"/>
              <a:t>	</a:t>
            </a:r>
            <a:r>
              <a:rPr lang="en-US" b="1" dirty="0"/>
              <a:t>Overview</a:t>
            </a:r>
          </a:p>
        </p:txBody>
      </p:sp>
      <p:sp>
        <p:nvSpPr>
          <p:cNvPr id="3" name="Content Placeholder 2">
            <a:extLst>
              <a:ext uri="{FF2B5EF4-FFF2-40B4-BE49-F238E27FC236}">
                <a16:creationId xmlns:a16="http://schemas.microsoft.com/office/drawing/2014/main" id="{1DE87006-C330-47DF-B3E9-2962DA5D01F2}"/>
              </a:ext>
            </a:extLst>
          </p:cNvPr>
          <p:cNvSpPr>
            <a:spLocks noGrp="1"/>
          </p:cNvSpPr>
          <p:nvPr>
            <p:ph idx="1"/>
          </p:nvPr>
        </p:nvSpPr>
        <p:spPr/>
        <p:txBody>
          <a:bodyPr/>
          <a:lstStyle/>
          <a:p>
            <a:r>
              <a:rPr lang="en-US" dirty="0"/>
              <a:t>Partitioning of data : Train – Validation – Test split</a:t>
            </a:r>
          </a:p>
          <a:p>
            <a:r>
              <a:rPr lang="en-US" dirty="0"/>
              <a:t>Shortcomings of standard partitioning approach</a:t>
            </a:r>
          </a:p>
          <a:p>
            <a:r>
              <a:rPr lang="en-US" dirty="0"/>
              <a:t>k-fold cross validation</a:t>
            </a:r>
          </a:p>
          <a:p>
            <a:r>
              <a:rPr lang="en-US" dirty="0"/>
              <a:t>Variations in cross-validation approaches</a:t>
            </a:r>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025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D887-F0EC-4396-AE97-83782A4E37FE}"/>
              </a:ext>
            </a:extLst>
          </p:cNvPr>
          <p:cNvSpPr>
            <a:spLocks noGrp="1"/>
          </p:cNvSpPr>
          <p:nvPr>
            <p:ph type="title"/>
          </p:nvPr>
        </p:nvSpPr>
        <p:spPr>
          <a:xfrm>
            <a:off x="0" y="0"/>
            <a:ext cx="12192000" cy="1325563"/>
          </a:xfrm>
        </p:spPr>
        <p:txBody>
          <a:bodyPr/>
          <a:lstStyle/>
          <a:p>
            <a:r>
              <a:rPr lang="en-US" b="1" dirty="0"/>
              <a:t>Partitioning: Train-Test split</a:t>
            </a:r>
          </a:p>
        </p:txBody>
      </p:sp>
      <p:sp>
        <p:nvSpPr>
          <p:cNvPr id="3" name="Content Placeholder 2">
            <a:extLst>
              <a:ext uri="{FF2B5EF4-FFF2-40B4-BE49-F238E27FC236}">
                <a16:creationId xmlns:a16="http://schemas.microsoft.com/office/drawing/2014/main" id="{3C87C54C-F539-4927-87F4-780F1F18FC54}"/>
              </a:ext>
            </a:extLst>
          </p:cNvPr>
          <p:cNvSpPr>
            <a:spLocks noGrp="1"/>
          </p:cNvSpPr>
          <p:nvPr>
            <p:ph idx="1"/>
          </p:nvPr>
        </p:nvSpPr>
        <p:spPr>
          <a:xfrm>
            <a:off x="838200" y="1325563"/>
            <a:ext cx="11015444" cy="998301"/>
          </a:xfrm>
        </p:spPr>
        <p:txBody>
          <a:bodyPr/>
          <a:lstStyle/>
          <a:p>
            <a:r>
              <a:rPr lang="en-US" dirty="0"/>
              <a:t>How well will our model perform on fresh data, the model has not seen before and how to reduce the scope for overfitting?</a:t>
            </a:r>
          </a:p>
          <a:p>
            <a:endParaRPr lang="en-US" dirty="0">
              <a:solidFill>
                <a:srgbClr val="FF0000"/>
              </a:solidFill>
            </a:endParaRPr>
          </a:p>
          <a:p>
            <a:endParaRPr lang="en-US" dirty="0"/>
          </a:p>
          <a:p>
            <a:endParaRPr lang="en-US" dirty="0"/>
          </a:p>
        </p:txBody>
      </p:sp>
      <p:grpSp>
        <p:nvGrpSpPr>
          <p:cNvPr id="8" name="Group 7">
            <a:extLst>
              <a:ext uri="{FF2B5EF4-FFF2-40B4-BE49-F238E27FC236}">
                <a16:creationId xmlns:a16="http://schemas.microsoft.com/office/drawing/2014/main" id="{2980D09E-C896-48CD-9C6B-C208C56C3CD8}"/>
              </a:ext>
            </a:extLst>
          </p:cNvPr>
          <p:cNvGrpSpPr/>
          <p:nvPr/>
        </p:nvGrpSpPr>
        <p:grpSpPr>
          <a:xfrm>
            <a:off x="1501629" y="3910329"/>
            <a:ext cx="9144000" cy="379119"/>
            <a:chOff x="1493240" y="3599936"/>
            <a:chExt cx="9144000" cy="379119"/>
          </a:xfrm>
        </p:grpSpPr>
        <p:sp>
          <p:nvSpPr>
            <p:cNvPr id="5" name="TextBox 4">
              <a:extLst>
                <a:ext uri="{FF2B5EF4-FFF2-40B4-BE49-F238E27FC236}">
                  <a16:creationId xmlns:a16="http://schemas.microsoft.com/office/drawing/2014/main" id="{3E6A2AFA-0B6A-43C1-8C35-4DED315BFCD5}"/>
                </a:ext>
              </a:extLst>
            </p:cNvPr>
            <p:cNvSpPr txBox="1"/>
            <p:nvPr/>
          </p:nvSpPr>
          <p:spPr>
            <a:xfrm>
              <a:off x="1493240" y="3599936"/>
              <a:ext cx="9144000" cy="369332"/>
            </a:xfrm>
            <a:prstGeom prst="rect">
              <a:avLst/>
            </a:prstGeom>
            <a:noFill/>
            <a:ln>
              <a:solidFill>
                <a:schemeClr val="tx1"/>
              </a:solidFill>
            </a:ln>
          </p:spPr>
          <p:txBody>
            <a:bodyPr wrap="square" rtlCol="0">
              <a:spAutoFit/>
            </a:bodyPr>
            <a:lstStyle/>
            <a:p>
              <a:r>
                <a:rPr lang="en-US" dirty="0"/>
                <a:t>		Training partition (60%)</a:t>
              </a:r>
            </a:p>
          </p:txBody>
        </p:sp>
        <p:sp>
          <p:nvSpPr>
            <p:cNvPr id="6" name="TextBox 5">
              <a:extLst>
                <a:ext uri="{FF2B5EF4-FFF2-40B4-BE49-F238E27FC236}">
                  <a16:creationId xmlns:a16="http://schemas.microsoft.com/office/drawing/2014/main" id="{21AE6405-69F0-493E-A5F5-12BFB2BF30B6}"/>
                </a:ext>
              </a:extLst>
            </p:cNvPr>
            <p:cNvSpPr txBox="1"/>
            <p:nvPr/>
          </p:nvSpPr>
          <p:spPr>
            <a:xfrm>
              <a:off x="6979640" y="3609723"/>
              <a:ext cx="3650609" cy="369332"/>
            </a:xfrm>
            <a:prstGeom prst="rect">
              <a:avLst/>
            </a:prstGeom>
            <a:solidFill>
              <a:schemeClr val="bg1">
                <a:lumMod val="95000"/>
              </a:schemeClr>
            </a:solidFill>
            <a:ln>
              <a:solidFill>
                <a:schemeClr val="tx1"/>
              </a:solidFill>
            </a:ln>
          </p:spPr>
          <p:txBody>
            <a:bodyPr wrap="square" rtlCol="0">
              <a:spAutoFit/>
            </a:bodyPr>
            <a:lstStyle/>
            <a:p>
              <a:pPr algn="ctr"/>
              <a:r>
                <a:rPr lang="en-US" dirty="0"/>
                <a:t>Test partition (40%)</a:t>
              </a:r>
            </a:p>
          </p:txBody>
        </p:sp>
      </p:grpSp>
      <p:sp>
        <p:nvSpPr>
          <p:cNvPr id="7" name="TextBox 6">
            <a:extLst>
              <a:ext uri="{FF2B5EF4-FFF2-40B4-BE49-F238E27FC236}">
                <a16:creationId xmlns:a16="http://schemas.microsoft.com/office/drawing/2014/main" id="{24A83ABF-F767-4FA9-933C-92801FD76DB5}"/>
              </a:ext>
            </a:extLst>
          </p:cNvPr>
          <p:cNvSpPr txBox="1"/>
          <p:nvPr/>
        </p:nvSpPr>
        <p:spPr>
          <a:xfrm>
            <a:off x="1494638" y="3232218"/>
            <a:ext cx="9144000" cy="369332"/>
          </a:xfrm>
          <a:prstGeom prst="rect">
            <a:avLst/>
          </a:prstGeom>
          <a:noFill/>
          <a:ln>
            <a:solidFill>
              <a:schemeClr val="tx1"/>
            </a:solidFill>
          </a:ln>
        </p:spPr>
        <p:txBody>
          <a:bodyPr wrap="square" rtlCol="0">
            <a:spAutoFit/>
          </a:bodyPr>
          <a:lstStyle/>
          <a:p>
            <a:pPr algn="ctr"/>
            <a:r>
              <a:rPr lang="en-US" dirty="0"/>
              <a:t>Available Dataset with known values of response variable y and predictor variables X (100%)</a:t>
            </a:r>
          </a:p>
        </p:txBody>
      </p:sp>
      <p:grpSp>
        <p:nvGrpSpPr>
          <p:cNvPr id="13" name="Group 12">
            <a:extLst>
              <a:ext uri="{FF2B5EF4-FFF2-40B4-BE49-F238E27FC236}">
                <a16:creationId xmlns:a16="http://schemas.microsoft.com/office/drawing/2014/main" id="{207AF43A-1A3C-4ECC-A4F9-A69AA2421676}"/>
              </a:ext>
            </a:extLst>
          </p:cNvPr>
          <p:cNvGrpSpPr/>
          <p:nvPr/>
        </p:nvGrpSpPr>
        <p:grpSpPr>
          <a:xfrm>
            <a:off x="1536583" y="6118034"/>
            <a:ext cx="9162176" cy="369332"/>
            <a:chOff x="1536583" y="4842906"/>
            <a:chExt cx="9162176" cy="369332"/>
          </a:xfrm>
        </p:grpSpPr>
        <p:sp>
          <p:nvSpPr>
            <p:cNvPr id="10" name="TextBox 9">
              <a:extLst>
                <a:ext uri="{FF2B5EF4-FFF2-40B4-BE49-F238E27FC236}">
                  <a16:creationId xmlns:a16="http://schemas.microsoft.com/office/drawing/2014/main" id="{14173F52-2CB3-4B8F-BCBB-4813E7A80163}"/>
                </a:ext>
              </a:extLst>
            </p:cNvPr>
            <p:cNvSpPr txBox="1"/>
            <p:nvPr/>
          </p:nvSpPr>
          <p:spPr>
            <a:xfrm>
              <a:off x="1536583" y="4842906"/>
              <a:ext cx="9144000" cy="369332"/>
            </a:xfrm>
            <a:prstGeom prst="rect">
              <a:avLst/>
            </a:prstGeom>
            <a:noFill/>
            <a:ln>
              <a:solidFill>
                <a:schemeClr val="tx1"/>
              </a:solidFill>
            </a:ln>
          </p:spPr>
          <p:txBody>
            <a:bodyPr wrap="square" rtlCol="0">
              <a:spAutoFit/>
            </a:bodyPr>
            <a:lstStyle/>
            <a:p>
              <a:r>
                <a:rPr lang="en-US" dirty="0"/>
                <a:t>		Training partition (60 %)</a:t>
              </a:r>
            </a:p>
          </p:txBody>
        </p:sp>
        <p:sp>
          <p:nvSpPr>
            <p:cNvPr id="11" name="TextBox 10">
              <a:extLst>
                <a:ext uri="{FF2B5EF4-FFF2-40B4-BE49-F238E27FC236}">
                  <a16:creationId xmlns:a16="http://schemas.microsoft.com/office/drawing/2014/main" id="{D350875C-A10E-4C1B-98C0-71BA8545DD73}"/>
                </a:ext>
              </a:extLst>
            </p:cNvPr>
            <p:cNvSpPr txBox="1"/>
            <p:nvPr/>
          </p:nvSpPr>
          <p:spPr>
            <a:xfrm>
              <a:off x="8858774" y="4861082"/>
              <a:ext cx="1839985" cy="338554"/>
            </a:xfrm>
            <a:prstGeom prst="rect">
              <a:avLst/>
            </a:prstGeom>
            <a:solidFill>
              <a:schemeClr val="bg1">
                <a:lumMod val="95000"/>
              </a:schemeClr>
            </a:solidFill>
            <a:ln>
              <a:solidFill>
                <a:schemeClr val="tx1"/>
              </a:solidFill>
            </a:ln>
          </p:spPr>
          <p:txBody>
            <a:bodyPr wrap="square" rtlCol="0">
              <a:spAutoFit/>
            </a:bodyPr>
            <a:lstStyle/>
            <a:p>
              <a:pPr algn="ctr"/>
              <a:r>
                <a:rPr lang="en-US" sz="1600" dirty="0"/>
                <a:t>Test (20%)</a:t>
              </a:r>
            </a:p>
          </p:txBody>
        </p:sp>
        <p:sp>
          <p:nvSpPr>
            <p:cNvPr id="12" name="TextBox 11">
              <a:extLst>
                <a:ext uri="{FF2B5EF4-FFF2-40B4-BE49-F238E27FC236}">
                  <a16:creationId xmlns:a16="http://schemas.microsoft.com/office/drawing/2014/main" id="{05359BB0-AE1C-4632-9716-10419C42B84A}"/>
                </a:ext>
              </a:extLst>
            </p:cNvPr>
            <p:cNvSpPr txBox="1"/>
            <p:nvPr/>
          </p:nvSpPr>
          <p:spPr>
            <a:xfrm>
              <a:off x="7021586" y="4862479"/>
              <a:ext cx="1839986" cy="338554"/>
            </a:xfrm>
            <a:prstGeom prst="rect">
              <a:avLst/>
            </a:prstGeom>
            <a:solidFill>
              <a:schemeClr val="bg1">
                <a:lumMod val="85000"/>
              </a:schemeClr>
            </a:solidFill>
            <a:ln>
              <a:solidFill>
                <a:schemeClr val="tx1"/>
              </a:solidFill>
            </a:ln>
          </p:spPr>
          <p:txBody>
            <a:bodyPr wrap="square" rtlCol="0">
              <a:spAutoFit/>
            </a:bodyPr>
            <a:lstStyle/>
            <a:p>
              <a:r>
                <a:rPr lang="en-US" sz="1600" dirty="0"/>
                <a:t>Validation (20%)</a:t>
              </a:r>
            </a:p>
          </p:txBody>
        </p:sp>
      </p:grpSp>
      <p:sp>
        <p:nvSpPr>
          <p:cNvPr id="14" name="Scroll: Vertical 13">
            <a:extLst>
              <a:ext uri="{FF2B5EF4-FFF2-40B4-BE49-F238E27FC236}">
                <a16:creationId xmlns:a16="http://schemas.microsoft.com/office/drawing/2014/main" id="{59A5CB20-193D-476C-BF96-A1F5CD0521D5}"/>
              </a:ext>
            </a:extLst>
          </p:cNvPr>
          <p:cNvSpPr/>
          <p:nvPr/>
        </p:nvSpPr>
        <p:spPr>
          <a:xfrm>
            <a:off x="2312568" y="4387442"/>
            <a:ext cx="1839985" cy="1597766"/>
          </a:xfrm>
          <a:prstGeom prst="vertic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Used to develop the models</a:t>
            </a:r>
          </a:p>
        </p:txBody>
      </p:sp>
      <p:sp>
        <p:nvSpPr>
          <p:cNvPr id="15" name="Scroll: Vertical 14">
            <a:extLst>
              <a:ext uri="{FF2B5EF4-FFF2-40B4-BE49-F238E27FC236}">
                <a16:creationId xmlns:a16="http://schemas.microsoft.com/office/drawing/2014/main" id="{48EE9E5B-DBD8-4ED6-9267-C1B86C0B5F36}"/>
              </a:ext>
            </a:extLst>
          </p:cNvPr>
          <p:cNvSpPr/>
          <p:nvPr/>
        </p:nvSpPr>
        <p:spPr>
          <a:xfrm>
            <a:off x="8010086" y="4395831"/>
            <a:ext cx="1839985" cy="1597766"/>
          </a:xfrm>
          <a:prstGeom prst="verticalScroll">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 evaluate the models on “unseen” data</a:t>
            </a:r>
          </a:p>
        </p:txBody>
      </p:sp>
      <p:sp>
        <p:nvSpPr>
          <p:cNvPr id="16" name="Content Placeholder 2">
            <a:extLst>
              <a:ext uri="{FF2B5EF4-FFF2-40B4-BE49-F238E27FC236}">
                <a16:creationId xmlns:a16="http://schemas.microsoft.com/office/drawing/2014/main" id="{4E348D44-D2EB-43D2-BC4D-C0E5A527287F}"/>
              </a:ext>
            </a:extLst>
          </p:cNvPr>
          <p:cNvSpPr txBox="1">
            <a:spLocks/>
          </p:cNvSpPr>
          <p:nvPr/>
        </p:nvSpPr>
        <p:spPr>
          <a:xfrm>
            <a:off x="1007378" y="2323865"/>
            <a:ext cx="10737209" cy="588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Partition the available data into minimum 2 parts or ideally 3 parts</a:t>
            </a:r>
          </a:p>
        </p:txBody>
      </p:sp>
    </p:spTree>
    <p:extLst>
      <p:ext uri="{BB962C8B-B14F-4D97-AF65-F5344CB8AC3E}">
        <p14:creationId xmlns:p14="http://schemas.microsoft.com/office/powerpoint/2010/main" val="67377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4867-6B90-46BC-9770-71EBBFD7459E}"/>
              </a:ext>
            </a:extLst>
          </p:cNvPr>
          <p:cNvSpPr>
            <a:spLocks noGrp="1"/>
          </p:cNvSpPr>
          <p:nvPr>
            <p:ph type="title"/>
          </p:nvPr>
        </p:nvSpPr>
        <p:spPr/>
        <p:txBody>
          <a:bodyPr/>
          <a:lstStyle/>
          <a:p>
            <a:r>
              <a:rPr lang="en-US" b="1" dirty="0"/>
              <a:t>Need for a 3</a:t>
            </a:r>
            <a:r>
              <a:rPr lang="en-US" b="1" baseline="30000" dirty="0"/>
              <a:t>rd</a:t>
            </a:r>
            <a:r>
              <a:rPr lang="en-US" b="1" dirty="0"/>
              <a:t> Partition</a:t>
            </a:r>
          </a:p>
        </p:txBody>
      </p:sp>
      <p:sp>
        <p:nvSpPr>
          <p:cNvPr id="4" name="Content Placeholder 2">
            <a:extLst>
              <a:ext uri="{FF2B5EF4-FFF2-40B4-BE49-F238E27FC236}">
                <a16:creationId xmlns:a16="http://schemas.microsoft.com/office/drawing/2014/main" id="{5926DA2B-DAB4-4BD2-A189-E9E5B9B9DD05}"/>
              </a:ext>
            </a:extLst>
          </p:cNvPr>
          <p:cNvSpPr>
            <a:spLocks noGrp="1"/>
          </p:cNvSpPr>
          <p:nvPr>
            <p:ph idx="1"/>
          </p:nvPr>
        </p:nvSpPr>
        <p:spPr>
          <a:xfrm>
            <a:off x="838199" y="1124125"/>
            <a:ext cx="10906387" cy="5052838"/>
          </a:xfrm>
        </p:spPr>
        <p:txBody>
          <a:bodyPr>
            <a:normAutofit/>
          </a:bodyPr>
          <a:lstStyle/>
          <a:p>
            <a:r>
              <a:rPr lang="en-US" altLang="en-US" dirty="0">
                <a:latin typeface="Franklin Gothic Book" pitchFamily="34" charset="0"/>
              </a:rPr>
              <a:t>When a model is developed using </a:t>
            </a:r>
            <a:r>
              <a:rPr lang="en-US" altLang="en-US" b="1" dirty="0">
                <a:latin typeface="Franklin Gothic Book" pitchFamily="34" charset="0"/>
              </a:rPr>
              <a:t>training data</a:t>
            </a:r>
            <a:r>
              <a:rPr lang="en-US" altLang="en-US" dirty="0">
                <a:latin typeface="Franklin Gothic Book" pitchFamily="34" charset="0"/>
              </a:rPr>
              <a:t>, it can overfit the training data  and hence the need to assess the performance on  ‘unseen’ data, a.k.a. validation partition</a:t>
            </a:r>
          </a:p>
          <a:p>
            <a:pPr eaLnBrk="1" hangingPunct="1"/>
            <a:endParaRPr lang="en-US" altLang="en-US" dirty="0">
              <a:latin typeface="Franklin Gothic Book" pitchFamily="34" charset="0"/>
            </a:endParaRPr>
          </a:p>
          <a:p>
            <a:pPr eaLnBrk="1" hangingPunct="1"/>
            <a:r>
              <a:rPr lang="en-US" altLang="en-US" dirty="0">
                <a:latin typeface="Franklin Gothic Book" pitchFamily="34" charset="0"/>
              </a:rPr>
              <a:t>Assessing </a:t>
            </a:r>
            <a:r>
              <a:rPr lang="en-US" altLang="en-US" u="sng" dirty="0">
                <a:effectLst>
                  <a:outerShdw blurRad="38100" dist="38100" dir="2700000" algn="tl">
                    <a:srgbClr val="000000">
                      <a:alpha val="43137"/>
                    </a:srgbClr>
                  </a:outerShdw>
                </a:effectLst>
                <a:latin typeface="Franklin Gothic Book" pitchFamily="34" charset="0"/>
              </a:rPr>
              <a:t>multiple models</a:t>
            </a:r>
            <a:r>
              <a:rPr lang="en-US" altLang="en-US" dirty="0">
                <a:latin typeface="Franklin Gothic Book" pitchFamily="34" charset="0"/>
              </a:rPr>
              <a:t> on the same ‘unseen’ </a:t>
            </a:r>
            <a:r>
              <a:rPr lang="en-US" altLang="en-US" b="1" dirty="0">
                <a:latin typeface="Franklin Gothic Book" pitchFamily="34" charset="0"/>
              </a:rPr>
              <a:t>data, </a:t>
            </a:r>
            <a:r>
              <a:rPr lang="en-US" altLang="en-US" dirty="0">
                <a:latin typeface="Franklin Gothic Book" pitchFamily="34" charset="0"/>
              </a:rPr>
              <a:t>can again lead to overfitting on this data (i.e. the validation partition)</a:t>
            </a:r>
          </a:p>
          <a:p>
            <a:pPr eaLnBrk="1" hangingPunct="1"/>
            <a:endParaRPr lang="en-US" altLang="en-US" dirty="0">
              <a:latin typeface="Franklin Gothic Book" pitchFamily="34" charset="0"/>
            </a:endParaRPr>
          </a:p>
          <a:p>
            <a:pPr eaLnBrk="1" hangingPunct="1"/>
            <a:r>
              <a:rPr lang="en-US" altLang="en-US" dirty="0">
                <a:latin typeface="Franklin Gothic Book" pitchFamily="34" charset="0"/>
              </a:rPr>
              <a:t>Hence the </a:t>
            </a:r>
            <a:r>
              <a:rPr lang="en-US" altLang="en-US" u="sng" dirty="0">
                <a:effectLst>
                  <a:outerShdw blurRad="38100" dist="38100" dir="2700000" algn="tl">
                    <a:srgbClr val="000000">
                      <a:alpha val="43137"/>
                    </a:srgbClr>
                  </a:outerShdw>
                </a:effectLst>
                <a:latin typeface="Franklin Gothic Book" pitchFamily="34" charset="0"/>
              </a:rPr>
              <a:t>final selected model</a:t>
            </a:r>
            <a:r>
              <a:rPr lang="en-US" altLang="en-US" dirty="0">
                <a:latin typeface="Franklin Gothic Book" pitchFamily="34" charset="0"/>
              </a:rPr>
              <a:t> is applied to the third</a:t>
            </a:r>
            <a:r>
              <a:rPr lang="en-US" altLang="en-US" b="1" dirty="0">
                <a:latin typeface="Franklin Gothic Book" pitchFamily="34" charset="0"/>
              </a:rPr>
              <a:t> partition (Test partition) </a:t>
            </a:r>
            <a:r>
              <a:rPr lang="en-US" altLang="en-US" dirty="0">
                <a:latin typeface="Franklin Gothic Book" pitchFamily="34" charset="0"/>
              </a:rPr>
              <a:t>to give an unbiased estimate of its performance on ‘new’ data. Test partition also referred to as ‘Holdout’ set</a:t>
            </a:r>
          </a:p>
          <a:p>
            <a:pPr eaLnBrk="1" hangingPunct="1"/>
            <a:endParaRPr lang="en-US" altLang="en-US" dirty="0">
              <a:latin typeface="Franklin Gothic Book" pitchFamily="34" charset="0"/>
            </a:endParaRPr>
          </a:p>
        </p:txBody>
      </p:sp>
      <p:sp>
        <p:nvSpPr>
          <p:cNvPr id="3" name="Rectangle 2">
            <a:extLst>
              <a:ext uri="{FF2B5EF4-FFF2-40B4-BE49-F238E27FC236}">
                <a16:creationId xmlns:a16="http://schemas.microsoft.com/office/drawing/2014/main" id="{8F243449-8D14-4643-AAAE-2E3FA5F885A2}"/>
              </a:ext>
            </a:extLst>
          </p:cNvPr>
          <p:cNvSpPr/>
          <p:nvPr/>
        </p:nvSpPr>
        <p:spPr>
          <a:xfrm>
            <a:off x="838199" y="6031210"/>
            <a:ext cx="10805720" cy="646331"/>
          </a:xfrm>
          <a:prstGeom prst="rect">
            <a:avLst/>
          </a:prstGeom>
        </p:spPr>
        <p:txBody>
          <a:bodyPr wrap="square">
            <a:spAutoFit/>
          </a:bodyPr>
          <a:lstStyle/>
          <a:p>
            <a:r>
              <a:rPr lang="en-US" altLang="en-US" dirty="0">
                <a:latin typeface="Franklin Gothic Book" pitchFamily="34" charset="0"/>
              </a:rPr>
              <a:t>Note - ML literature typically refers to the 2 partition scenario as Training/Test, whereas some literature refer to them as Training/Validation. </a:t>
            </a:r>
          </a:p>
        </p:txBody>
      </p:sp>
    </p:spTree>
    <p:extLst>
      <p:ext uri="{BB962C8B-B14F-4D97-AF65-F5344CB8AC3E}">
        <p14:creationId xmlns:p14="http://schemas.microsoft.com/office/powerpoint/2010/main" val="276952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F062-C758-4299-B632-07CC029CD532}"/>
              </a:ext>
            </a:extLst>
          </p:cNvPr>
          <p:cNvSpPr>
            <a:spLocks noGrp="1"/>
          </p:cNvSpPr>
          <p:nvPr>
            <p:ph type="title"/>
          </p:nvPr>
        </p:nvSpPr>
        <p:spPr/>
        <p:txBody>
          <a:bodyPr/>
          <a:lstStyle/>
          <a:p>
            <a:r>
              <a:rPr lang="en-US" b="1" dirty="0"/>
              <a:t>Shortcomings of training, validation and test split </a:t>
            </a:r>
          </a:p>
        </p:txBody>
      </p:sp>
      <p:sp>
        <p:nvSpPr>
          <p:cNvPr id="3" name="Content Placeholder 2">
            <a:extLst>
              <a:ext uri="{FF2B5EF4-FFF2-40B4-BE49-F238E27FC236}">
                <a16:creationId xmlns:a16="http://schemas.microsoft.com/office/drawing/2014/main" id="{FA726B4A-EF3D-4F45-A806-A5A59008BF17}"/>
              </a:ext>
            </a:extLst>
          </p:cNvPr>
          <p:cNvSpPr>
            <a:spLocks noGrp="1"/>
          </p:cNvSpPr>
          <p:nvPr>
            <p:ph idx="1"/>
          </p:nvPr>
        </p:nvSpPr>
        <p:spPr>
          <a:xfrm>
            <a:off x="838199" y="1224793"/>
            <a:ext cx="10990277" cy="5268286"/>
          </a:xfrm>
        </p:spPr>
        <p:txBody>
          <a:bodyPr>
            <a:normAutofit/>
          </a:bodyPr>
          <a:lstStyle/>
          <a:p>
            <a:r>
              <a:rPr lang="en-US" dirty="0"/>
              <a:t>Given the split into only one set of training, validation, test partitions, the performance of our models are highly dependent on the nature of data in those partitions</a:t>
            </a:r>
          </a:p>
          <a:p>
            <a:endParaRPr lang="en-US" dirty="0"/>
          </a:p>
          <a:p>
            <a:r>
              <a:rPr lang="en-US" dirty="0"/>
              <a:t>Thus performance might vary if the split points were different and training and evaluation were on different subsets of data</a:t>
            </a:r>
          </a:p>
          <a:p>
            <a:endParaRPr lang="en-US" dirty="0"/>
          </a:p>
          <a:p>
            <a:r>
              <a:rPr lang="en-US" dirty="0"/>
              <a:t>What if we could do this split into training and validation set multiple times, each time on different subsets of the same data, and then train and evaluate our models each time to look at the average performance of the models across multiple evaluations?</a:t>
            </a:r>
          </a:p>
          <a:p>
            <a:endParaRPr lang="en-US" dirty="0"/>
          </a:p>
        </p:txBody>
      </p:sp>
    </p:spTree>
    <p:extLst>
      <p:ext uri="{BB962C8B-B14F-4D97-AF65-F5344CB8AC3E}">
        <p14:creationId xmlns:p14="http://schemas.microsoft.com/office/powerpoint/2010/main" val="380537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k-fold Cross Validation</a:t>
            </a:r>
            <a:endParaRPr lang="en-US" dirty="0"/>
          </a:p>
        </p:txBody>
      </p:sp>
      <p:sp>
        <p:nvSpPr>
          <p:cNvPr id="3" name="Content Placeholder 2"/>
          <p:cNvSpPr>
            <a:spLocks noGrp="1"/>
          </p:cNvSpPr>
          <p:nvPr>
            <p:ph sz="quarter" idx="1"/>
          </p:nvPr>
        </p:nvSpPr>
        <p:spPr>
          <a:xfrm>
            <a:off x="83191" y="1343818"/>
            <a:ext cx="6862894" cy="5249929"/>
          </a:xfrm>
        </p:spPr>
        <p:txBody>
          <a:bodyPr/>
          <a:lstStyle/>
          <a:p>
            <a:r>
              <a:rPr lang="en-US" dirty="0"/>
              <a:t>An alternative to data partitioning, esp. when the number of records in the dataset is small</a:t>
            </a:r>
          </a:p>
          <a:p>
            <a:endParaRPr lang="en-US" dirty="0"/>
          </a:p>
          <a:p>
            <a:r>
              <a:rPr lang="en-US" dirty="0"/>
              <a:t>Partitioning the data into “folds,” or non-overlapping (disjoint) sub-samples. </a:t>
            </a:r>
          </a:p>
          <a:p>
            <a:endParaRPr lang="en-US" dirty="0"/>
          </a:p>
          <a:p>
            <a:r>
              <a:rPr lang="en-US" dirty="0"/>
              <a:t>If we choose </a:t>
            </a:r>
            <a:r>
              <a:rPr lang="en-US" i="1" dirty="0"/>
              <a:t>k </a:t>
            </a:r>
            <a:r>
              <a:rPr lang="en-US" dirty="0"/>
              <a:t>= 10 folds, meaning that the data are randomly partitioned into 10 equal parts, where each fold has 10% of the observations. </a:t>
            </a:r>
          </a:p>
        </p:txBody>
      </p:sp>
      <p:sp>
        <p:nvSpPr>
          <p:cNvPr id="5" name="TextBox 4">
            <a:extLst>
              <a:ext uri="{FF2B5EF4-FFF2-40B4-BE49-F238E27FC236}">
                <a16:creationId xmlns:a16="http://schemas.microsoft.com/office/drawing/2014/main" id="{1319A230-DF82-4379-A442-9AB01912DEEC}"/>
              </a:ext>
            </a:extLst>
          </p:cNvPr>
          <p:cNvSpPr txBox="1"/>
          <p:nvPr/>
        </p:nvSpPr>
        <p:spPr>
          <a:xfrm>
            <a:off x="2286000" y="6324601"/>
            <a:ext cx="7924800" cy="461665"/>
          </a:xfrm>
          <a:prstGeom prst="rect">
            <a:avLst/>
          </a:prstGeom>
          <a:noFill/>
        </p:spPr>
        <p:txBody>
          <a:bodyPr wrap="square" rtlCol="0">
            <a:spAutoFit/>
          </a:bodyPr>
          <a:lstStyle/>
          <a:p>
            <a:r>
              <a:rPr lang="en-US" sz="1200" dirty="0"/>
              <a:t>Ref: </a:t>
            </a:r>
            <a:r>
              <a:rPr lang="en-US" sz="1200" dirty="0">
                <a:hlinkClick r:id="rId2"/>
              </a:rPr>
              <a:t>https://www.analyticsvidhya.com/blog/2018/05/improve-model-performance-cross-validation-in-python-r/</a:t>
            </a:r>
            <a:endParaRPr lang="en-US" sz="1200" dirty="0"/>
          </a:p>
          <a:p>
            <a:endParaRPr lang="en-US" sz="1200" dirty="0"/>
          </a:p>
        </p:txBody>
      </p:sp>
      <p:pic>
        <p:nvPicPr>
          <p:cNvPr id="6" name="Picture 5">
            <a:extLst>
              <a:ext uri="{FF2B5EF4-FFF2-40B4-BE49-F238E27FC236}">
                <a16:creationId xmlns:a16="http://schemas.microsoft.com/office/drawing/2014/main" id="{9213D33A-4035-4067-B304-EDEBE9A286F8}"/>
              </a:ext>
            </a:extLst>
          </p:cNvPr>
          <p:cNvPicPr>
            <a:picLocks noChangeAspect="1"/>
          </p:cNvPicPr>
          <p:nvPr/>
        </p:nvPicPr>
        <p:blipFill>
          <a:blip r:embed="rId3"/>
          <a:stretch>
            <a:fillRect/>
          </a:stretch>
        </p:blipFill>
        <p:spPr>
          <a:xfrm>
            <a:off x="6765284" y="2325716"/>
            <a:ext cx="5343525" cy="1971675"/>
          </a:xfrm>
          <a:prstGeom prst="rect">
            <a:avLst/>
          </a:prstGeom>
        </p:spPr>
      </p:pic>
      <p:sp>
        <p:nvSpPr>
          <p:cNvPr id="10" name="TextBox 9">
            <a:extLst>
              <a:ext uri="{FF2B5EF4-FFF2-40B4-BE49-F238E27FC236}">
                <a16:creationId xmlns:a16="http://schemas.microsoft.com/office/drawing/2014/main" id="{CA3340F0-5C6B-4AE6-B1A2-35B39782988B}"/>
              </a:ext>
            </a:extLst>
          </p:cNvPr>
          <p:cNvSpPr txBox="1"/>
          <p:nvPr/>
        </p:nvSpPr>
        <p:spPr>
          <a:xfrm>
            <a:off x="7169092" y="1719743"/>
            <a:ext cx="923352" cy="369116"/>
          </a:xfrm>
          <a:prstGeom prst="rect">
            <a:avLst/>
          </a:prstGeom>
          <a:solidFill>
            <a:srgbClr val="A6A6A6"/>
          </a:solidFill>
          <a:ln>
            <a:solidFill>
              <a:srgbClr val="A6A6A6"/>
            </a:solidFill>
          </a:ln>
        </p:spPr>
        <p:txBody>
          <a:bodyPr wrap="square" rtlCol="0">
            <a:spAutoFit/>
          </a:bodyPr>
          <a:lstStyle/>
          <a:p>
            <a:r>
              <a:rPr lang="en-US" dirty="0"/>
              <a:t>Training</a:t>
            </a:r>
          </a:p>
        </p:txBody>
      </p:sp>
      <p:sp>
        <p:nvSpPr>
          <p:cNvPr id="11" name="TextBox 10">
            <a:extLst>
              <a:ext uri="{FF2B5EF4-FFF2-40B4-BE49-F238E27FC236}">
                <a16:creationId xmlns:a16="http://schemas.microsoft.com/office/drawing/2014/main" id="{A3FA5192-7870-47C2-9D72-3D6A3EF2BF89}"/>
              </a:ext>
            </a:extLst>
          </p:cNvPr>
          <p:cNvSpPr txBox="1"/>
          <p:nvPr/>
        </p:nvSpPr>
        <p:spPr>
          <a:xfrm>
            <a:off x="8403258" y="1713367"/>
            <a:ext cx="1584534" cy="369116"/>
          </a:xfrm>
          <a:prstGeom prst="rect">
            <a:avLst/>
          </a:prstGeom>
          <a:solidFill>
            <a:srgbClr val="A9D08E"/>
          </a:solidFill>
          <a:ln>
            <a:solidFill>
              <a:srgbClr val="A9D08E"/>
            </a:solidFill>
          </a:ln>
        </p:spPr>
        <p:txBody>
          <a:bodyPr wrap="square" rtlCol="0">
            <a:spAutoFit/>
          </a:bodyPr>
          <a:lstStyle/>
          <a:p>
            <a:r>
              <a:rPr lang="en-US" dirty="0"/>
              <a:t>Validation/Test</a:t>
            </a:r>
          </a:p>
        </p:txBody>
      </p:sp>
    </p:spTree>
    <p:extLst>
      <p:ext uri="{BB962C8B-B14F-4D97-AF65-F5344CB8AC3E}">
        <p14:creationId xmlns:p14="http://schemas.microsoft.com/office/powerpoint/2010/main" val="1732482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191"/>
            <a:ext cx="12192000" cy="1325563"/>
          </a:xfrm>
        </p:spPr>
        <p:txBody>
          <a:bodyPr/>
          <a:lstStyle/>
          <a:p>
            <a:r>
              <a:rPr lang="en-US" b="1" dirty="0"/>
              <a:t>	k-fold Cross Validation</a:t>
            </a:r>
            <a:endParaRPr lang="en-US" dirty="0"/>
          </a:p>
        </p:txBody>
      </p:sp>
      <p:sp>
        <p:nvSpPr>
          <p:cNvPr id="3" name="Content Placeholder 2"/>
          <p:cNvSpPr>
            <a:spLocks noGrp="1"/>
          </p:cNvSpPr>
          <p:nvPr>
            <p:ph sz="quarter" idx="1"/>
          </p:nvPr>
        </p:nvSpPr>
        <p:spPr>
          <a:xfrm>
            <a:off x="133525" y="1343818"/>
            <a:ext cx="5822660" cy="5318620"/>
          </a:xfrm>
        </p:spPr>
        <p:txBody>
          <a:bodyPr>
            <a:normAutofit fontScale="92500" lnSpcReduction="10000"/>
          </a:bodyPr>
          <a:lstStyle/>
          <a:p>
            <a:r>
              <a:rPr lang="en-US" dirty="0"/>
              <a:t>Randomly split your entire dataset of n instances into k ‘folds’ (each of size n/k)</a:t>
            </a:r>
          </a:p>
          <a:p>
            <a:r>
              <a:rPr lang="en-US" dirty="0"/>
              <a:t>For each k-fold in your dataset, build a model on k – 1 folds of the dataset. Then, test the model to check the effectiveness for k</a:t>
            </a:r>
            <a:r>
              <a:rPr lang="en-US" baseline="30000" dirty="0"/>
              <a:t>th</a:t>
            </a:r>
            <a:r>
              <a:rPr lang="en-US" dirty="0"/>
              <a:t> fold</a:t>
            </a:r>
          </a:p>
          <a:p>
            <a:r>
              <a:rPr lang="en-US" dirty="0"/>
              <a:t>Record the error you see on each of the predictions</a:t>
            </a:r>
          </a:p>
          <a:p>
            <a:r>
              <a:rPr lang="en-US" dirty="0"/>
              <a:t>Repeat this until each of the k-folds has served as the test set</a:t>
            </a:r>
          </a:p>
          <a:p>
            <a:r>
              <a:rPr lang="en-US" dirty="0"/>
              <a:t>The average of your k recorded errors is called the cross validation error and will serve as your performance metric for the model</a:t>
            </a:r>
          </a:p>
          <a:p>
            <a:endParaRPr lang="en-US" b="1" dirty="0"/>
          </a:p>
          <a:p>
            <a:endParaRPr lang="en-US" dirty="0"/>
          </a:p>
        </p:txBody>
      </p:sp>
      <p:pic>
        <p:nvPicPr>
          <p:cNvPr id="6" name="Picture 5">
            <a:extLst>
              <a:ext uri="{FF2B5EF4-FFF2-40B4-BE49-F238E27FC236}">
                <a16:creationId xmlns:a16="http://schemas.microsoft.com/office/drawing/2014/main" id="{22756A2E-DD53-4029-9984-3BCC0E6DF877}"/>
              </a:ext>
            </a:extLst>
          </p:cNvPr>
          <p:cNvPicPr>
            <a:picLocks noChangeAspect="1"/>
          </p:cNvPicPr>
          <p:nvPr/>
        </p:nvPicPr>
        <p:blipFill>
          <a:blip r:embed="rId3"/>
          <a:stretch>
            <a:fillRect/>
          </a:stretch>
        </p:blipFill>
        <p:spPr>
          <a:xfrm>
            <a:off x="6235817" y="1457325"/>
            <a:ext cx="5343525" cy="1971675"/>
          </a:xfrm>
          <a:prstGeom prst="rect">
            <a:avLst/>
          </a:prstGeom>
        </p:spPr>
      </p:pic>
      <p:cxnSp>
        <p:nvCxnSpPr>
          <p:cNvPr id="8" name="Straight Arrow Connector 7">
            <a:extLst>
              <a:ext uri="{FF2B5EF4-FFF2-40B4-BE49-F238E27FC236}">
                <a16:creationId xmlns:a16="http://schemas.microsoft.com/office/drawing/2014/main" id="{CB69CF0E-0DA7-4C2B-8BA7-19E6369FED6C}"/>
              </a:ext>
            </a:extLst>
          </p:cNvPr>
          <p:cNvCxnSpPr>
            <a:cxnSpLocks/>
          </p:cNvCxnSpPr>
          <p:nvPr/>
        </p:nvCxnSpPr>
        <p:spPr>
          <a:xfrm>
            <a:off x="6602136" y="3429000"/>
            <a:ext cx="923352" cy="882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E104066-48C8-40C7-8FD1-E5808989074A}"/>
              </a:ext>
            </a:extLst>
          </p:cNvPr>
          <p:cNvCxnSpPr>
            <a:cxnSpLocks/>
          </p:cNvCxnSpPr>
          <p:nvPr/>
        </p:nvCxnSpPr>
        <p:spPr>
          <a:xfrm>
            <a:off x="7140430" y="3489121"/>
            <a:ext cx="751377" cy="822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FCC32F5-96E7-4BAF-B74D-23F3AA2E7F25}"/>
              </a:ext>
            </a:extLst>
          </p:cNvPr>
          <p:cNvCxnSpPr>
            <a:cxnSpLocks/>
          </p:cNvCxnSpPr>
          <p:nvPr/>
        </p:nvCxnSpPr>
        <p:spPr>
          <a:xfrm>
            <a:off x="8120543" y="3429000"/>
            <a:ext cx="549921" cy="91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7604251-60A3-48ED-B761-3C7FCC3E0DBE}"/>
              </a:ext>
            </a:extLst>
          </p:cNvPr>
          <p:cNvCxnSpPr>
            <a:cxnSpLocks/>
          </p:cNvCxnSpPr>
          <p:nvPr/>
        </p:nvCxnSpPr>
        <p:spPr>
          <a:xfrm>
            <a:off x="7634331" y="3429000"/>
            <a:ext cx="663648" cy="882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555CA5A-BF2A-4297-B333-D8C6F005D2C9}"/>
              </a:ext>
            </a:extLst>
          </p:cNvPr>
          <p:cNvCxnSpPr>
            <a:cxnSpLocks/>
          </p:cNvCxnSpPr>
          <p:nvPr/>
        </p:nvCxnSpPr>
        <p:spPr>
          <a:xfrm>
            <a:off x="8721936" y="3394576"/>
            <a:ext cx="266310" cy="91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5CD2805-5B01-41C0-849D-D7FC5E0AD6BE}"/>
              </a:ext>
            </a:extLst>
          </p:cNvPr>
          <p:cNvCxnSpPr>
            <a:cxnSpLocks/>
          </p:cNvCxnSpPr>
          <p:nvPr/>
        </p:nvCxnSpPr>
        <p:spPr>
          <a:xfrm flipH="1">
            <a:off x="9244668" y="3489121"/>
            <a:ext cx="20851" cy="847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2158992-E498-4D9D-9852-83829D257275}"/>
              </a:ext>
            </a:extLst>
          </p:cNvPr>
          <p:cNvCxnSpPr>
            <a:cxnSpLocks/>
          </p:cNvCxnSpPr>
          <p:nvPr/>
        </p:nvCxnSpPr>
        <p:spPr>
          <a:xfrm flipH="1">
            <a:off x="9613783" y="3394576"/>
            <a:ext cx="151002" cy="908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6271CA-152F-4C7D-AE59-64745F391952}"/>
              </a:ext>
            </a:extLst>
          </p:cNvPr>
          <p:cNvCxnSpPr>
            <a:cxnSpLocks/>
          </p:cNvCxnSpPr>
          <p:nvPr/>
        </p:nvCxnSpPr>
        <p:spPr>
          <a:xfrm flipH="1">
            <a:off x="10062716" y="3394576"/>
            <a:ext cx="185573" cy="95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A20A61B-4DD4-48FE-97AC-D23C2FF1578D}"/>
              </a:ext>
            </a:extLst>
          </p:cNvPr>
          <p:cNvCxnSpPr>
            <a:cxnSpLocks/>
          </p:cNvCxnSpPr>
          <p:nvPr/>
        </p:nvCxnSpPr>
        <p:spPr>
          <a:xfrm flipH="1">
            <a:off x="10435201" y="3429000"/>
            <a:ext cx="270419" cy="874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A540D62-F652-467C-B6EB-50C5061BEF6F}"/>
              </a:ext>
            </a:extLst>
          </p:cNvPr>
          <p:cNvCxnSpPr>
            <a:cxnSpLocks/>
          </p:cNvCxnSpPr>
          <p:nvPr/>
        </p:nvCxnSpPr>
        <p:spPr>
          <a:xfrm flipH="1">
            <a:off x="10832687" y="3429000"/>
            <a:ext cx="314823" cy="874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0B454AB-F8CA-4DA0-B9CF-8B567133BCFA}"/>
              </a:ext>
            </a:extLst>
          </p:cNvPr>
          <p:cNvSpPr txBox="1"/>
          <p:nvPr/>
        </p:nvSpPr>
        <p:spPr>
          <a:xfrm>
            <a:off x="7158006" y="4406136"/>
            <a:ext cx="4215026" cy="923330"/>
          </a:xfrm>
          <a:prstGeom prst="rect">
            <a:avLst/>
          </a:prstGeom>
          <a:noFill/>
        </p:spPr>
        <p:txBody>
          <a:bodyPr wrap="square" rtlCol="0">
            <a:spAutoFit/>
          </a:bodyPr>
          <a:lstStyle/>
          <a:p>
            <a:pPr algn="ctr"/>
            <a:r>
              <a:rPr lang="en-US" b="1" dirty="0"/>
              <a:t>Average of k test performances</a:t>
            </a:r>
          </a:p>
          <a:p>
            <a:pPr algn="ctr"/>
            <a:r>
              <a:rPr lang="en-US" b="1" dirty="0"/>
              <a:t>Or </a:t>
            </a:r>
          </a:p>
          <a:p>
            <a:pPr algn="ctr"/>
            <a:r>
              <a:rPr lang="en-US" b="1" dirty="0"/>
              <a:t>Best of k models </a:t>
            </a:r>
          </a:p>
        </p:txBody>
      </p:sp>
      <p:sp>
        <p:nvSpPr>
          <p:cNvPr id="52" name="TextBox 51">
            <a:extLst>
              <a:ext uri="{FF2B5EF4-FFF2-40B4-BE49-F238E27FC236}">
                <a16:creationId xmlns:a16="http://schemas.microsoft.com/office/drawing/2014/main" id="{CC836A09-7B3F-407A-94CD-CC00F0746F22}"/>
              </a:ext>
            </a:extLst>
          </p:cNvPr>
          <p:cNvSpPr txBox="1"/>
          <p:nvPr/>
        </p:nvSpPr>
        <p:spPr>
          <a:xfrm>
            <a:off x="6602137" y="813732"/>
            <a:ext cx="923352" cy="369116"/>
          </a:xfrm>
          <a:prstGeom prst="rect">
            <a:avLst/>
          </a:prstGeom>
          <a:solidFill>
            <a:srgbClr val="A6A6A6"/>
          </a:solidFill>
          <a:ln>
            <a:solidFill>
              <a:srgbClr val="A6A6A6"/>
            </a:solidFill>
          </a:ln>
        </p:spPr>
        <p:txBody>
          <a:bodyPr wrap="square" rtlCol="0">
            <a:spAutoFit/>
          </a:bodyPr>
          <a:lstStyle/>
          <a:p>
            <a:r>
              <a:rPr lang="en-US" dirty="0"/>
              <a:t>Training</a:t>
            </a:r>
          </a:p>
        </p:txBody>
      </p:sp>
      <p:sp>
        <p:nvSpPr>
          <p:cNvPr id="53" name="TextBox 52">
            <a:extLst>
              <a:ext uri="{FF2B5EF4-FFF2-40B4-BE49-F238E27FC236}">
                <a16:creationId xmlns:a16="http://schemas.microsoft.com/office/drawing/2014/main" id="{F2A5FDF2-8BA9-4756-B33B-443F50ACB469}"/>
              </a:ext>
            </a:extLst>
          </p:cNvPr>
          <p:cNvSpPr txBox="1"/>
          <p:nvPr/>
        </p:nvSpPr>
        <p:spPr>
          <a:xfrm>
            <a:off x="7836303" y="807356"/>
            <a:ext cx="1584534" cy="369116"/>
          </a:xfrm>
          <a:prstGeom prst="rect">
            <a:avLst/>
          </a:prstGeom>
          <a:solidFill>
            <a:srgbClr val="A9D08E"/>
          </a:solidFill>
          <a:ln>
            <a:solidFill>
              <a:srgbClr val="A9D08E"/>
            </a:solidFill>
          </a:ln>
        </p:spPr>
        <p:txBody>
          <a:bodyPr wrap="square" rtlCol="0">
            <a:spAutoFit/>
          </a:bodyPr>
          <a:lstStyle/>
          <a:p>
            <a:r>
              <a:rPr lang="en-US" dirty="0"/>
              <a:t>Validation/Test</a:t>
            </a:r>
          </a:p>
        </p:txBody>
      </p:sp>
      <p:sp>
        <p:nvSpPr>
          <p:cNvPr id="54" name="TextBox 53">
            <a:extLst>
              <a:ext uri="{FF2B5EF4-FFF2-40B4-BE49-F238E27FC236}">
                <a16:creationId xmlns:a16="http://schemas.microsoft.com/office/drawing/2014/main" id="{D978412D-8C04-4921-9CC4-4447BE07E099}"/>
              </a:ext>
            </a:extLst>
          </p:cNvPr>
          <p:cNvSpPr txBox="1"/>
          <p:nvPr/>
        </p:nvSpPr>
        <p:spPr>
          <a:xfrm>
            <a:off x="2286000" y="6324601"/>
            <a:ext cx="7924800" cy="461665"/>
          </a:xfrm>
          <a:prstGeom prst="rect">
            <a:avLst/>
          </a:prstGeom>
          <a:noFill/>
        </p:spPr>
        <p:txBody>
          <a:bodyPr wrap="square" rtlCol="0">
            <a:spAutoFit/>
          </a:bodyPr>
          <a:lstStyle/>
          <a:p>
            <a:r>
              <a:rPr lang="en-US" sz="1200" dirty="0"/>
              <a:t>Ref: </a:t>
            </a:r>
            <a:r>
              <a:rPr lang="en-US" sz="1200" dirty="0">
                <a:hlinkClick r:id="rId4"/>
              </a:rPr>
              <a:t>https://www.analyticsvidhya.com/blog/2018/05/improve-model-performance-cross-validation-in-python-r/</a:t>
            </a:r>
            <a:endParaRPr lang="en-US" sz="1200" dirty="0"/>
          </a:p>
          <a:p>
            <a:endParaRPr lang="en-US" sz="1200" dirty="0"/>
          </a:p>
        </p:txBody>
      </p:sp>
    </p:spTree>
    <p:extLst>
      <p:ext uri="{BB962C8B-B14F-4D97-AF65-F5344CB8AC3E}">
        <p14:creationId xmlns:p14="http://schemas.microsoft.com/office/powerpoint/2010/main" val="165806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choose value of k in ‘k-fold cross validation’</a:t>
            </a:r>
            <a:endParaRPr lang="en-US" dirty="0"/>
          </a:p>
        </p:txBody>
      </p:sp>
      <p:sp>
        <p:nvSpPr>
          <p:cNvPr id="5" name="Content Placeholder 4"/>
          <p:cNvSpPr>
            <a:spLocks noGrp="1"/>
          </p:cNvSpPr>
          <p:nvPr>
            <p:ph sz="quarter" idx="1"/>
          </p:nvPr>
        </p:nvSpPr>
        <p:spPr>
          <a:xfrm>
            <a:off x="578140" y="1241571"/>
            <a:ext cx="11353801" cy="4935392"/>
          </a:xfrm>
        </p:spPr>
        <p:txBody>
          <a:bodyPr>
            <a:normAutofit/>
          </a:bodyPr>
          <a:lstStyle/>
          <a:p>
            <a:r>
              <a:rPr lang="en-US" dirty="0"/>
              <a:t>On small datasets, lower value of k could increase bias and hence not desirable (similar to the use of traditional partitions – train/validation/test)</a:t>
            </a:r>
          </a:p>
          <a:p>
            <a:endParaRPr lang="en-US" dirty="0"/>
          </a:p>
          <a:p>
            <a:r>
              <a:rPr lang="en-US" dirty="0"/>
              <a:t>Higher values of k reduces bias, but increases scope for variability</a:t>
            </a:r>
          </a:p>
          <a:p>
            <a:endParaRPr lang="en-US" dirty="0"/>
          </a:p>
          <a:p>
            <a:r>
              <a:rPr lang="en-US" dirty="0"/>
              <a:t>Special case of k = n, referred to as ‘Leave one out cross validation (LOOCV)’ or n-fold cross validation (where n = number of training samples)</a:t>
            </a:r>
          </a:p>
          <a:p>
            <a:pPr lvl="1"/>
            <a:r>
              <a:rPr lang="en-US" dirty="0"/>
              <a:t>Reserve only one data point from the available dataset, and train the model on the rest of the data. This process iterates for each data point and hence k=n.</a:t>
            </a:r>
          </a:p>
          <a:p>
            <a:pPr lvl="1"/>
            <a:r>
              <a:rPr lang="en-US" dirty="0"/>
              <a:t>Computationally expensive</a:t>
            </a:r>
          </a:p>
          <a:p>
            <a:pPr marL="0" indent="0">
              <a:buNone/>
            </a:pPr>
            <a:endParaRPr lang="en-US" dirty="0"/>
          </a:p>
        </p:txBody>
      </p:sp>
      <p:sp>
        <p:nvSpPr>
          <p:cNvPr id="6" name="TextBox 5"/>
          <p:cNvSpPr txBox="1"/>
          <p:nvPr/>
        </p:nvSpPr>
        <p:spPr>
          <a:xfrm>
            <a:off x="2286000" y="6324601"/>
            <a:ext cx="7924800" cy="461665"/>
          </a:xfrm>
          <a:prstGeom prst="rect">
            <a:avLst/>
          </a:prstGeom>
          <a:noFill/>
        </p:spPr>
        <p:txBody>
          <a:bodyPr wrap="square" rtlCol="0">
            <a:spAutoFit/>
          </a:bodyPr>
          <a:lstStyle/>
          <a:p>
            <a:r>
              <a:rPr lang="en-US" sz="1200" dirty="0"/>
              <a:t>Ref: </a:t>
            </a:r>
            <a:r>
              <a:rPr lang="en-US" sz="1200" dirty="0">
                <a:hlinkClick r:id="rId2"/>
              </a:rPr>
              <a:t>https://www.analyticsvidhya.com/blog/2018/05/improve-model-performance-cross-validation-in-python-r/</a:t>
            </a:r>
            <a:endParaRPr lang="en-US" sz="1200" dirty="0"/>
          </a:p>
          <a:p>
            <a:endParaRPr lang="en-US" sz="1200" dirty="0"/>
          </a:p>
        </p:txBody>
      </p:sp>
    </p:spTree>
    <p:extLst>
      <p:ext uri="{BB962C8B-B14F-4D97-AF65-F5344CB8AC3E}">
        <p14:creationId xmlns:p14="http://schemas.microsoft.com/office/powerpoint/2010/main" val="356554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ECF1-A371-4440-BA4E-7B1AF6510F81}"/>
              </a:ext>
            </a:extLst>
          </p:cNvPr>
          <p:cNvSpPr>
            <a:spLocks noGrp="1"/>
          </p:cNvSpPr>
          <p:nvPr>
            <p:ph type="title"/>
          </p:nvPr>
        </p:nvSpPr>
        <p:spPr>
          <a:xfrm>
            <a:off x="0" y="18256"/>
            <a:ext cx="12192000" cy="1069596"/>
          </a:xfrm>
        </p:spPr>
        <p:txBody>
          <a:bodyPr/>
          <a:lstStyle/>
          <a:p>
            <a:r>
              <a:rPr lang="en-US" b="1" dirty="0"/>
              <a:t>	k-fold Cross-Validation for Parameter Tuning</a:t>
            </a:r>
          </a:p>
        </p:txBody>
      </p:sp>
      <p:sp>
        <p:nvSpPr>
          <p:cNvPr id="3" name="Content Placeholder 2">
            <a:extLst>
              <a:ext uri="{FF2B5EF4-FFF2-40B4-BE49-F238E27FC236}">
                <a16:creationId xmlns:a16="http://schemas.microsoft.com/office/drawing/2014/main" id="{41430A71-2835-4EF3-89DA-0133FF52375B}"/>
              </a:ext>
            </a:extLst>
          </p:cNvPr>
          <p:cNvSpPr>
            <a:spLocks noGrp="1"/>
          </p:cNvSpPr>
          <p:nvPr>
            <p:ph idx="1"/>
          </p:nvPr>
        </p:nvSpPr>
        <p:spPr>
          <a:xfrm>
            <a:off x="838200" y="893428"/>
            <a:ext cx="11090945" cy="1069596"/>
          </a:xfrm>
        </p:spPr>
        <p:txBody>
          <a:bodyPr>
            <a:normAutofit fontScale="92500"/>
          </a:bodyPr>
          <a:lstStyle/>
          <a:p>
            <a:r>
              <a:rPr lang="en-US" dirty="0"/>
              <a:t>Sometimes cross validation is built into ML algorithm implementation, with the results of the cross validation used for choosing the algorithm’s parameters  </a:t>
            </a:r>
          </a:p>
          <a:p>
            <a:endParaRPr lang="en-US" dirty="0"/>
          </a:p>
        </p:txBody>
      </p:sp>
      <p:pic>
        <p:nvPicPr>
          <p:cNvPr id="1026" name="Picture 2" descr="Image for post">
            <a:extLst>
              <a:ext uri="{FF2B5EF4-FFF2-40B4-BE49-F238E27FC236}">
                <a16:creationId xmlns:a16="http://schemas.microsoft.com/office/drawing/2014/main" id="{66868BCD-5DD5-404E-800A-D127BD991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062" y="1746089"/>
            <a:ext cx="7460610" cy="48392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06270F-705F-4805-90CB-5DDDAF42586D}"/>
              </a:ext>
            </a:extLst>
          </p:cNvPr>
          <p:cNvSpPr txBox="1"/>
          <p:nvPr/>
        </p:nvSpPr>
        <p:spPr>
          <a:xfrm>
            <a:off x="1098259" y="6475603"/>
            <a:ext cx="10705051" cy="461665"/>
          </a:xfrm>
          <a:prstGeom prst="rect">
            <a:avLst/>
          </a:prstGeom>
          <a:noFill/>
        </p:spPr>
        <p:txBody>
          <a:bodyPr wrap="square" rtlCol="0">
            <a:spAutoFit/>
          </a:bodyPr>
          <a:lstStyle/>
          <a:p>
            <a:r>
              <a:rPr lang="en-US" sz="1200" dirty="0"/>
              <a:t>Image Source: https://towardsdatascience.com/cross-validation-and-hyperparameter-tuning-how-to-optimise-your-machine-learning-model-13f005af9d7d</a:t>
            </a:r>
          </a:p>
          <a:p>
            <a:endParaRPr lang="en-US" sz="1200" dirty="0"/>
          </a:p>
        </p:txBody>
      </p:sp>
    </p:spTree>
    <p:extLst>
      <p:ext uri="{BB962C8B-B14F-4D97-AF65-F5344CB8AC3E}">
        <p14:creationId xmlns:p14="http://schemas.microsoft.com/office/powerpoint/2010/main" val="3770702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1619</TotalTime>
  <Words>1095</Words>
  <Application>Microsoft Office PowerPoint</Application>
  <PresentationFormat>Widescreen</PresentationFormat>
  <Paragraphs>97</Paragraphs>
  <Slides>12</Slides>
  <Notes>1</Notes>
  <HiddenSlides>1</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Model Evaluation –   Partitioning</vt:lpstr>
      <vt:lpstr> Overview</vt:lpstr>
      <vt:lpstr>Partitioning: Train-Test split</vt:lpstr>
      <vt:lpstr>Need for a 3rd Partition</vt:lpstr>
      <vt:lpstr>Shortcomings of training, validation and test split </vt:lpstr>
      <vt:lpstr> k-fold Cross Validation</vt:lpstr>
      <vt:lpstr> k-fold Cross Validation</vt:lpstr>
      <vt:lpstr>How to choose value of k in ‘k-fold cross validation’</vt:lpstr>
      <vt:lpstr> k-fold Cross-Validation for Parameter Tuning</vt:lpstr>
      <vt:lpstr> Variations of Cross validation</vt:lpstr>
      <vt:lpstr> Summary</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Evaluation</dc:title>
  <dc:creator>Dr.Vivek Menon </dc:creator>
  <cp:lastModifiedBy>Dr.Vivek Menon </cp:lastModifiedBy>
  <cp:revision>64</cp:revision>
  <dcterms:created xsi:type="dcterms:W3CDTF">2020-09-01T07:20:02Z</dcterms:created>
  <dcterms:modified xsi:type="dcterms:W3CDTF">2022-12-16T08:59:22Z</dcterms:modified>
</cp:coreProperties>
</file>