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7" r:id="rId9"/>
    <p:sldId id="310" r:id="rId10"/>
    <p:sldId id="263" r:id="rId11"/>
    <p:sldId id="309" r:id="rId12"/>
    <p:sldId id="316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078D95C-02F0-4A4A-95D0-6D1926BA29A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77"/>
            <p14:sldId id="310"/>
            <p14:sldId id="263"/>
            <p14:sldId id="309"/>
            <p14:sldId id="316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777" autoAdjust="0"/>
  </p:normalViewPr>
  <p:slideViewPr>
    <p:cSldViewPr snapToGrid="0">
      <p:cViewPr varScale="1">
        <p:scale>
          <a:sx n="49" d="100"/>
          <a:sy n="49" d="100"/>
        </p:scale>
        <p:origin x="1239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63F06-C442-4BC4-930D-89C044575AB0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B386D-4634-4932-B932-3E32D6735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35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B386D-4634-4932-B932-3E32D6735F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07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AD5506C-BD5C-4A22-A0E5-7F832C05374A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587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322CC-4DF4-4E17-AB4C-929F528B1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48DDC6-CB19-4A03-9534-A6A3103EF8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8DD33-7243-4873-B77C-27D930681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4AE0B-2073-40CC-8764-76567E6432A8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76FC2-98CD-4C77-819C-07E713EF1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455B8-4645-47C0-81AE-F9CE0E074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69886-E790-4C01-9662-833ACB14F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8928A-D494-413D-BB47-C5634EBD0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FBF4A3-9FBE-4A10-BE24-524A0E2DB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F7346-DC68-43F6-8E00-7019401C3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4AE0B-2073-40CC-8764-76567E6432A8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3331B-11D6-4EF3-904F-6088922C6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C07F2-293E-4582-A4BF-A4C566158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69886-E790-4C01-9662-833ACB14F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69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BAC0B3-38DE-42B9-A0D6-172202BB37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B165DA-A998-473C-9084-6CD4A0D52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1C46A-7993-42D3-A513-A860A3844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4AE0B-2073-40CC-8764-76567E6432A8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F10FD-E0EB-47F1-B7DF-1A954503F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C8523-10D1-40DA-A20B-B9F1087FC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69886-E790-4C01-9662-833ACB14F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90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B4EC1-8D49-4A60-A012-C661F8E75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708"/>
            <a:ext cx="12192000" cy="10487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24D6F-2367-4A46-9301-517632C7D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B33E0-00E5-48AD-8B9B-A25782DA4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4AE0B-2073-40CC-8764-76567E6432A8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0EF42-AAC8-40B1-A8D6-8E2C7A850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6D1E1-B662-4399-BE0D-C8787A682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69886-E790-4C01-9662-833ACB14F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11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08941-BAD6-4ED6-BCB1-88C24D753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C254A-CDC5-40BD-AD60-48DE445C2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3F0C7-A0D5-4C30-9796-2BC22CF38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4AE0B-2073-40CC-8764-76567E6432A8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C3F86-C67E-4B77-BD18-0F51E1CC4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BF850-0EA2-467C-B717-18C19DB3F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69886-E790-4C01-9662-833ACB14F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38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569FA-0C4D-4E03-ABD0-DAE7151ED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527D1-33C4-4703-BA7A-020B18E199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9277E-6B46-45F7-9170-6D716B4A1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3EF49-598B-49FD-95EE-481FA9C88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4AE0B-2073-40CC-8764-76567E6432A8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677E5-E937-4A27-8523-0D8051597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6FC7E-1946-4D52-9BD8-630A7A20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69886-E790-4C01-9662-833ACB14F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94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5A38A-5BD2-49F4-AD7D-4D0EC5180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AFEA0-67BA-4F11-8710-0CCE548C5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DACE4-3936-44BD-8CD0-660906677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C157EE-C46E-44A5-BB08-782514F39C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7F24F9-BEF2-4B5B-93B3-B1D9D4B37B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AF0032-31DF-476C-B73B-8B73286EF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4AE0B-2073-40CC-8764-76567E6432A8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FD01EA-609F-45CC-A78B-57CEB4710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73B9D1-2D4E-41C2-A5B5-1F763CF7F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69886-E790-4C01-9662-833ACB14F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9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74AB-673E-4C06-8111-DCF78F3F1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4706CA-AF33-42B1-9665-8BB2E0D30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4AE0B-2073-40CC-8764-76567E6432A8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64EF1-EA88-46D5-9902-EAC0A2302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DAB2A3-AD1C-4A12-8DC3-669F90BE0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69886-E790-4C01-9662-833ACB14F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26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371268-97A9-4931-80D1-E626FE547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4AE0B-2073-40CC-8764-76567E6432A8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D81E69-9328-4A99-A590-5D5B1D65E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9DDE0-62A6-46E3-B8C4-88619C588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69886-E790-4C01-9662-833ACB14F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0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D850-B863-4114-8376-BF6AE0403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B8869-DA1A-4C37-B243-D24BF0EBA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C4B1C1-2B41-45C7-9181-BDEC35178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6DBA1-1B86-47DE-84B1-32106D1C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4AE0B-2073-40CC-8764-76567E6432A8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E797D-7A0F-4915-85E9-75D8DD3BD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B6C2B-9DF7-4FA1-B86C-1A6EB056D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69886-E790-4C01-9662-833ACB14F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78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90098-EBA6-4C26-87FD-0A2E948FB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81CAFE-6256-448C-AB30-FC9D45263E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7B0475-9AC6-4BE6-9E50-60C0660A6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009AC-209D-427F-A72E-241F42262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4AE0B-2073-40CC-8764-76567E6432A8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4F477-A2F0-4072-BF8A-75E560263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595CC-1C56-4EEC-A568-A757812D4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69886-E790-4C01-9662-833ACB14F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4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D36185-758E-43D6-A3D2-D7D6A0BA7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6D75C-F988-4E10-8A5E-4B14110DB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58ED1-38FB-489A-9765-E51B541E85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4AE0B-2073-40CC-8764-76567E6432A8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AE273-8324-4B5B-9277-1147F71E3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32AA9-1363-444C-82A5-96DF7AE15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69886-E790-4C01-9662-833ACB14F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41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nalytics-vidhya/complete-guide-to-machine-learning-evaluation-metrics-615c2864d916" TargetMode="External"/><Relationship Id="rId2" Type="http://schemas.openxmlformats.org/officeDocument/2006/relationships/hyperlink" Target="https://www.analyticsvidhya.com/blog/2020/06/auc-roc-curve-machine-learn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ckoverflow.com/questions/52910061/implementing-roc-curves-for-k-nn-machine-learning-algorithm-using-python-and-sci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090C-F9B4-48B4-A98C-AE3FA51F25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F0929D-772E-4B3A-8391-8129D1C0D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60406"/>
            <a:ext cx="9144000" cy="1047783"/>
          </a:xfrm>
        </p:spPr>
        <p:txBody>
          <a:bodyPr/>
          <a:lstStyle/>
          <a:p>
            <a:r>
              <a:rPr lang="en-US" dirty="0"/>
              <a:t>Evaluation Metrics for Prediction and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67084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822A3-54C1-4805-ADC4-16D2F4FC7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	Alternate Accuracy Measures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58613-C12A-4508-B592-56A904E9E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8521" y="880844"/>
            <a:ext cx="5821959" cy="6048462"/>
          </a:xfrm>
        </p:spPr>
        <p:txBody>
          <a:bodyPr>
            <a:normAutofit fontScale="92500" lnSpcReduction="10000"/>
          </a:bodyPr>
          <a:lstStyle/>
          <a:p>
            <a:endParaRPr lang="en-US" altLang="en-US" b="1" dirty="0"/>
          </a:p>
          <a:p>
            <a:r>
              <a:rPr lang="en-US" altLang="en-US" dirty="0"/>
              <a:t>If “C</a:t>
            </a:r>
            <a:r>
              <a:rPr lang="en-US" altLang="en-US" baseline="-25000" dirty="0"/>
              <a:t>1</a:t>
            </a:r>
            <a:r>
              <a:rPr lang="en-US" altLang="en-US" dirty="0"/>
              <a:t>” is the important class,</a:t>
            </a:r>
          </a:p>
          <a:p>
            <a:r>
              <a:rPr lang="en-US" altLang="en-US" b="1" dirty="0"/>
              <a:t>Specificity </a:t>
            </a:r>
            <a:r>
              <a:rPr lang="en-US" altLang="en-US" dirty="0"/>
              <a:t>= % of </a:t>
            </a:r>
            <a:r>
              <a:rPr lang="en-US" altLang="en-US" dirty="0">
                <a:solidFill>
                  <a:srgbClr val="92D050"/>
                </a:solidFill>
              </a:rPr>
              <a:t>actual C</a:t>
            </a:r>
            <a:r>
              <a:rPr lang="en-US" altLang="en-US" baseline="-25000" dirty="0">
                <a:solidFill>
                  <a:srgbClr val="92D050"/>
                </a:solidFill>
              </a:rPr>
              <a:t>2</a:t>
            </a:r>
            <a:r>
              <a:rPr lang="en-US" altLang="en-US" dirty="0"/>
              <a:t> class correctly classified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>
                <a:solidFill>
                  <a:srgbClr val="92D050"/>
                </a:solidFill>
              </a:rPr>
              <a:t>n </a:t>
            </a:r>
            <a:r>
              <a:rPr lang="en-US" b="1" baseline="-25000" dirty="0">
                <a:solidFill>
                  <a:srgbClr val="92D050"/>
                </a:solidFill>
              </a:rPr>
              <a:t>2, 2 </a:t>
            </a:r>
            <a:r>
              <a:rPr lang="en-US" b="1" dirty="0"/>
              <a:t>/ (</a:t>
            </a:r>
            <a:r>
              <a:rPr lang="en-US" b="1" dirty="0">
                <a:solidFill>
                  <a:srgbClr val="FF0000"/>
                </a:solidFill>
              </a:rPr>
              <a:t>n </a:t>
            </a:r>
            <a:r>
              <a:rPr lang="en-US" b="1" baseline="-25000" dirty="0">
                <a:solidFill>
                  <a:srgbClr val="FF0000"/>
                </a:solidFill>
              </a:rPr>
              <a:t>2, 1  </a:t>
            </a:r>
            <a:r>
              <a:rPr lang="en-US" b="1" dirty="0"/>
              <a:t>+ </a:t>
            </a:r>
            <a:r>
              <a:rPr lang="en-US" b="1" dirty="0">
                <a:solidFill>
                  <a:srgbClr val="92D050"/>
                </a:solidFill>
              </a:rPr>
              <a:t>n </a:t>
            </a:r>
            <a:r>
              <a:rPr lang="en-US" b="1" baseline="-25000" dirty="0">
                <a:solidFill>
                  <a:srgbClr val="92D050"/>
                </a:solidFill>
              </a:rPr>
              <a:t>2, 2</a:t>
            </a:r>
            <a:r>
              <a:rPr lang="en-US" b="1" dirty="0"/>
              <a:t>)</a:t>
            </a:r>
            <a:r>
              <a:rPr lang="en-US" b="1" baseline="-25000" dirty="0"/>
              <a:t> </a:t>
            </a:r>
          </a:p>
          <a:p>
            <a:endParaRPr lang="en-US" sz="1900" b="1" dirty="0"/>
          </a:p>
          <a:p>
            <a:r>
              <a:rPr lang="en-US" dirty="0"/>
              <a:t>Ability of the classifier to rule out the other class members (C</a:t>
            </a:r>
            <a:r>
              <a:rPr lang="en-US" baseline="-25000" dirty="0"/>
              <a:t>2</a:t>
            </a:r>
            <a:r>
              <a:rPr lang="en-US" dirty="0"/>
              <a:t>) correctly.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Also referred to as </a:t>
            </a:r>
            <a:r>
              <a:rPr lang="en-US" b="1" dirty="0"/>
              <a:t>True Negative Rate, TNR</a:t>
            </a:r>
            <a:r>
              <a:rPr lang="en-US" dirty="0"/>
              <a:t> = TN / (FP + TN) </a:t>
            </a:r>
          </a:p>
          <a:p>
            <a:endParaRPr lang="en-US" altLang="en-US" b="1" dirty="0"/>
          </a:p>
          <a:p>
            <a:r>
              <a:rPr lang="en-US" altLang="en-US" b="1" dirty="0"/>
              <a:t>False Positive Rate (</a:t>
            </a:r>
            <a:r>
              <a:rPr lang="en-US" altLang="en-US" sz="2600" b="1" dirty="0"/>
              <a:t>FPR</a:t>
            </a:r>
            <a:r>
              <a:rPr lang="en-US" altLang="en-US" b="1" dirty="0"/>
              <a:t>) </a:t>
            </a:r>
            <a:r>
              <a:rPr lang="en-US" altLang="en-US" dirty="0"/>
              <a:t>= 1- </a:t>
            </a:r>
            <a:r>
              <a:rPr lang="en-US" altLang="en-US" sz="2400" dirty="0"/>
              <a:t>Specificity</a:t>
            </a:r>
          </a:p>
          <a:p>
            <a:pPr marL="0" indent="0">
              <a:buNone/>
            </a:pPr>
            <a:r>
              <a:rPr lang="en-US" altLang="en-US" sz="2400" dirty="0"/>
              <a:t>	</a:t>
            </a:r>
            <a:r>
              <a:rPr lang="en-US" sz="3200" dirty="0"/>
              <a:t> FPR = FP / (FP + TN) </a:t>
            </a:r>
            <a:endParaRPr lang="en-US" altLang="en-US" sz="32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E6E86D-7B8E-4EAF-96D6-8ECF878DE9AA}"/>
              </a:ext>
            </a:extLst>
          </p:cNvPr>
          <p:cNvGrpSpPr/>
          <p:nvPr/>
        </p:nvGrpSpPr>
        <p:grpSpPr>
          <a:xfrm>
            <a:off x="-134224" y="690563"/>
            <a:ext cx="6342077" cy="5486400"/>
            <a:chOff x="171073" y="743474"/>
            <a:chExt cx="9149098" cy="5921579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08BF7B1-C544-42EA-888C-52267198747C}"/>
                </a:ext>
              </a:extLst>
            </p:cNvPr>
            <p:cNvGrpSpPr/>
            <p:nvPr/>
          </p:nvGrpSpPr>
          <p:grpSpPr>
            <a:xfrm>
              <a:off x="2045165" y="1482138"/>
              <a:ext cx="7275006" cy="5182915"/>
              <a:chOff x="2045165" y="1482138"/>
              <a:chExt cx="7275006" cy="518291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03B74C9-C113-4FE4-BF1E-1705E5FAE8AE}"/>
                  </a:ext>
                </a:extLst>
              </p:cNvPr>
              <p:cNvSpPr/>
              <p:nvPr/>
            </p:nvSpPr>
            <p:spPr>
              <a:xfrm>
                <a:off x="5682667" y="1491114"/>
                <a:ext cx="3637504" cy="2558056"/>
              </a:xfrm>
              <a:prstGeom prst="rect">
                <a:avLst/>
              </a:prstGeom>
              <a:solidFill>
                <a:srgbClr val="FF5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n </a:t>
                </a:r>
                <a:r>
                  <a:rPr lang="en-US" b="1" baseline="-25000" dirty="0">
                    <a:solidFill>
                      <a:schemeClr val="tx1"/>
                    </a:solidFill>
                  </a:rPr>
                  <a:t>2, 1 </a:t>
                </a:r>
                <a:r>
                  <a:rPr lang="en-US" b="1" dirty="0">
                    <a:solidFill>
                      <a:schemeClr val="tx1"/>
                    </a:solidFill>
                  </a:rPr>
                  <a:t>= number of C</a:t>
                </a:r>
                <a:r>
                  <a:rPr lang="en-US" b="1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b="1" dirty="0">
                    <a:solidFill>
                      <a:schemeClr val="tx1"/>
                    </a:solidFill>
                  </a:rPr>
                  <a:t> records classified incorrectly as C</a:t>
                </a:r>
                <a:r>
                  <a:rPr lang="en-US" b="1" baseline="-25000" dirty="0">
                    <a:solidFill>
                      <a:schemeClr val="tx1"/>
                    </a:solidFill>
                  </a:rPr>
                  <a:t>1</a:t>
                </a:r>
              </a:p>
              <a:p>
                <a:pPr algn="ctr"/>
                <a:endParaRPr lang="en-US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D6313E2-4741-461F-A47C-808A9165F906}"/>
                  </a:ext>
                </a:extLst>
              </p:cNvPr>
              <p:cNvSpPr/>
              <p:nvPr/>
            </p:nvSpPr>
            <p:spPr>
              <a:xfrm>
                <a:off x="2045165" y="4044975"/>
                <a:ext cx="3637502" cy="2620078"/>
              </a:xfrm>
              <a:prstGeom prst="rect">
                <a:avLst/>
              </a:prstGeom>
              <a:solidFill>
                <a:srgbClr val="FF5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n </a:t>
                </a:r>
                <a:r>
                  <a:rPr lang="en-US" b="1" baseline="-25000" dirty="0">
                    <a:solidFill>
                      <a:schemeClr val="tx1"/>
                    </a:solidFill>
                  </a:rPr>
                  <a:t>1, 2</a:t>
                </a:r>
                <a:r>
                  <a:rPr lang="en-US" b="1" dirty="0">
                    <a:solidFill>
                      <a:schemeClr val="tx1"/>
                    </a:solidFill>
                  </a:rPr>
                  <a:t> = number of C</a:t>
                </a:r>
                <a:r>
                  <a:rPr lang="en-US" b="1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b="1" dirty="0">
                    <a:solidFill>
                      <a:schemeClr val="tx1"/>
                    </a:solidFill>
                  </a:rPr>
                  <a:t> records classified incorrectly as C</a:t>
                </a:r>
                <a:r>
                  <a:rPr lang="en-US" b="1" baseline="-25000" dirty="0">
                    <a:solidFill>
                      <a:schemeClr val="tx1"/>
                    </a:solidFill>
                  </a:rPr>
                  <a:t>2</a:t>
                </a:r>
              </a:p>
              <a:p>
                <a:pPr algn="ctr"/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300766D-6142-432F-AFB0-D3A2313569E8}"/>
                  </a:ext>
                </a:extLst>
              </p:cNvPr>
              <p:cNvSpPr/>
              <p:nvPr/>
            </p:nvSpPr>
            <p:spPr>
              <a:xfrm>
                <a:off x="5682668" y="4035105"/>
                <a:ext cx="3637499" cy="262007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n </a:t>
                </a:r>
                <a:r>
                  <a:rPr lang="en-US" b="1" baseline="-25000" dirty="0">
                    <a:solidFill>
                      <a:schemeClr val="tx1"/>
                    </a:solidFill>
                  </a:rPr>
                  <a:t>2, 2  </a:t>
                </a:r>
                <a:r>
                  <a:rPr lang="en-US" b="1" dirty="0">
                    <a:solidFill>
                      <a:schemeClr val="tx1"/>
                    </a:solidFill>
                  </a:rPr>
                  <a:t>= number of C</a:t>
                </a:r>
                <a:r>
                  <a:rPr lang="en-US" b="1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b="1" dirty="0">
                    <a:solidFill>
                      <a:schemeClr val="tx1"/>
                    </a:solidFill>
                  </a:rPr>
                  <a:t> records classified correctly as C</a:t>
                </a:r>
                <a:r>
                  <a:rPr lang="en-US" b="1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endParaRPr lang="en-US" b="1" baseline="-25000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94A6461-C5B2-47D4-AA19-571AF908BC5B}"/>
                  </a:ext>
                </a:extLst>
              </p:cNvPr>
              <p:cNvSpPr/>
              <p:nvPr/>
            </p:nvSpPr>
            <p:spPr>
              <a:xfrm>
                <a:off x="2045167" y="1482138"/>
                <a:ext cx="3637502" cy="255025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n </a:t>
                </a:r>
                <a:r>
                  <a:rPr lang="en-US" b="1" baseline="-25000" dirty="0">
                    <a:solidFill>
                      <a:schemeClr val="tx1"/>
                    </a:solidFill>
                  </a:rPr>
                  <a:t>1, 1  </a:t>
                </a:r>
                <a:r>
                  <a:rPr lang="en-US" b="1" dirty="0">
                    <a:solidFill>
                      <a:schemeClr val="tx1"/>
                    </a:solidFill>
                  </a:rPr>
                  <a:t>= number of C</a:t>
                </a:r>
                <a:r>
                  <a:rPr lang="en-US" b="1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b="1" dirty="0">
                    <a:solidFill>
                      <a:schemeClr val="tx1"/>
                    </a:solidFill>
                  </a:rPr>
                  <a:t> records classified correctly as C</a:t>
                </a:r>
                <a:r>
                  <a:rPr lang="en-US" b="1" baseline="-25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B31AB0-A731-4591-A3A0-F24CDB3CBB31}"/>
                </a:ext>
              </a:extLst>
            </p:cNvPr>
            <p:cNvSpPr txBox="1"/>
            <p:nvPr/>
          </p:nvSpPr>
          <p:spPr>
            <a:xfrm>
              <a:off x="4791642" y="743474"/>
              <a:ext cx="1929468" cy="398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/>
                  </a:solidFill>
                </a:rPr>
                <a:t>Actual Class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C9F21A0-F90B-42C5-9A7C-BAB6147439A3}"/>
                </a:ext>
              </a:extLst>
            </p:cNvPr>
            <p:cNvSpPr txBox="1"/>
            <p:nvPr/>
          </p:nvSpPr>
          <p:spPr>
            <a:xfrm>
              <a:off x="171073" y="3600913"/>
              <a:ext cx="1854339" cy="697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7030A0"/>
                  </a:solidFill>
                </a:rPr>
                <a:t>Predicted</a:t>
              </a:r>
            </a:p>
            <a:p>
              <a:pPr algn="ctr"/>
              <a:r>
                <a:rPr lang="en-US" b="1" dirty="0">
                  <a:solidFill>
                    <a:srgbClr val="7030A0"/>
                  </a:solidFill>
                </a:rPr>
                <a:t>Class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D4D0BC9-AD28-4F54-AF72-8D7847EA2593}"/>
                </a:ext>
              </a:extLst>
            </p:cNvPr>
            <p:cNvSpPr txBox="1"/>
            <p:nvPr/>
          </p:nvSpPr>
          <p:spPr>
            <a:xfrm>
              <a:off x="1140903" y="2585476"/>
              <a:ext cx="671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7030A0"/>
                  </a:solidFill>
                </a:rPr>
                <a:t>C</a:t>
              </a:r>
              <a:r>
                <a:rPr lang="en-US" b="1" baseline="-25000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0705627-9E8C-4C1D-A546-D9A437E1C7FD}"/>
                </a:ext>
              </a:extLst>
            </p:cNvPr>
            <p:cNvSpPr txBox="1"/>
            <p:nvPr/>
          </p:nvSpPr>
          <p:spPr>
            <a:xfrm>
              <a:off x="3340217" y="1073790"/>
              <a:ext cx="671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/>
                  </a:solidFill>
                </a:rPr>
                <a:t>C</a:t>
              </a:r>
              <a:r>
                <a:rPr lang="en-US" b="1" baseline="-25000" dirty="0">
                  <a:solidFill>
                    <a:schemeClr val="accent6"/>
                  </a:solidFill>
                </a:rPr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FA9E2C8-8D04-424B-B29E-C42F0C53FB95}"/>
                </a:ext>
              </a:extLst>
            </p:cNvPr>
            <p:cNvSpPr txBox="1"/>
            <p:nvPr/>
          </p:nvSpPr>
          <p:spPr>
            <a:xfrm>
              <a:off x="1140903" y="4985682"/>
              <a:ext cx="671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7030A0"/>
                  </a:solidFill>
                </a:rPr>
                <a:t>C</a:t>
              </a:r>
              <a:r>
                <a:rPr lang="en-US" b="1" baseline="-25000" dirty="0">
                  <a:solidFill>
                    <a:srgbClr val="7030A0"/>
                  </a:solidFill>
                </a:rPr>
                <a:t>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EA27538-E981-4FF4-9801-33DC58C9C218}"/>
                </a:ext>
              </a:extLst>
            </p:cNvPr>
            <p:cNvSpPr txBox="1"/>
            <p:nvPr/>
          </p:nvSpPr>
          <p:spPr>
            <a:xfrm>
              <a:off x="7501417" y="1077107"/>
              <a:ext cx="671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/>
                  </a:solidFill>
                </a:rPr>
                <a:t>C</a:t>
              </a:r>
              <a:r>
                <a:rPr lang="en-US" b="1" baseline="-25000" dirty="0">
                  <a:solidFill>
                    <a:schemeClr val="accent6"/>
                  </a:solidFill>
                </a:rPr>
                <a:t>2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3B26C0D-9CFC-421F-A359-17F58C681FE7}"/>
              </a:ext>
            </a:extLst>
          </p:cNvPr>
          <p:cNvSpPr txBox="1"/>
          <p:nvPr/>
        </p:nvSpPr>
        <p:spPr>
          <a:xfrm>
            <a:off x="1459684" y="3338008"/>
            <a:ext cx="1924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True Positive (TP)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C5E4C8-D9B3-47C2-B74D-59EE410631C0}"/>
              </a:ext>
            </a:extLst>
          </p:cNvPr>
          <p:cNvSpPr txBox="1"/>
          <p:nvPr/>
        </p:nvSpPr>
        <p:spPr>
          <a:xfrm>
            <a:off x="4043494" y="5673657"/>
            <a:ext cx="198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True Negative (TN)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C30FA0-510E-4D0D-904B-3EBC970F9D43}"/>
              </a:ext>
            </a:extLst>
          </p:cNvPr>
          <p:cNvSpPr txBox="1"/>
          <p:nvPr/>
        </p:nvSpPr>
        <p:spPr>
          <a:xfrm>
            <a:off x="1429669" y="5721718"/>
            <a:ext cx="206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False Negative (FN)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6F7EEC-5C01-4D84-9D83-1D29C6E5CB03}"/>
              </a:ext>
            </a:extLst>
          </p:cNvPr>
          <p:cNvSpPr txBox="1"/>
          <p:nvPr/>
        </p:nvSpPr>
        <p:spPr>
          <a:xfrm>
            <a:off x="4073507" y="3338008"/>
            <a:ext cx="1924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False Positive (FP)</a:t>
            </a:r>
          </a:p>
        </p:txBody>
      </p:sp>
    </p:spTree>
    <p:extLst>
      <p:ext uri="{BB962C8B-B14F-4D97-AF65-F5344CB8AC3E}">
        <p14:creationId xmlns:p14="http://schemas.microsoft.com/office/powerpoint/2010/main" val="965220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822A3-54C1-4805-ADC4-16D2F4FC7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	Alternate Accuracy Measures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58613-C12A-4508-B592-56A904E9E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0041" y="836579"/>
            <a:ext cx="5821959" cy="5916559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en-US" dirty="0"/>
              <a:t>If “C</a:t>
            </a:r>
            <a:r>
              <a:rPr lang="en-US" altLang="en-US" baseline="-25000" dirty="0"/>
              <a:t>1</a:t>
            </a:r>
            <a:r>
              <a:rPr lang="en-US" altLang="en-US" dirty="0"/>
              <a:t>” is the important class,</a:t>
            </a:r>
          </a:p>
          <a:p>
            <a:r>
              <a:rPr lang="en-US" altLang="en-US" b="1" dirty="0"/>
              <a:t>Precision</a:t>
            </a:r>
            <a:r>
              <a:rPr lang="en-US" altLang="en-US" dirty="0"/>
              <a:t>= % of </a:t>
            </a:r>
            <a:r>
              <a:rPr lang="en-US" altLang="en-US" dirty="0">
                <a:solidFill>
                  <a:srgbClr val="7030A0"/>
                </a:solidFill>
              </a:rPr>
              <a:t>predicted C</a:t>
            </a:r>
            <a:r>
              <a:rPr lang="en-US" altLang="en-US" baseline="-25000" dirty="0">
                <a:solidFill>
                  <a:srgbClr val="7030A0"/>
                </a:solidFill>
              </a:rPr>
              <a:t>1</a:t>
            </a:r>
            <a:r>
              <a:rPr lang="en-US" altLang="en-US" dirty="0"/>
              <a:t> that are 		       actually C</a:t>
            </a:r>
            <a:r>
              <a:rPr lang="en-US" altLang="en-US" baseline="-25000" dirty="0"/>
              <a:t>1</a:t>
            </a:r>
            <a:endParaRPr lang="en-US" altLang="en-US" dirty="0"/>
          </a:p>
          <a:p>
            <a:pPr>
              <a:buNone/>
            </a:pPr>
            <a:r>
              <a:rPr lang="en-US" altLang="en-US" dirty="0"/>
              <a:t>		</a:t>
            </a:r>
            <a:r>
              <a:rPr lang="en-US" b="1" dirty="0">
                <a:solidFill>
                  <a:srgbClr val="92D050"/>
                </a:solidFill>
              </a:rPr>
              <a:t>n </a:t>
            </a:r>
            <a:r>
              <a:rPr lang="en-US" b="1" baseline="-25000" dirty="0">
                <a:solidFill>
                  <a:srgbClr val="92D050"/>
                </a:solidFill>
              </a:rPr>
              <a:t>1, 1 </a:t>
            </a:r>
            <a:r>
              <a:rPr lang="en-US" b="1" dirty="0"/>
              <a:t>/ (</a:t>
            </a:r>
            <a:r>
              <a:rPr lang="en-US" b="1" dirty="0">
                <a:solidFill>
                  <a:srgbClr val="92D050"/>
                </a:solidFill>
              </a:rPr>
              <a:t>n </a:t>
            </a:r>
            <a:r>
              <a:rPr lang="en-US" b="1" baseline="-25000" dirty="0">
                <a:solidFill>
                  <a:srgbClr val="92D050"/>
                </a:solidFill>
              </a:rPr>
              <a:t>1, 1  </a:t>
            </a:r>
            <a:r>
              <a:rPr lang="en-US" b="1" dirty="0"/>
              <a:t>+ </a:t>
            </a:r>
            <a:r>
              <a:rPr lang="en-US" b="1" dirty="0">
                <a:solidFill>
                  <a:srgbClr val="FF0000"/>
                </a:solidFill>
              </a:rPr>
              <a:t>n </a:t>
            </a:r>
            <a:r>
              <a:rPr lang="en-US" b="1" baseline="-25000" dirty="0">
                <a:solidFill>
                  <a:srgbClr val="FF0000"/>
                </a:solidFill>
              </a:rPr>
              <a:t>2, 1</a:t>
            </a:r>
            <a:r>
              <a:rPr lang="en-US" b="1" dirty="0"/>
              <a:t>)</a:t>
            </a:r>
            <a:r>
              <a:rPr lang="en-US" b="1" baseline="-25000" dirty="0"/>
              <a:t> </a:t>
            </a:r>
            <a:endParaRPr lang="en-US" altLang="en-US" dirty="0"/>
          </a:p>
          <a:p>
            <a:pPr>
              <a:buNone/>
            </a:pPr>
            <a:r>
              <a:rPr lang="en-US" altLang="en-US" dirty="0"/>
              <a:t>		TP</a:t>
            </a:r>
            <a:r>
              <a:rPr lang="en-US" altLang="en-US" b="1" dirty="0"/>
              <a:t>/</a:t>
            </a:r>
            <a:r>
              <a:rPr lang="en-US" altLang="en-US" dirty="0"/>
              <a:t> (TP + FP)	</a:t>
            </a:r>
          </a:p>
          <a:p>
            <a:endParaRPr lang="en-US" altLang="en-US" b="1" dirty="0"/>
          </a:p>
          <a:p>
            <a:r>
              <a:rPr lang="en-US" altLang="en-US" b="1" dirty="0"/>
              <a:t>Recall (also called “sensitivity”) </a:t>
            </a:r>
            <a:r>
              <a:rPr lang="en-US" altLang="en-US" dirty="0"/>
              <a:t>= % of </a:t>
            </a:r>
            <a:r>
              <a:rPr lang="en-US" altLang="en-US" dirty="0">
                <a:solidFill>
                  <a:srgbClr val="92D050"/>
                </a:solidFill>
              </a:rPr>
              <a:t>actual C</a:t>
            </a:r>
            <a:r>
              <a:rPr lang="en-US" altLang="en-US" baseline="-25000" dirty="0">
                <a:solidFill>
                  <a:srgbClr val="92D050"/>
                </a:solidFill>
              </a:rPr>
              <a:t>1</a:t>
            </a:r>
            <a:r>
              <a:rPr lang="en-US" altLang="en-US" dirty="0">
                <a:solidFill>
                  <a:srgbClr val="92D050"/>
                </a:solidFill>
              </a:rPr>
              <a:t> </a:t>
            </a:r>
            <a:r>
              <a:rPr lang="en-US" altLang="en-US" dirty="0"/>
              <a:t>class correctly classified</a:t>
            </a:r>
          </a:p>
          <a:p>
            <a:pPr>
              <a:buNone/>
            </a:pPr>
            <a:r>
              <a:rPr lang="en-US" b="1" dirty="0"/>
              <a:t>		</a:t>
            </a:r>
            <a:r>
              <a:rPr lang="en-US" b="1" dirty="0">
                <a:solidFill>
                  <a:srgbClr val="92D050"/>
                </a:solidFill>
              </a:rPr>
              <a:t>n </a:t>
            </a:r>
            <a:r>
              <a:rPr lang="en-US" b="1" baseline="-25000" dirty="0">
                <a:solidFill>
                  <a:srgbClr val="92D050"/>
                </a:solidFill>
              </a:rPr>
              <a:t>1, 1 </a:t>
            </a:r>
            <a:r>
              <a:rPr lang="en-US" b="1" dirty="0"/>
              <a:t>/ (</a:t>
            </a:r>
            <a:r>
              <a:rPr lang="en-US" b="1" dirty="0">
                <a:solidFill>
                  <a:srgbClr val="92D050"/>
                </a:solidFill>
              </a:rPr>
              <a:t>n </a:t>
            </a:r>
            <a:r>
              <a:rPr lang="en-US" b="1" baseline="-25000" dirty="0">
                <a:solidFill>
                  <a:srgbClr val="92D050"/>
                </a:solidFill>
              </a:rPr>
              <a:t>1, 1  </a:t>
            </a:r>
            <a:r>
              <a:rPr lang="en-US" b="1" dirty="0"/>
              <a:t>+ </a:t>
            </a:r>
            <a:r>
              <a:rPr lang="en-US" b="1" dirty="0">
                <a:solidFill>
                  <a:srgbClr val="FF0000"/>
                </a:solidFill>
              </a:rPr>
              <a:t>n </a:t>
            </a:r>
            <a:r>
              <a:rPr lang="en-US" b="1" baseline="-25000" dirty="0">
                <a:solidFill>
                  <a:srgbClr val="FF0000"/>
                </a:solidFill>
              </a:rPr>
              <a:t>1, 2</a:t>
            </a:r>
            <a:r>
              <a:rPr lang="en-US" b="1" dirty="0"/>
              <a:t>)</a:t>
            </a:r>
            <a:r>
              <a:rPr lang="en-US" b="1" baseline="-25000" dirty="0"/>
              <a:t> </a:t>
            </a:r>
          </a:p>
          <a:p>
            <a:pPr>
              <a:lnSpc>
                <a:spcPct val="100000"/>
              </a:lnSpc>
              <a:buNone/>
            </a:pPr>
            <a:r>
              <a:rPr lang="en-US" dirty="0"/>
              <a:t>		TP/ (TP + FN)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F-Measure provides a way to combine both precision and recall into a single measure that captures both properties. Also know as F-Score or F1-Score</a:t>
            </a:r>
          </a:p>
          <a:p>
            <a:pPr marL="457200" lvl="1" indent="0" fontAlgn="base">
              <a:buNone/>
            </a:pPr>
            <a:r>
              <a:rPr lang="en-US" dirty="0"/>
              <a:t>F1-Score= (2*Precision*Recall) /(Precision + Recall)</a:t>
            </a:r>
          </a:p>
          <a:p>
            <a:pPr lvl="1" fontAlgn="base"/>
            <a:r>
              <a:rPr lang="en-US" dirty="0"/>
              <a:t>Common metric used on classification problems on imbalanced datasets.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E6E86D-7B8E-4EAF-96D6-8ECF878DE9AA}"/>
              </a:ext>
            </a:extLst>
          </p:cNvPr>
          <p:cNvGrpSpPr/>
          <p:nvPr/>
        </p:nvGrpSpPr>
        <p:grpSpPr>
          <a:xfrm>
            <a:off x="-134224" y="690563"/>
            <a:ext cx="6342077" cy="5486400"/>
            <a:chOff x="171073" y="743474"/>
            <a:chExt cx="9149098" cy="5921579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08BF7B1-C544-42EA-888C-52267198747C}"/>
                </a:ext>
              </a:extLst>
            </p:cNvPr>
            <p:cNvGrpSpPr/>
            <p:nvPr/>
          </p:nvGrpSpPr>
          <p:grpSpPr>
            <a:xfrm>
              <a:off x="2045165" y="1482138"/>
              <a:ext cx="7275006" cy="5182915"/>
              <a:chOff x="2045165" y="1482138"/>
              <a:chExt cx="7275006" cy="518291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03B74C9-C113-4FE4-BF1E-1705E5FAE8AE}"/>
                  </a:ext>
                </a:extLst>
              </p:cNvPr>
              <p:cNvSpPr/>
              <p:nvPr/>
            </p:nvSpPr>
            <p:spPr>
              <a:xfrm>
                <a:off x="5682667" y="1491114"/>
                <a:ext cx="3637504" cy="2558056"/>
              </a:xfrm>
              <a:prstGeom prst="rect">
                <a:avLst/>
              </a:prstGeom>
              <a:solidFill>
                <a:srgbClr val="FF5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n </a:t>
                </a:r>
                <a:r>
                  <a:rPr lang="en-US" b="1" baseline="-25000" dirty="0">
                    <a:solidFill>
                      <a:schemeClr val="tx1"/>
                    </a:solidFill>
                  </a:rPr>
                  <a:t>2, 1 </a:t>
                </a:r>
                <a:r>
                  <a:rPr lang="en-US" b="1" dirty="0">
                    <a:solidFill>
                      <a:schemeClr val="tx1"/>
                    </a:solidFill>
                  </a:rPr>
                  <a:t>= number of C</a:t>
                </a:r>
                <a:r>
                  <a:rPr lang="en-US" b="1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b="1" dirty="0">
                    <a:solidFill>
                      <a:schemeClr val="tx1"/>
                    </a:solidFill>
                  </a:rPr>
                  <a:t> records classified incorrectly as C</a:t>
                </a:r>
                <a:r>
                  <a:rPr lang="en-US" b="1" baseline="-25000" dirty="0">
                    <a:solidFill>
                      <a:schemeClr val="tx1"/>
                    </a:solidFill>
                  </a:rPr>
                  <a:t>1</a:t>
                </a:r>
              </a:p>
              <a:p>
                <a:pPr algn="ctr"/>
                <a:endParaRPr lang="en-US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D6313E2-4741-461F-A47C-808A9165F906}"/>
                  </a:ext>
                </a:extLst>
              </p:cNvPr>
              <p:cNvSpPr/>
              <p:nvPr/>
            </p:nvSpPr>
            <p:spPr>
              <a:xfrm>
                <a:off x="2045165" y="4044975"/>
                <a:ext cx="3637502" cy="2620078"/>
              </a:xfrm>
              <a:prstGeom prst="rect">
                <a:avLst/>
              </a:prstGeom>
              <a:solidFill>
                <a:srgbClr val="FF5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n </a:t>
                </a:r>
                <a:r>
                  <a:rPr lang="en-US" b="1" baseline="-25000" dirty="0">
                    <a:solidFill>
                      <a:schemeClr val="tx1"/>
                    </a:solidFill>
                  </a:rPr>
                  <a:t>1, 2</a:t>
                </a:r>
                <a:r>
                  <a:rPr lang="en-US" b="1" dirty="0">
                    <a:solidFill>
                      <a:schemeClr val="tx1"/>
                    </a:solidFill>
                  </a:rPr>
                  <a:t> = number of C</a:t>
                </a:r>
                <a:r>
                  <a:rPr lang="en-US" b="1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b="1" dirty="0">
                    <a:solidFill>
                      <a:schemeClr val="tx1"/>
                    </a:solidFill>
                  </a:rPr>
                  <a:t> records classified incorrectly as C</a:t>
                </a:r>
                <a:r>
                  <a:rPr lang="en-US" b="1" baseline="-25000" dirty="0">
                    <a:solidFill>
                      <a:schemeClr val="tx1"/>
                    </a:solidFill>
                  </a:rPr>
                  <a:t>2</a:t>
                </a:r>
              </a:p>
              <a:p>
                <a:pPr algn="ctr"/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300766D-6142-432F-AFB0-D3A2313569E8}"/>
                  </a:ext>
                </a:extLst>
              </p:cNvPr>
              <p:cNvSpPr/>
              <p:nvPr/>
            </p:nvSpPr>
            <p:spPr>
              <a:xfrm>
                <a:off x="5682668" y="4035105"/>
                <a:ext cx="3637499" cy="262007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n </a:t>
                </a:r>
                <a:r>
                  <a:rPr lang="en-US" b="1" baseline="-25000" dirty="0">
                    <a:solidFill>
                      <a:schemeClr val="tx1"/>
                    </a:solidFill>
                  </a:rPr>
                  <a:t>2, 2  </a:t>
                </a:r>
                <a:r>
                  <a:rPr lang="en-US" b="1" dirty="0">
                    <a:solidFill>
                      <a:schemeClr val="tx1"/>
                    </a:solidFill>
                  </a:rPr>
                  <a:t>= number of C</a:t>
                </a:r>
                <a:r>
                  <a:rPr lang="en-US" b="1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b="1" dirty="0">
                    <a:solidFill>
                      <a:schemeClr val="tx1"/>
                    </a:solidFill>
                  </a:rPr>
                  <a:t> records classified correctly as C</a:t>
                </a:r>
                <a:r>
                  <a:rPr lang="en-US" b="1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endParaRPr lang="en-US" b="1" baseline="-25000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94A6461-C5B2-47D4-AA19-571AF908BC5B}"/>
                  </a:ext>
                </a:extLst>
              </p:cNvPr>
              <p:cNvSpPr/>
              <p:nvPr/>
            </p:nvSpPr>
            <p:spPr>
              <a:xfrm>
                <a:off x="2045167" y="1482138"/>
                <a:ext cx="3637502" cy="255025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n </a:t>
                </a:r>
                <a:r>
                  <a:rPr lang="en-US" b="1" baseline="-25000" dirty="0">
                    <a:solidFill>
                      <a:schemeClr val="tx1"/>
                    </a:solidFill>
                  </a:rPr>
                  <a:t>1, 1  </a:t>
                </a:r>
                <a:r>
                  <a:rPr lang="en-US" b="1" dirty="0">
                    <a:solidFill>
                      <a:schemeClr val="tx1"/>
                    </a:solidFill>
                  </a:rPr>
                  <a:t>= number of C</a:t>
                </a:r>
                <a:r>
                  <a:rPr lang="en-US" b="1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b="1" dirty="0">
                    <a:solidFill>
                      <a:schemeClr val="tx1"/>
                    </a:solidFill>
                  </a:rPr>
                  <a:t> records classified correctly as C</a:t>
                </a:r>
                <a:r>
                  <a:rPr lang="en-US" b="1" baseline="-25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B31AB0-A731-4591-A3A0-F24CDB3CBB31}"/>
                </a:ext>
              </a:extLst>
            </p:cNvPr>
            <p:cNvSpPr txBox="1"/>
            <p:nvPr/>
          </p:nvSpPr>
          <p:spPr>
            <a:xfrm>
              <a:off x="4791642" y="743474"/>
              <a:ext cx="1929468" cy="398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/>
                  </a:solidFill>
                </a:rPr>
                <a:t>Actual Class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C9F21A0-F90B-42C5-9A7C-BAB6147439A3}"/>
                </a:ext>
              </a:extLst>
            </p:cNvPr>
            <p:cNvSpPr txBox="1"/>
            <p:nvPr/>
          </p:nvSpPr>
          <p:spPr>
            <a:xfrm>
              <a:off x="171073" y="3600913"/>
              <a:ext cx="1854339" cy="697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7030A0"/>
                  </a:solidFill>
                </a:rPr>
                <a:t>Predicted</a:t>
              </a:r>
            </a:p>
            <a:p>
              <a:pPr algn="ctr"/>
              <a:r>
                <a:rPr lang="en-US" b="1" dirty="0">
                  <a:solidFill>
                    <a:srgbClr val="7030A0"/>
                  </a:solidFill>
                </a:rPr>
                <a:t>Class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D4D0BC9-AD28-4F54-AF72-8D7847EA2593}"/>
                </a:ext>
              </a:extLst>
            </p:cNvPr>
            <p:cNvSpPr txBox="1"/>
            <p:nvPr/>
          </p:nvSpPr>
          <p:spPr>
            <a:xfrm>
              <a:off x="1140903" y="2585476"/>
              <a:ext cx="671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7030A0"/>
                  </a:solidFill>
                </a:rPr>
                <a:t>C</a:t>
              </a:r>
              <a:r>
                <a:rPr lang="en-US" b="1" baseline="-25000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0705627-9E8C-4C1D-A546-D9A437E1C7FD}"/>
                </a:ext>
              </a:extLst>
            </p:cNvPr>
            <p:cNvSpPr txBox="1"/>
            <p:nvPr/>
          </p:nvSpPr>
          <p:spPr>
            <a:xfrm>
              <a:off x="3340217" y="1073790"/>
              <a:ext cx="671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/>
                  </a:solidFill>
                </a:rPr>
                <a:t>C</a:t>
              </a:r>
              <a:r>
                <a:rPr lang="en-US" b="1" baseline="-25000" dirty="0">
                  <a:solidFill>
                    <a:schemeClr val="accent6"/>
                  </a:solidFill>
                </a:rPr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FA9E2C8-8D04-424B-B29E-C42F0C53FB95}"/>
                </a:ext>
              </a:extLst>
            </p:cNvPr>
            <p:cNvSpPr txBox="1"/>
            <p:nvPr/>
          </p:nvSpPr>
          <p:spPr>
            <a:xfrm>
              <a:off x="1140903" y="4985682"/>
              <a:ext cx="671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7030A0"/>
                  </a:solidFill>
                </a:rPr>
                <a:t>C</a:t>
              </a:r>
              <a:r>
                <a:rPr lang="en-US" b="1" baseline="-25000" dirty="0">
                  <a:solidFill>
                    <a:srgbClr val="7030A0"/>
                  </a:solidFill>
                </a:rPr>
                <a:t>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EA27538-E981-4FF4-9801-33DC58C9C218}"/>
                </a:ext>
              </a:extLst>
            </p:cNvPr>
            <p:cNvSpPr txBox="1"/>
            <p:nvPr/>
          </p:nvSpPr>
          <p:spPr>
            <a:xfrm>
              <a:off x="7501417" y="1077107"/>
              <a:ext cx="671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/>
                  </a:solidFill>
                </a:rPr>
                <a:t>C</a:t>
              </a:r>
              <a:r>
                <a:rPr lang="en-US" b="1" baseline="-25000" dirty="0">
                  <a:solidFill>
                    <a:schemeClr val="accent6"/>
                  </a:solidFill>
                </a:rPr>
                <a:t>2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3B26C0D-9CFC-421F-A359-17F58C681FE7}"/>
              </a:ext>
            </a:extLst>
          </p:cNvPr>
          <p:cNvSpPr txBox="1"/>
          <p:nvPr/>
        </p:nvSpPr>
        <p:spPr>
          <a:xfrm>
            <a:off x="1459684" y="3338008"/>
            <a:ext cx="1924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True Positive (TP)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C5E4C8-D9B3-47C2-B74D-59EE410631C0}"/>
              </a:ext>
            </a:extLst>
          </p:cNvPr>
          <p:cNvSpPr txBox="1"/>
          <p:nvPr/>
        </p:nvSpPr>
        <p:spPr>
          <a:xfrm>
            <a:off x="4043494" y="5673657"/>
            <a:ext cx="198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True Negative (TN)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C30FA0-510E-4D0D-904B-3EBC970F9D43}"/>
              </a:ext>
            </a:extLst>
          </p:cNvPr>
          <p:cNvSpPr txBox="1"/>
          <p:nvPr/>
        </p:nvSpPr>
        <p:spPr>
          <a:xfrm>
            <a:off x="1429669" y="5721718"/>
            <a:ext cx="206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False Negative (FN)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6F7EEC-5C01-4D84-9D83-1D29C6E5CB03}"/>
              </a:ext>
            </a:extLst>
          </p:cNvPr>
          <p:cNvSpPr txBox="1"/>
          <p:nvPr/>
        </p:nvSpPr>
        <p:spPr>
          <a:xfrm>
            <a:off x="4073507" y="3338008"/>
            <a:ext cx="1924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False Positive (FP)</a:t>
            </a:r>
          </a:p>
        </p:txBody>
      </p:sp>
    </p:spTree>
    <p:extLst>
      <p:ext uri="{BB962C8B-B14F-4D97-AF65-F5344CB8AC3E}">
        <p14:creationId xmlns:p14="http://schemas.microsoft.com/office/powerpoint/2010/main" val="1109492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11229-278A-41B6-B99D-1A99C11C4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055A9-6D51-486C-A0C8-166105A5E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115" y="778213"/>
            <a:ext cx="11322996" cy="5856051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Evaluation metrics are important for comparing across different ML models, for choosing the right configuration of a specific ML model</a:t>
            </a:r>
          </a:p>
          <a:p>
            <a:endParaRPr lang="en-US" altLang="en-US" dirty="0"/>
          </a:p>
          <a:p>
            <a:r>
              <a:rPr lang="en-US" altLang="en-US" dirty="0"/>
              <a:t>Metrics are computed from validation/test data </a:t>
            </a:r>
          </a:p>
          <a:p>
            <a:endParaRPr lang="en-US" altLang="en-US" dirty="0"/>
          </a:p>
          <a:p>
            <a:r>
              <a:rPr lang="en-US" altLang="en-US" dirty="0"/>
              <a:t>Preferred metrics for evaluating regression(prediction) : RMSE</a:t>
            </a:r>
          </a:p>
          <a:p>
            <a:endParaRPr lang="en-US" altLang="en-US" dirty="0"/>
          </a:p>
          <a:p>
            <a:r>
              <a:rPr lang="en-US" altLang="en-US" dirty="0"/>
              <a:t>Confusion Matrix forms the basis for evaluation in classification scenarios</a:t>
            </a:r>
          </a:p>
          <a:p>
            <a:endParaRPr lang="en-US" altLang="en-US" dirty="0"/>
          </a:p>
          <a:p>
            <a:r>
              <a:rPr lang="en-US" altLang="en-US" dirty="0"/>
              <a:t>Asymmetric Costs of Mis-classification and need to go beyond error rate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Metrics for evaluation in Classification generated from Confusion Matrix: Sensitivity, Specificity, Precision, Recall, F1 Score, etc.</a:t>
            </a:r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999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693"/>
    </mc:Choice>
    <mc:Fallback>
      <p:transition spd="slow" advTm="8569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A36BB-7961-4155-8EFC-33FE702CA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406D8-1C14-4CFE-B9F7-AFB8BFE50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53311"/>
            <a:ext cx="11136549" cy="5223652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https://www.analyticsvidhya.com/blog/2019/08/11-important-model-evaluation-error-metrics/</a:t>
            </a: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3"/>
              </a:rPr>
              <a:t>https://medium.com/analytics-vidhya/complete-guide-to-machine-learning-evaluation-metrics-615c2864d916</a:t>
            </a:r>
            <a:endParaRPr lang="en-US" dirty="0"/>
          </a:p>
          <a:p>
            <a:pPr marL="0" indent="0">
              <a:buNone/>
            </a:pPr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https://python-data-science.readthedocs.io/en/latest/evaluation.html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406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37"/>
    </mc:Choice>
    <mc:Fallback>
      <p:transition spd="slow" advTm="393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9C446-0B52-461D-89F6-D974E6D23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	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87006-C330-47DF-B3E9-2962DA5D0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for model evaluation</a:t>
            </a:r>
          </a:p>
          <a:p>
            <a:r>
              <a:rPr lang="en-US" dirty="0"/>
              <a:t>Evaluation Metrics for Prediction(Regression) models</a:t>
            </a:r>
          </a:p>
          <a:p>
            <a:r>
              <a:rPr lang="en-US" dirty="0"/>
              <a:t>Evaluation Metrics for Classification models</a:t>
            </a:r>
          </a:p>
          <a:p>
            <a:r>
              <a:rPr lang="en-US" dirty="0"/>
              <a:t>Asymmetrical Costs of (mis)classification</a:t>
            </a:r>
          </a:p>
          <a:p>
            <a:r>
              <a:rPr lang="en-US" altLang="en-US" dirty="0"/>
              <a:t>Alternate Evaluation Measures for Classification models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56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A391D-1601-43F7-B506-C87D36599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do we need to evaluate models?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A684D-B6D0-4C78-9AA9-005353626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85962" cy="4351338"/>
          </a:xfrm>
        </p:spPr>
        <p:txBody>
          <a:bodyPr/>
          <a:lstStyle/>
          <a:p>
            <a:r>
              <a:rPr lang="en-US" dirty="0"/>
              <a:t>Multiple ML algorithms applicable to classification/prediction</a:t>
            </a:r>
          </a:p>
          <a:p>
            <a:endParaRPr lang="en-US" dirty="0"/>
          </a:p>
          <a:p>
            <a:r>
              <a:rPr lang="en-US" dirty="0"/>
              <a:t>Wide choice of parameter and/or hyperparameter settings possible in these algorithms</a:t>
            </a:r>
          </a:p>
          <a:p>
            <a:endParaRPr lang="en-US" dirty="0"/>
          </a:p>
          <a:p>
            <a:r>
              <a:rPr lang="en-US" dirty="0"/>
              <a:t>Hence the need to evaluate each model’s performance</a:t>
            </a:r>
          </a:p>
          <a:p>
            <a:endParaRPr lang="en-US" dirty="0"/>
          </a:p>
          <a:p>
            <a:r>
              <a:rPr lang="en-US" altLang="en-US" dirty="0"/>
              <a:t>In all cases, performance to be evaluated on validation/test data (to avoid wrong interpretations from overfitting on training data)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238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69903-C6FE-4B9F-8172-3140F9A88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1021980"/>
          </a:xfrm>
        </p:spPr>
        <p:txBody>
          <a:bodyPr/>
          <a:lstStyle/>
          <a:p>
            <a:r>
              <a:rPr lang="en-US" altLang="en-US" b="1" dirty="0"/>
              <a:t>	Evaluating performance in Prediction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9FDA6D-858B-49A2-B9C6-2BC91657CB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4188" y="1040236"/>
                <a:ext cx="4781724" cy="5519345"/>
              </a:xfrm>
            </p:spPr>
            <p:txBody>
              <a:bodyPr/>
              <a:lstStyle/>
              <a:p>
                <a:r>
                  <a:rPr lang="en-US" altLang="en-US" dirty="0"/>
                  <a:t>In such scenarios, we need to evaluate how the model predicts </a:t>
                </a:r>
                <a:r>
                  <a:rPr lang="en-US" altLang="en-US" b="1" dirty="0"/>
                  <a:t>new</a:t>
                </a:r>
                <a:r>
                  <a:rPr lang="en-US" altLang="en-US" dirty="0"/>
                  <a:t> </a:t>
                </a:r>
                <a:r>
                  <a:rPr lang="en-US" altLang="en-US" b="1" dirty="0"/>
                  <a:t>data</a:t>
                </a:r>
                <a:r>
                  <a:rPr lang="en-US" altLang="en-US" dirty="0"/>
                  <a:t>, not how well it fits the data it was trained with (goodness-of-fit)</a:t>
                </a:r>
              </a:p>
              <a:p>
                <a:endParaRPr lang="en-US" altLang="en-US" dirty="0"/>
              </a:p>
              <a:p>
                <a:r>
                  <a:rPr lang="en-US" altLang="en-US" dirty="0"/>
                  <a:t>Key component of most performance measures is the difference between actual </a:t>
                </a:r>
                <a:r>
                  <a:rPr lang="en-US" altLang="en-US" i="1" dirty="0"/>
                  <a:t>y</a:t>
                </a:r>
                <a:r>
                  <a:rPr lang="en-US" altLang="en-US" dirty="0"/>
                  <a:t> and predicted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x-IV_matha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en-US" dirty="0"/>
                  <a:t> , which is referred to as the ‘error’ : 		</a:t>
                </a:r>
                <a:r>
                  <a:rPr lang="en-US" altLang="en-US" dirty="0" err="1"/>
                  <a:t>e</a:t>
                </a:r>
                <a:r>
                  <a:rPr lang="en-US" altLang="en-US" baseline="-25000" dirty="0" err="1"/>
                  <a:t>i</a:t>
                </a:r>
                <a:r>
                  <a:rPr lang="en-US" altLang="en-US" baseline="30000" dirty="0"/>
                  <a:t> </a:t>
                </a:r>
                <a:r>
                  <a:rPr lang="en-US" altLang="en-US" dirty="0"/>
                  <a:t>= </a:t>
                </a:r>
                <a14:m>
                  <m:oMath xmlns:m="http://schemas.openxmlformats.org/officeDocument/2006/math">
                    <m:r>
                      <a:rPr lang="x-IV_mathan">
                        <a:latin typeface="Cambria Math" panose="02040503050406030204" pitchFamily="18" charset="0"/>
                      </a:rPr>
                      <m:t>𝑦</m:t>
                    </m:r>
                    <m:r>
                      <m:rPr>
                        <m:sty m:val="p"/>
                      </m:rPr>
                      <a:rPr lang="en-US" b="0" i="0" baseline="-25000" smtClean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US" altLang="en-US" dirty="0"/>
                  <a:t> -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x-IV_matha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en-US" baseline="-25000" dirty="0" err="1"/>
                  <a:t>i</a:t>
                </a:r>
                <a:endParaRPr lang="en-US" altLang="en-US" baseline="-25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9FDA6D-858B-49A2-B9C6-2BC91657CB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4188" y="1040236"/>
                <a:ext cx="4781724" cy="5519345"/>
              </a:xfrm>
              <a:blipFill>
                <a:blip r:embed="rId3"/>
                <a:stretch>
                  <a:fillRect l="-2296" t="-1878" r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DD407FB8-2A05-45EF-B0A1-685D1F118D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61481"/>
                  </p:ext>
                </p:extLst>
              </p:nvPr>
            </p:nvGraphicFramePr>
            <p:xfrm>
              <a:off x="4955912" y="1012317"/>
              <a:ext cx="6461505" cy="56457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12984">
                      <a:extLst>
                        <a:ext uri="{9D8B030D-6E8A-4147-A177-3AD203B41FA5}">
                          <a16:colId xmlns:a16="http://schemas.microsoft.com/office/drawing/2014/main" val="3172216674"/>
                        </a:ext>
                      </a:extLst>
                    </a:gridCol>
                    <a:gridCol w="2948521">
                      <a:extLst>
                        <a:ext uri="{9D8B030D-6E8A-4147-A177-3AD203B41FA5}">
                          <a16:colId xmlns:a16="http://schemas.microsoft.com/office/drawing/2014/main" val="835094450"/>
                        </a:ext>
                      </a:extLst>
                    </a:gridCol>
                  </a:tblGrid>
                  <a:tr h="4135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Error Measure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Formula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8452227"/>
                      </a:ext>
                    </a:extLst>
                  </a:tr>
                  <a:tr h="94400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Mean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x-IV_mathan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x-IV_mathan" sz="18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x-IV_mathan" sz="18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ctrlPr>
                                      <a:rPr lang="x-IV_matha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brk/>
                                        <m:aln/>
                                      </m:rPr>
                                      <a:rPr lang="en-US" sz="1800" b="0" i="0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i</m:t>
                                    </m:r>
                                    <m:r>
                                      <a:rPr lang="x-IV_mathan" sz="18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x-IV_mathan" sz="18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x-IV_mathan" sz="180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18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x-IV_mathan" sz="18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4369325"/>
                      </a:ext>
                    </a:extLst>
                  </a:tr>
                  <a:tr h="9440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Mean Absolute Error (MAE)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x-IV_mathan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x-IV_mathan" sz="18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x-IV_mathan" sz="18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ctrlPr>
                                      <a:rPr lang="x-IV_matha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brk/>
                                        <m:aln/>
                                      </m:rPr>
                                      <a:rPr lang="en-US" sz="1800" b="0" i="0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i</m:t>
                                    </m:r>
                                    <m:r>
                                      <a:rPr lang="x-IV_mathan" sz="18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x-IV_mathan" sz="18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sup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x-IV_matha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x-IV_mathan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x-IV_mathan" sz="1800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x-IV_mathan" sz="1800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9682840"/>
                      </a:ext>
                    </a:extLst>
                  </a:tr>
                  <a:tr h="54297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Mean Percentage Error (MPE)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 x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x-IV_mathan" sz="18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x-IV_mathan" sz="1800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x-IV_mathan" sz="1800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ctrlPr>
                                    <a:rPr lang="x-IV_matha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  <m:brk/>
                                      <m:aln/>
                                    </m:rPr>
                                    <a:rPr lang="en-US" sz="1800" b="0" i="0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i</m:t>
                                  </m:r>
                                  <m:r>
                                    <a:rPr lang="x-IV_mathan" sz="1800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x-IV_mathan" sz="1800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x-IV_mathan" sz="180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x-IV_mathan" sz="1800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x-IV_mathan" sz="1800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r>
                            <a:rPr lang="en-US" dirty="0"/>
                            <a:t>/</a:t>
                          </a:r>
                          <a14:m>
                            <m:oMath xmlns:m="http://schemas.openxmlformats.org/officeDocument/2006/math">
                              <m:r>
                                <a:rPr lang="x-IV_mathan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m:rPr>
                                  <m:sty m:val="p"/>
                                </m:rPr>
                                <a:rPr lang="en-US" b="0" i="0" baseline="-2500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oMath>
                          </a14:m>
                          <a:endParaRPr lang="en-US" baseline="-25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3580316"/>
                      </a:ext>
                    </a:extLst>
                  </a:tr>
                  <a:tr h="54297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Mean Absolute Percentage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 x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x-IV_mathan" sz="18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x-IV_mathan" sz="1800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x-IV_mathan" sz="1800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ctrlPr>
                                    <a:rPr lang="x-IV_matha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  <m:brk/>
                                      <m:aln/>
                                    </m:rPr>
                                    <a:rPr lang="en-US" sz="1800" b="0" i="0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i</m:t>
                                  </m:r>
                                  <m:r>
                                    <a:rPr lang="x-IV_mathan" sz="1800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x-IV_mathan" sz="1800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x-IV_mathan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x-IV_mathan" sz="18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x-IV_mathan" sz="1800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x-IV_mathan" sz="1800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800" b="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/</m:t>
                                      </m:r>
                                      <m:r>
                                        <a:rPr lang="x-IV_mathan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b="0" i="0" baseline="-25000" smtClean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e>
                                  </m:d>
                                </m:e>
                              </m:nary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7389955"/>
                      </a:ext>
                    </a:extLst>
                  </a:tr>
                  <a:tr h="94838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Sum of Squared Errors (SSE)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x-IV_mathan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x-IV_mathan" sz="18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x-IV_mathan" sz="18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ctrlPr>
                                      <a:rPr lang="x-IV_matha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brk/>
                                        <m:aln/>
                                      </m:rPr>
                                      <a:rPr lang="en-US" sz="1800" b="0" i="0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i</m:t>
                                    </m:r>
                                    <m:r>
                                      <a:rPr lang="x-IV_mathan" sz="18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x-IV_mathan" sz="18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x-IV_mathan" sz="180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18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𝑒</m:t>
                                        </m:r>
                                        <m:r>
                                          <a:rPr lang="en-US" sz="1800" b="0" i="0" kern="1200" baseline="300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x-IV_mathan" sz="18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0275844"/>
                      </a:ext>
                    </a:extLst>
                  </a:tr>
                  <a:tr h="130993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Root Mean Squared Error (RMSE)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x-IV_mathan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x-IV_mathan" sz="180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x-IV_mathan" sz="18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x-IV_mathan" sz="18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  <m:nary>
                                      <m:naryPr>
                                        <m:chr m:val="∑"/>
                                        <m:limLoc m:val="undOvr"/>
                                        <m:grow m:val="on"/>
                                        <m:ctrlPr>
                                          <a:rPr lang="x-IV_matha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sty m:val="p"/>
                                            <m:brk/>
                                            <m:aln/>
                                          </m:rPr>
                                          <a:rPr lang="en-US" sz="1800" b="0" i="0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i</m:t>
                                        </m:r>
                                        <m:r>
                                          <a:rPr lang="x-IV_mathan" sz="18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x-IV_mathan" sz="18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x-IV_mathan" sz="180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x-IV_mathan" sz="1800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𝑒</m:t>
                                            </m:r>
                                            <m:r>
                                              <a:rPr lang="en-US" sz="1800" b="0" i="0" kern="1200" baseline="300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e>
                                          <m:sub>
                                            <m:r>
                                              <a:rPr lang="x-IV_mathan" sz="1800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ra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71117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DD407FB8-2A05-45EF-B0A1-685D1F118D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61481"/>
                  </p:ext>
                </p:extLst>
              </p:nvPr>
            </p:nvGraphicFramePr>
            <p:xfrm>
              <a:off x="4955912" y="1012317"/>
              <a:ext cx="6461505" cy="56457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12984">
                      <a:extLst>
                        <a:ext uri="{9D8B030D-6E8A-4147-A177-3AD203B41FA5}">
                          <a16:colId xmlns:a16="http://schemas.microsoft.com/office/drawing/2014/main" val="3172216674"/>
                        </a:ext>
                      </a:extLst>
                    </a:gridCol>
                    <a:gridCol w="2948521">
                      <a:extLst>
                        <a:ext uri="{9D8B030D-6E8A-4147-A177-3AD203B41FA5}">
                          <a16:colId xmlns:a16="http://schemas.microsoft.com/office/drawing/2014/main" val="835094450"/>
                        </a:ext>
                      </a:extLst>
                    </a:gridCol>
                  </a:tblGrid>
                  <a:tr h="4135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Error Measure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Formula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8452227"/>
                      </a:ext>
                    </a:extLst>
                  </a:tr>
                  <a:tr h="94400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Mean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9421" t="-47097" r="-1033" b="-4554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4369325"/>
                      </a:ext>
                    </a:extLst>
                  </a:tr>
                  <a:tr h="9440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Mean Absolute Error (MAE)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9421" t="-147097" r="-1033" b="-3554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9682840"/>
                      </a:ext>
                    </a:extLst>
                  </a:tr>
                  <a:tr h="54297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Mean Percentage Error (MPE)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9421" t="-430337" r="-1033" b="-5191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3580316"/>
                      </a:ext>
                    </a:extLst>
                  </a:tr>
                  <a:tr h="54297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Mean Absolute Percentage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9421" t="-530337" r="-1033" b="-4191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7389955"/>
                      </a:ext>
                    </a:extLst>
                  </a:tr>
                  <a:tr h="94838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Sum of Squared Errors (SSE)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9421" t="-359615" r="-1033" b="-1391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0275844"/>
                      </a:ext>
                    </a:extLst>
                  </a:tr>
                  <a:tr h="130993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Root Mean Squared Error (RMSE)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9421" t="-333488" r="-1033" b="-9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71117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38117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A1995-8046-40D8-A661-734FA013B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altLang="en-US" b="1" dirty="0"/>
              <a:t>	Evaluating performance in Classification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0B923-8602-4846-A5E2-6FA40B41E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655" y="992222"/>
            <a:ext cx="11715345" cy="5758774"/>
          </a:xfrm>
        </p:spPr>
        <p:txBody>
          <a:bodyPr>
            <a:normAutofit fontScale="92500" lnSpcReduction="10000"/>
          </a:bodyPr>
          <a:lstStyle/>
          <a:p>
            <a:pPr marL="381000" indent="-381000">
              <a:buNone/>
            </a:pPr>
            <a:r>
              <a:rPr lang="en-US" altLang="en-US" dirty="0"/>
              <a:t>Most Classification algorithms classify via a 2-step process:</a:t>
            </a:r>
          </a:p>
          <a:p>
            <a:pPr marL="381000" indent="-381000">
              <a:buNone/>
            </a:pPr>
            <a:endParaRPr lang="en-US" altLang="en-US" dirty="0"/>
          </a:p>
          <a:p>
            <a:pPr marL="381000" indent="-381000">
              <a:buNone/>
            </a:pPr>
            <a:r>
              <a:rPr lang="en-US" altLang="en-US" dirty="0"/>
              <a:t>For each record,</a:t>
            </a:r>
          </a:p>
          <a:p>
            <a:pPr marL="661988" lvl="1" indent="-342900">
              <a:buFont typeface="Wingdings 2" pitchFamily="18" charset="2"/>
              <a:buAutoNum type="arabicPeriod"/>
            </a:pPr>
            <a:r>
              <a:rPr lang="en-US" altLang="en-US" dirty="0"/>
              <a:t>Compute </a:t>
            </a:r>
            <a:r>
              <a:rPr lang="en-US" altLang="en-US" b="1" dirty="0"/>
              <a:t>probability of belonging to class ‘1’</a:t>
            </a:r>
          </a:p>
          <a:p>
            <a:pPr marL="661988" lvl="1" indent="-342900">
              <a:buFont typeface="Wingdings 2" pitchFamily="18" charset="2"/>
              <a:buAutoNum type="arabicPeriod"/>
            </a:pPr>
            <a:r>
              <a:rPr lang="en-US" altLang="en-US" dirty="0"/>
              <a:t>Compare to cutoff value, and classify accordingly</a:t>
            </a:r>
          </a:p>
          <a:p>
            <a:pPr marL="0" indent="0">
              <a:buNone/>
            </a:pPr>
            <a:r>
              <a:rPr lang="en-US" altLang="en-US" dirty="0"/>
              <a:t>(Default cutoff value is 0.50, If &gt;= 0.50, classify as “1”,  If &lt; 0.50, classify as “0”)</a:t>
            </a:r>
          </a:p>
          <a:p>
            <a:pPr marL="319088" lvl="1" indent="0">
              <a:buNone/>
            </a:pPr>
            <a:endParaRPr lang="en-US" altLang="en-US" dirty="0"/>
          </a:p>
          <a:p>
            <a:r>
              <a:rPr lang="en-US" altLang="en-US" dirty="0"/>
              <a:t>Can use different cutoff values and accordingly the classification output varies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Error = classifying a record as belonging to one class when it actually belongs to another class.</a:t>
            </a:r>
          </a:p>
          <a:p>
            <a:endParaRPr lang="en-US" altLang="en-US" dirty="0"/>
          </a:p>
          <a:p>
            <a:r>
              <a:rPr lang="en-US" altLang="en-US" dirty="0"/>
              <a:t>Error rate = percent of misclassified records out of the total records in the validation/test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378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0485F-8909-4D46-960E-C4C8B13E3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073791"/>
          </a:xfrm>
        </p:spPr>
        <p:txBody>
          <a:bodyPr/>
          <a:lstStyle/>
          <a:p>
            <a:r>
              <a:rPr lang="en-US" b="1" dirty="0"/>
              <a:t>	Confusion Matrix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B072A86-C689-40B2-AD4E-5B5E02F95100}"/>
              </a:ext>
            </a:extLst>
          </p:cNvPr>
          <p:cNvGrpSpPr/>
          <p:nvPr/>
        </p:nvGrpSpPr>
        <p:grpSpPr>
          <a:xfrm>
            <a:off x="-873" y="743474"/>
            <a:ext cx="9321044" cy="5921579"/>
            <a:chOff x="-873" y="743474"/>
            <a:chExt cx="9321044" cy="592157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9FFF5A4-DEC3-42C9-90AF-1B9C3B8814CA}"/>
                </a:ext>
              </a:extLst>
            </p:cNvPr>
            <p:cNvGrpSpPr/>
            <p:nvPr/>
          </p:nvGrpSpPr>
          <p:grpSpPr>
            <a:xfrm>
              <a:off x="2045165" y="1482138"/>
              <a:ext cx="7275006" cy="5182915"/>
              <a:chOff x="2045165" y="1482138"/>
              <a:chExt cx="7275006" cy="518291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396BFE1-1A11-4548-BF96-9306EE069F30}"/>
                  </a:ext>
                </a:extLst>
              </p:cNvPr>
              <p:cNvSpPr/>
              <p:nvPr/>
            </p:nvSpPr>
            <p:spPr>
              <a:xfrm>
                <a:off x="5682667" y="1491114"/>
                <a:ext cx="3637504" cy="2558056"/>
              </a:xfrm>
              <a:prstGeom prst="rect">
                <a:avLst/>
              </a:prstGeom>
              <a:solidFill>
                <a:srgbClr val="FF5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n </a:t>
                </a:r>
                <a:r>
                  <a:rPr lang="en-US" b="1" baseline="-25000" dirty="0">
                    <a:solidFill>
                      <a:schemeClr val="tx1"/>
                    </a:solidFill>
                  </a:rPr>
                  <a:t>2, 1 </a:t>
                </a:r>
                <a:r>
                  <a:rPr lang="en-US" b="1" dirty="0">
                    <a:solidFill>
                      <a:schemeClr val="tx1"/>
                    </a:solidFill>
                  </a:rPr>
                  <a:t>= number of C</a:t>
                </a:r>
                <a:r>
                  <a:rPr lang="en-US" b="1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b="1" dirty="0">
                    <a:solidFill>
                      <a:schemeClr val="tx1"/>
                    </a:solidFill>
                  </a:rPr>
                  <a:t> records classified incorrectly as C</a:t>
                </a:r>
                <a:r>
                  <a:rPr lang="en-US" b="1" baseline="-25000" dirty="0">
                    <a:solidFill>
                      <a:schemeClr val="tx1"/>
                    </a:solidFill>
                  </a:rPr>
                  <a:t>1</a:t>
                </a:r>
              </a:p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92E0D4A-7EB6-498B-AD98-4234D592D44A}"/>
                  </a:ext>
                </a:extLst>
              </p:cNvPr>
              <p:cNvSpPr/>
              <p:nvPr/>
            </p:nvSpPr>
            <p:spPr>
              <a:xfrm>
                <a:off x="2045165" y="4044975"/>
                <a:ext cx="3637502" cy="2620078"/>
              </a:xfrm>
              <a:prstGeom prst="rect">
                <a:avLst/>
              </a:prstGeom>
              <a:solidFill>
                <a:srgbClr val="FF5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n </a:t>
                </a:r>
                <a:r>
                  <a:rPr lang="en-US" b="1" baseline="-25000" dirty="0">
                    <a:solidFill>
                      <a:schemeClr val="tx1"/>
                    </a:solidFill>
                  </a:rPr>
                  <a:t>1, 2</a:t>
                </a:r>
                <a:r>
                  <a:rPr lang="en-US" b="1" dirty="0">
                    <a:solidFill>
                      <a:schemeClr val="tx1"/>
                    </a:solidFill>
                  </a:rPr>
                  <a:t> = number of C</a:t>
                </a:r>
                <a:r>
                  <a:rPr lang="en-US" b="1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b="1" dirty="0">
                    <a:solidFill>
                      <a:schemeClr val="tx1"/>
                    </a:solidFill>
                  </a:rPr>
                  <a:t> records classified incorrectly as C</a:t>
                </a:r>
                <a:r>
                  <a:rPr lang="en-US" b="1" baseline="-25000" dirty="0">
                    <a:solidFill>
                      <a:schemeClr val="tx1"/>
                    </a:solidFill>
                  </a:rPr>
                  <a:t>2</a:t>
                </a:r>
              </a:p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B1511E5-8201-428E-8E1F-E4493D5C77CF}"/>
                  </a:ext>
                </a:extLst>
              </p:cNvPr>
              <p:cNvSpPr/>
              <p:nvPr/>
            </p:nvSpPr>
            <p:spPr>
              <a:xfrm>
                <a:off x="5682668" y="4035105"/>
                <a:ext cx="3637499" cy="262007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n </a:t>
                </a:r>
                <a:r>
                  <a:rPr lang="en-US" b="1" baseline="-25000" dirty="0">
                    <a:solidFill>
                      <a:schemeClr val="tx1"/>
                    </a:solidFill>
                  </a:rPr>
                  <a:t>2, 2  </a:t>
                </a:r>
                <a:r>
                  <a:rPr lang="en-US" b="1" dirty="0">
                    <a:solidFill>
                      <a:schemeClr val="tx1"/>
                    </a:solidFill>
                  </a:rPr>
                  <a:t>= number of C</a:t>
                </a:r>
                <a:r>
                  <a:rPr lang="en-US" b="1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b="1" dirty="0">
                    <a:solidFill>
                      <a:schemeClr val="tx1"/>
                    </a:solidFill>
                  </a:rPr>
                  <a:t> records classified correctly as C</a:t>
                </a:r>
                <a:r>
                  <a:rPr lang="en-US" b="1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endParaRPr lang="en-US" b="1" baseline="-25000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EC98A7B-B574-4D0B-847E-7838E0EF979A}"/>
                  </a:ext>
                </a:extLst>
              </p:cNvPr>
              <p:cNvSpPr/>
              <p:nvPr/>
            </p:nvSpPr>
            <p:spPr>
              <a:xfrm>
                <a:off x="2045167" y="1482138"/>
                <a:ext cx="3637502" cy="255025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n </a:t>
                </a:r>
                <a:r>
                  <a:rPr lang="en-US" b="1" baseline="-25000" dirty="0">
                    <a:solidFill>
                      <a:schemeClr val="tx1"/>
                    </a:solidFill>
                  </a:rPr>
                  <a:t>1, 1  </a:t>
                </a:r>
                <a:r>
                  <a:rPr lang="en-US" b="1" dirty="0">
                    <a:solidFill>
                      <a:schemeClr val="tx1"/>
                    </a:solidFill>
                  </a:rPr>
                  <a:t>= number of C</a:t>
                </a:r>
                <a:r>
                  <a:rPr lang="en-US" b="1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b="1" dirty="0">
                    <a:solidFill>
                      <a:schemeClr val="tx1"/>
                    </a:solidFill>
                  </a:rPr>
                  <a:t> records classified correctly as C</a:t>
                </a:r>
                <a:r>
                  <a:rPr lang="en-US" b="1" baseline="-25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07546C9-444D-4E55-9D49-113C599D74AF}"/>
                </a:ext>
              </a:extLst>
            </p:cNvPr>
            <p:cNvSpPr txBox="1"/>
            <p:nvPr/>
          </p:nvSpPr>
          <p:spPr>
            <a:xfrm>
              <a:off x="4791642" y="743474"/>
              <a:ext cx="1929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/>
                  </a:solidFill>
                </a:rPr>
                <a:t>Actual Class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AEF7BF9-52D9-4E9C-A309-257F05BCD116}"/>
                </a:ext>
              </a:extLst>
            </p:cNvPr>
            <p:cNvSpPr txBox="1"/>
            <p:nvPr/>
          </p:nvSpPr>
          <p:spPr>
            <a:xfrm>
              <a:off x="-873" y="3600913"/>
              <a:ext cx="1929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7030A0"/>
                  </a:solidFill>
                </a:rPr>
                <a:t>Predicted Class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D5026B3-B0D6-4EAA-B347-CB77C1F86595}"/>
                </a:ext>
              </a:extLst>
            </p:cNvPr>
            <p:cNvSpPr txBox="1"/>
            <p:nvPr/>
          </p:nvSpPr>
          <p:spPr>
            <a:xfrm>
              <a:off x="1140903" y="2585476"/>
              <a:ext cx="671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7030A0"/>
                  </a:solidFill>
                </a:rPr>
                <a:t>C</a:t>
              </a:r>
              <a:r>
                <a:rPr lang="en-US" b="1" baseline="-25000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C38D8FA-2F27-4085-B4E4-FFB6C63EC93F}"/>
                </a:ext>
              </a:extLst>
            </p:cNvPr>
            <p:cNvSpPr txBox="1"/>
            <p:nvPr/>
          </p:nvSpPr>
          <p:spPr>
            <a:xfrm>
              <a:off x="3340217" y="1073790"/>
              <a:ext cx="671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/>
                  </a:solidFill>
                </a:rPr>
                <a:t>C</a:t>
              </a:r>
              <a:r>
                <a:rPr lang="en-US" b="1" baseline="-25000" dirty="0">
                  <a:solidFill>
                    <a:schemeClr val="accent6"/>
                  </a:solidFill>
                </a:rPr>
                <a:t>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1152181-F9C0-47E6-AE7B-AEB3D5F0F367}"/>
                </a:ext>
              </a:extLst>
            </p:cNvPr>
            <p:cNvSpPr txBox="1"/>
            <p:nvPr/>
          </p:nvSpPr>
          <p:spPr>
            <a:xfrm>
              <a:off x="1140903" y="4985682"/>
              <a:ext cx="671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7030A0"/>
                  </a:solidFill>
                </a:rPr>
                <a:t>C</a:t>
              </a:r>
              <a:r>
                <a:rPr lang="en-US" b="1" baseline="-25000" dirty="0">
                  <a:solidFill>
                    <a:srgbClr val="7030A0"/>
                  </a:solidFill>
                </a:rPr>
                <a:t>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415B932-F1C6-4F57-B775-B026CA2B7FEA}"/>
                </a:ext>
              </a:extLst>
            </p:cNvPr>
            <p:cNvSpPr txBox="1"/>
            <p:nvPr/>
          </p:nvSpPr>
          <p:spPr>
            <a:xfrm>
              <a:off x="7501417" y="1077107"/>
              <a:ext cx="671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/>
                  </a:solidFill>
                </a:rPr>
                <a:t>C</a:t>
              </a:r>
              <a:r>
                <a:rPr lang="en-US" b="1" baseline="-25000" dirty="0">
                  <a:solidFill>
                    <a:schemeClr val="accent6"/>
                  </a:solidFill>
                </a:rPr>
                <a:t>2</a:t>
              </a: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C361584C-E586-4675-B4D7-172AF4D88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4998" y="2074934"/>
            <a:ext cx="2308230" cy="7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972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CEC21-7653-4E86-8AA1-4E2946181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000" b="1" dirty="0"/>
              <a:t>When One Class is More Important &amp; misclassification costs are asymmetrical</a:t>
            </a:r>
            <a:endParaRPr lang="en-US" sz="3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AA0DE-05E9-4CA0-94E6-6A1114DD8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07347"/>
            <a:ext cx="10805719" cy="531862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>
                <a:latin typeface="Franklin Gothic Book" pitchFamily="34" charset="0"/>
              </a:rPr>
              <a:t>In most cases it is more important to identify members of one class</a:t>
            </a: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en-US" altLang="en-US" dirty="0"/>
              <a:t>Diagnosing illness (Illness)</a:t>
            </a: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en-US" altLang="en-US" dirty="0"/>
              <a:t>Detecting SPAM mail (Spam mails)</a:t>
            </a: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en-US" altLang="en-US" dirty="0"/>
              <a:t>Credit default (Potential Defaulter Class)</a:t>
            </a: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en-US" altLang="en-US" dirty="0"/>
              <a:t>Tax fraud (Fraudulent Tax Class)</a:t>
            </a: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en-US" altLang="en-US" dirty="0"/>
              <a:t>Response to promotional offer (Respondent Class)</a:t>
            </a: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en-US" altLang="en-US" dirty="0"/>
              <a:t>Detecting electronic network intrusion (Malicious Packet class)</a:t>
            </a: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en-US" altLang="en-US" dirty="0"/>
              <a:t>Predicting delayed flights (Delayed flights)</a:t>
            </a:r>
          </a:p>
          <a:p>
            <a:pPr marL="342900" lvl="1" indent="0">
              <a:buNone/>
            </a:pPr>
            <a:endParaRPr lang="en-US" altLang="en-US" sz="2200" dirty="0"/>
          </a:p>
          <a:p>
            <a:pPr indent="-342900"/>
            <a:r>
              <a:rPr lang="en-US" altLang="en-US" dirty="0">
                <a:latin typeface="Franklin Gothic Book" pitchFamily="34" charset="0"/>
              </a:rPr>
              <a:t>In such cases, we are willing to tolerate greater overall error, in return for better identifying the important class for further attention</a:t>
            </a:r>
          </a:p>
          <a:p>
            <a:pPr indent="-342900"/>
            <a:endParaRPr lang="en-US" altLang="en-US" dirty="0">
              <a:latin typeface="Franklin Gothic Book" pitchFamily="34" charset="0"/>
            </a:endParaRPr>
          </a:p>
          <a:p>
            <a:pPr indent="-342900"/>
            <a:r>
              <a:rPr lang="en-US" altLang="en-US" dirty="0"/>
              <a:t>The cost of making a misclassification error may be higher for one class than the other(s)</a:t>
            </a:r>
          </a:p>
          <a:p>
            <a:pPr indent="-342900"/>
            <a:endParaRPr lang="en-US" altLang="en-US" dirty="0">
              <a:latin typeface="Franklin Gothic Book" pitchFamily="34" charset="0"/>
            </a:endParaRPr>
          </a:p>
          <a:p>
            <a:pPr indent="-342900"/>
            <a:endParaRPr lang="en-US" altLang="en-US" dirty="0">
              <a:latin typeface="Franklin Gothic Book" pitchFamily="34" charset="0"/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68988-E0AB-468D-9287-43B74B7DBEB6}"/>
              </a:ext>
            </a:extLst>
          </p:cNvPr>
          <p:cNvSpPr txBox="1">
            <a:spLocks/>
          </p:cNvSpPr>
          <p:nvPr/>
        </p:nvSpPr>
        <p:spPr>
          <a:xfrm>
            <a:off x="914400" y="2895600"/>
            <a:ext cx="77724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lvl="1"/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820252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79216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b="1" dirty="0"/>
              <a:t>Asymmetrical Costs – Response to Promotional Offer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sz="quarter" idx="1"/>
          </p:nvPr>
        </p:nvSpPr>
        <p:spPr>
          <a:xfrm>
            <a:off x="750812" y="1227007"/>
            <a:ext cx="7067728" cy="2253041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000" dirty="0"/>
              <a:t>“Naïve rule” (classify everyone as ‘0') has error rate of 1% (seems good)</a:t>
            </a:r>
          </a:p>
          <a:p>
            <a:pPr eaLnBrk="1" hangingPunct="1"/>
            <a:r>
              <a:rPr lang="en-US" altLang="en-US" sz="2000" dirty="0"/>
              <a:t>Let’s assume that by using some ML model</a:t>
            </a:r>
          </a:p>
          <a:p>
            <a:pPr marL="911225" lvl="2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dirty="0"/>
              <a:t>We can correctly classify eight 1’s as 1’s</a:t>
            </a:r>
          </a:p>
          <a:p>
            <a:pPr marL="911225" lvl="2" indent="-342900">
              <a:buFont typeface="Wingdings" panose="05000000000000000000" pitchFamily="2" charset="2"/>
              <a:buChar char="Ø"/>
            </a:pPr>
            <a:r>
              <a:rPr lang="en-US" altLang="en-US" dirty="0"/>
              <a:t>It comes at the cost of misclassifying twenty 0’s as 1’s and two 1’s as 0’s.</a:t>
            </a:r>
          </a:p>
          <a:p>
            <a:pPr marL="911225" lvl="2" indent="-342900">
              <a:buFont typeface="Wingdings" panose="05000000000000000000" pitchFamily="2" charset="2"/>
              <a:buChar char="Ø"/>
            </a:pPr>
            <a:r>
              <a:rPr lang="en-US" altLang="en-US" dirty="0"/>
              <a:t>Error rate = (2+20) = 2.2%  (higher than naïve rate)</a:t>
            </a:r>
            <a:endParaRPr lang="en-US" altLang="en-US" sz="2000" dirty="0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750812" y="792162"/>
            <a:ext cx="112650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US" altLang="en-US" b="1" dirty="0">
                <a:latin typeface="Franklin Gothic Book" pitchFamily="34" charset="0"/>
              </a:rPr>
              <a:t>Suppose</a:t>
            </a:r>
            <a:r>
              <a:rPr lang="en-US" altLang="en-US" dirty="0">
                <a:latin typeface="Franklin Gothic Book" pitchFamily="34" charset="0"/>
              </a:rPr>
              <a:t> we send an offer to 1000 people, with </a:t>
            </a:r>
            <a:r>
              <a:rPr lang="en-US" altLang="en-US" b="1" dirty="0">
                <a:latin typeface="Franklin Gothic Book" pitchFamily="34" charset="0"/>
              </a:rPr>
              <a:t>1% average response rate</a:t>
            </a:r>
            <a:r>
              <a:rPr lang="en-US" altLang="en-US" dirty="0">
                <a:latin typeface="Franklin Gothic Book" pitchFamily="34" charset="0"/>
              </a:rPr>
              <a:t> (“1” = response, “0” = nonresponse)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0934E79-68C7-430E-AAC5-1F37BFB80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029252"/>
              </p:ext>
            </p:extLst>
          </p:nvPr>
        </p:nvGraphicFramePr>
        <p:xfrm>
          <a:off x="7818540" y="1343739"/>
          <a:ext cx="4197292" cy="1917482"/>
        </p:xfrm>
        <a:graphic>
          <a:graphicData uri="http://schemas.openxmlformats.org/drawingml/2006/table">
            <a:tbl>
              <a:tblPr/>
              <a:tblGrid>
                <a:gridCol w="1707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1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8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9799">
                <a:tc>
                  <a:txBody>
                    <a:bodyPr/>
                    <a:lstStyle/>
                    <a:p>
                      <a:pPr algn="l" fontAlgn="b"/>
                      <a:endParaRPr lang="en-US" sz="2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Actual 1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Actual 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6168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Predicted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1515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Predicted 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970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5A098FF-74BC-4727-8FF6-1AEFF22B6E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955241"/>
              </p:ext>
            </p:extLst>
          </p:nvPr>
        </p:nvGraphicFramePr>
        <p:xfrm>
          <a:off x="7818540" y="3370102"/>
          <a:ext cx="4197292" cy="1917482"/>
        </p:xfrm>
        <a:graphic>
          <a:graphicData uri="http://schemas.openxmlformats.org/drawingml/2006/table">
            <a:tbl>
              <a:tblPr/>
              <a:tblGrid>
                <a:gridCol w="1707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1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8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9799">
                <a:tc>
                  <a:txBody>
                    <a:bodyPr/>
                    <a:lstStyle/>
                    <a:p>
                      <a:pPr algn="l" fontAlgn="b"/>
                      <a:endParaRPr lang="en-US" sz="2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Actual 1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Actual 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6168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Predicted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 dirty="0">
                          <a:solidFill>
                            <a:srgbClr val="00B0F0"/>
                          </a:solidFill>
                          <a:latin typeface="Calibri"/>
                        </a:rPr>
                        <a:t>80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$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-20</a:t>
                      </a:r>
                      <a:r>
                        <a:rPr lang="en-US" sz="26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$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1515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Predicted 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BA15223-5325-4D17-B10C-62FF2223E0DF}"/>
              </a:ext>
            </a:extLst>
          </p:cNvPr>
          <p:cNvSpPr txBox="1"/>
          <p:nvPr/>
        </p:nvSpPr>
        <p:spPr>
          <a:xfrm>
            <a:off x="780176" y="3437389"/>
            <a:ext cx="69460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b="1" dirty="0"/>
              <a:t>Suppose: </a:t>
            </a:r>
            <a:r>
              <a:rPr lang="en-US" altLang="en-US" sz="2000" dirty="0"/>
              <a:t>Profit from a </a:t>
            </a:r>
            <a:r>
              <a:rPr lang="en-US" altLang="en-US" sz="2000" b="1" dirty="0"/>
              <a:t>‘1’</a:t>
            </a:r>
            <a:r>
              <a:rPr lang="en-US" altLang="en-US" sz="2000" dirty="0"/>
              <a:t> is $10 &amp; Cost of sending offer is $1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/>
              <a:t>Under naïve rule, all are classified as “0”, so no offers are sent: no cost, no profit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/>
              <a:t>Under ML predictions, 28 offers are sent.</a:t>
            </a:r>
          </a:p>
          <a:p>
            <a:pPr lvl="2"/>
            <a:r>
              <a:rPr lang="en-US" altLang="en-US" sz="2000" dirty="0">
                <a:solidFill>
                  <a:srgbClr val="00B050"/>
                </a:solidFill>
              </a:rPr>
              <a:t>8 respond with profit of $10 each</a:t>
            </a:r>
          </a:p>
          <a:p>
            <a:pPr lvl="2"/>
            <a:r>
              <a:rPr lang="en-US" altLang="en-US" sz="2000" dirty="0">
                <a:solidFill>
                  <a:srgbClr val="FF0000"/>
                </a:solidFill>
              </a:rPr>
              <a:t>20 fail to respond, cost $1 each</a:t>
            </a:r>
          </a:p>
          <a:p>
            <a:pPr lvl="2"/>
            <a:r>
              <a:rPr lang="en-US" altLang="en-US" sz="2000" dirty="0"/>
              <a:t>972 receive nothing (no cost, no profit)</a:t>
            </a:r>
          </a:p>
          <a:p>
            <a:pPr lvl="2"/>
            <a:endParaRPr lang="en-US" altLang="en-US" sz="2000" dirty="0"/>
          </a:p>
          <a:p>
            <a:r>
              <a:rPr lang="en-US" altLang="en-US" sz="2000" dirty="0">
                <a:solidFill>
                  <a:srgbClr val="00B050"/>
                </a:solidFill>
              </a:rPr>
              <a:t>Net profit = $60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62B637-64F4-47B2-9A7E-A1B7ACF3CFC4}"/>
              </a:ext>
            </a:extLst>
          </p:cNvPr>
          <p:cNvSpPr txBox="1"/>
          <p:nvPr/>
        </p:nvSpPr>
        <p:spPr>
          <a:xfrm>
            <a:off x="1568742" y="6233020"/>
            <a:ext cx="10117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Thus, we need to look beyond the traditional error/accuracy metrics in classification scenarios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13713E-358D-4014-A877-740362448B6F}"/>
              </a:ext>
            </a:extLst>
          </p:cNvPr>
          <p:cNvSpPr txBox="1"/>
          <p:nvPr/>
        </p:nvSpPr>
        <p:spPr>
          <a:xfrm>
            <a:off x="343950" y="6543413"/>
            <a:ext cx="1134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 Ref: </a:t>
            </a:r>
            <a:r>
              <a:rPr lang="en-US" sz="1400" dirty="0" err="1"/>
              <a:t>Shmueli</a:t>
            </a:r>
            <a:r>
              <a:rPr lang="en-US" sz="1400" dirty="0"/>
              <a:t> et </a:t>
            </a:r>
            <a:r>
              <a:rPr lang="en-US" sz="1400" dirty="0" err="1"/>
              <a:t>al,Data</a:t>
            </a:r>
            <a:r>
              <a:rPr lang="en-US" sz="1400" dirty="0"/>
              <a:t> Mining for Business Analytics: Concepts, Techniques and Applications in Python, Wiley, 2019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512732-6E4F-4BD0-BA9C-FC2F4DD04BDA}"/>
              </a:ext>
            </a:extLst>
          </p:cNvPr>
          <p:cNvSpPr/>
          <p:nvPr/>
        </p:nvSpPr>
        <p:spPr>
          <a:xfrm>
            <a:off x="7726260" y="1863489"/>
            <a:ext cx="4394404" cy="792162"/>
          </a:xfrm>
          <a:prstGeom prst="rect">
            <a:avLst/>
          </a:prstGeom>
          <a:noFill/>
          <a:ln w="254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  <p:bldP spid="36868" grpId="0"/>
      <p:bldP spid="3" grpId="0"/>
      <p:bldP spid="4" grpId="0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822A3-54C1-4805-ADC4-16D2F4FC7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	Alternate Accuracy Measures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58613-C12A-4508-B592-56A904E9E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5300" y="1338794"/>
            <a:ext cx="5670958" cy="5103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If “C</a:t>
            </a:r>
            <a:r>
              <a:rPr lang="en-US" altLang="en-US" baseline="-25000" dirty="0"/>
              <a:t>1</a:t>
            </a:r>
            <a:r>
              <a:rPr lang="en-US" altLang="en-US" dirty="0"/>
              <a:t>” is the important class,</a:t>
            </a:r>
          </a:p>
          <a:p>
            <a:r>
              <a:rPr lang="en-US" altLang="en-US" b="1" dirty="0"/>
              <a:t>Sensitivity (also called “recall) </a:t>
            </a:r>
            <a:r>
              <a:rPr lang="en-US" altLang="en-US" dirty="0"/>
              <a:t>= % of </a:t>
            </a:r>
            <a:r>
              <a:rPr lang="en-US" altLang="en-US" dirty="0">
                <a:solidFill>
                  <a:srgbClr val="92D050"/>
                </a:solidFill>
              </a:rPr>
              <a:t>actual C</a:t>
            </a:r>
            <a:r>
              <a:rPr lang="en-US" altLang="en-US" baseline="-25000" dirty="0">
                <a:solidFill>
                  <a:srgbClr val="92D050"/>
                </a:solidFill>
              </a:rPr>
              <a:t>1</a:t>
            </a:r>
            <a:r>
              <a:rPr lang="en-US" altLang="en-US" dirty="0"/>
              <a:t> class correctly classified</a:t>
            </a:r>
          </a:p>
          <a:p>
            <a:pPr marL="0" indent="0">
              <a:buNone/>
            </a:pPr>
            <a:r>
              <a:rPr lang="en-US" b="1" dirty="0"/>
              <a:t>		</a:t>
            </a:r>
            <a:r>
              <a:rPr lang="en-US" b="1" dirty="0">
                <a:solidFill>
                  <a:srgbClr val="92D050"/>
                </a:solidFill>
              </a:rPr>
              <a:t>n </a:t>
            </a:r>
            <a:r>
              <a:rPr lang="en-US" b="1" baseline="-25000" dirty="0">
                <a:solidFill>
                  <a:srgbClr val="92D050"/>
                </a:solidFill>
              </a:rPr>
              <a:t>1, 1 </a:t>
            </a:r>
            <a:r>
              <a:rPr lang="en-US" b="1" dirty="0"/>
              <a:t>/ (</a:t>
            </a:r>
            <a:r>
              <a:rPr lang="en-US" b="1" dirty="0">
                <a:solidFill>
                  <a:srgbClr val="92D050"/>
                </a:solidFill>
              </a:rPr>
              <a:t>n </a:t>
            </a:r>
            <a:r>
              <a:rPr lang="en-US" b="1" baseline="-25000" dirty="0">
                <a:solidFill>
                  <a:srgbClr val="92D050"/>
                </a:solidFill>
              </a:rPr>
              <a:t>1, 1  </a:t>
            </a:r>
            <a:r>
              <a:rPr lang="en-US" b="1" dirty="0"/>
              <a:t>+ </a:t>
            </a:r>
            <a:r>
              <a:rPr lang="en-US" b="1" dirty="0">
                <a:solidFill>
                  <a:srgbClr val="FF0000"/>
                </a:solidFill>
              </a:rPr>
              <a:t>n </a:t>
            </a:r>
            <a:r>
              <a:rPr lang="en-US" b="1" baseline="-25000" dirty="0">
                <a:solidFill>
                  <a:srgbClr val="FF0000"/>
                </a:solidFill>
              </a:rPr>
              <a:t>1, 2</a:t>
            </a:r>
            <a:r>
              <a:rPr lang="en-US" b="1" dirty="0"/>
              <a:t>)</a:t>
            </a:r>
            <a:r>
              <a:rPr lang="en-US" b="1" baseline="-25000" dirty="0"/>
              <a:t> </a:t>
            </a:r>
          </a:p>
          <a:p>
            <a:endParaRPr lang="en-US" b="1" baseline="-25000" dirty="0"/>
          </a:p>
          <a:p>
            <a:r>
              <a:rPr lang="en-US" dirty="0"/>
              <a:t>Ability of the classifier to detect the important class members correctly. </a:t>
            </a:r>
          </a:p>
          <a:p>
            <a:endParaRPr lang="en-US" dirty="0"/>
          </a:p>
          <a:p>
            <a:r>
              <a:rPr lang="en-US" dirty="0"/>
              <a:t>Also referred to as </a:t>
            </a:r>
            <a:r>
              <a:rPr lang="en-US" b="1" dirty="0"/>
              <a:t>True Positive Rate</a:t>
            </a:r>
            <a:r>
              <a:rPr lang="en-US" dirty="0"/>
              <a:t>, </a:t>
            </a:r>
            <a:r>
              <a:rPr lang="en-US" b="1" dirty="0"/>
              <a:t>TPR</a:t>
            </a:r>
            <a:r>
              <a:rPr lang="en-US" dirty="0"/>
              <a:t> = TP/ (TP + FN)</a:t>
            </a:r>
          </a:p>
          <a:p>
            <a:endParaRPr lang="en-US" altLang="en-US" dirty="0"/>
          </a:p>
          <a:p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E6E86D-7B8E-4EAF-96D6-8ECF878DE9AA}"/>
              </a:ext>
            </a:extLst>
          </p:cNvPr>
          <p:cNvGrpSpPr/>
          <p:nvPr/>
        </p:nvGrpSpPr>
        <p:grpSpPr>
          <a:xfrm>
            <a:off x="-134224" y="690563"/>
            <a:ext cx="6342077" cy="5486400"/>
            <a:chOff x="171073" y="743474"/>
            <a:chExt cx="9149098" cy="5921579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08BF7B1-C544-42EA-888C-52267198747C}"/>
                </a:ext>
              </a:extLst>
            </p:cNvPr>
            <p:cNvGrpSpPr/>
            <p:nvPr/>
          </p:nvGrpSpPr>
          <p:grpSpPr>
            <a:xfrm>
              <a:off x="2045165" y="1482138"/>
              <a:ext cx="7275006" cy="5182915"/>
              <a:chOff x="2045165" y="1482138"/>
              <a:chExt cx="7275006" cy="518291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03B74C9-C113-4FE4-BF1E-1705E5FAE8AE}"/>
                  </a:ext>
                </a:extLst>
              </p:cNvPr>
              <p:cNvSpPr/>
              <p:nvPr/>
            </p:nvSpPr>
            <p:spPr>
              <a:xfrm>
                <a:off x="5682667" y="1491114"/>
                <a:ext cx="3637504" cy="2558056"/>
              </a:xfrm>
              <a:prstGeom prst="rect">
                <a:avLst/>
              </a:prstGeom>
              <a:solidFill>
                <a:srgbClr val="FF5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n </a:t>
                </a:r>
                <a:r>
                  <a:rPr lang="en-US" b="1" baseline="-25000" dirty="0">
                    <a:solidFill>
                      <a:schemeClr val="tx1"/>
                    </a:solidFill>
                  </a:rPr>
                  <a:t>2, 1 </a:t>
                </a:r>
                <a:r>
                  <a:rPr lang="en-US" b="1" dirty="0">
                    <a:solidFill>
                      <a:schemeClr val="tx1"/>
                    </a:solidFill>
                  </a:rPr>
                  <a:t>= number of C</a:t>
                </a:r>
                <a:r>
                  <a:rPr lang="en-US" b="1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b="1" dirty="0">
                    <a:solidFill>
                      <a:schemeClr val="tx1"/>
                    </a:solidFill>
                  </a:rPr>
                  <a:t> records classified incorrectly as C</a:t>
                </a:r>
                <a:r>
                  <a:rPr lang="en-US" b="1" baseline="-25000" dirty="0">
                    <a:solidFill>
                      <a:schemeClr val="tx1"/>
                    </a:solidFill>
                  </a:rPr>
                  <a:t>1</a:t>
                </a:r>
              </a:p>
              <a:p>
                <a:pPr algn="ctr"/>
                <a:endParaRPr lang="en-US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D6313E2-4741-461F-A47C-808A9165F906}"/>
                  </a:ext>
                </a:extLst>
              </p:cNvPr>
              <p:cNvSpPr/>
              <p:nvPr/>
            </p:nvSpPr>
            <p:spPr>
              <a:xfrm>
                <a:off x="2045165" y="4044975"/>
                <a:ext cx="3637502" cy="2620078"/>
              </a:xfrm>
              <a:prstGeom prst="rect">
                <a:avLst/>
              </a:prstGeom>
              <a:solidFill>
                <a:srgbClr val="FF5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n </a:t>
                </a:r>
                <a:r>
                  <a:rPr lang="en-US" b="1" baseline="-25000" dirty="0">
                    <a:solidFill>
                      <a:schemeClr val="tx1"/>
                    </a:solidFill>
                  </a:rPr>
                  <a:t>1, 2</a:t>
                </a:r>
                <a:r>
                  <a:rPr lang="en-US" b="1" dirty="0">
                    <a:solidFill>
                      <a:schemeClr val="tx1"/>
                    </a:solidFill>
                  </a:rPr>
                  <a:t> = number of C</a:t>
                </a:r>
                <a:r>
                  <a:rPr lang="en-US" b="1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b="1" dirty="0">
                    <a:solidFill>
                      <a:schemeClr val="tx1"/>
                    </a:solidFill>
                  </a:rPr>
                  <a:t> records classified incorrectly as C</a:t>
                </a:r>
                <a:r>
                  <a:rPr lang="en-US" b="1" baseline="-25000" dirty="0">
                    <a:solidFill>
                      <a:schemeClr val="tx1"/>
                    </a:solidFill>
                  </a:rPr>
                  <a:t>2</a:t>
                </a:r>
              </a:p>
              <a:p>
                <a:pPr algn="ctr"/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300766D-6142-432F-AFB0-D3A2313569E8}"/>
                  </a:ext>
                </a:extLst>
              </p:cNvPr>
              <p:cNvSpPr/>
              <p:nvPr/>
            </p:nvSpPr>
            <p:spPr>
              <a:xfrm>
                <a:off x="5682668" y="4035105"/>
                <a:ext cx="3637499" cy="262007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n </a:t>
                </a:r>
                <a:r>
                  <a:rPr lang="en-US" b="1" baseline="-25000" dirty="0">
                    <a:solidFill>
                      <a:schemeClr val="tx1"/>
                    </a:solidFill>
                  </a:rPr>
                  <a:t>2, 2  </a:t>
                </a:r>
                <a:r>
                  <a:rPr lang="en-US" b="1" dirty="0">
                    <a:solidFill>
                      <a:schemeClr val="tx1"/>
                    </a:solidFill>
                  </a:rPr>
                  <a:t>= number of C</a:t>
                </a:r>
                <a:r>
                  <a:rPr lang="en-US" b="1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b="1" dirty="0">
                    <a:solidFill>
                      <a:schemeClr val="tx1"/>
                    </a:solidFill>
                  </a:rPr>
                  <a:t> records classified correctly as C</a:t>
                </a:r>
                <a:r>
                  <a:rPr lang="en-US" b="1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endParaRPr lang="en-US" b="1" baseline="-25000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94A6461-C5B2-47D4-AA19-571AF908BC5B}"/>
                  </a:ext>
                </a:extLst>
              </p:cNvPr>
              <p:cNvSpPr/>
              <p:nvPr/>
            </p:nvSpPr>
            <p:spPr>
              <a:xfrm>
                <a:off x="2045167" y="1482138"/>
                <a:ext cx="3637502" cy="255025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n </a:t>
                </a:r>
                <a:r>
                  <a:rPr lang="en-US" b="1" baseline="-25000" dirty="0">
                    <a:solidFill>
                      <a:schemeClr val="tx1"/>
                    </a:solidFill>
                  </a:rPr>
                  <a:t>1, 1  </a:t>
                </a:r>
                <a:r>
                  <a:rPr lang="en-US" b="1" dirty="0">
                    <a:solidFill>
                      <a:schemeClr val="tx1"/>
                    </a:solidFill>
                  </a:rPr>
                  <a:t>= number of C</a:t>
                </a:r>
                <a:r>
                  <a:rPr lang="en-US" b="1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b="1" dirty="0">
                    <a:solidFill>
                      <a:schemeClr val="tx1"/>
                    </a:solidFill>
                  </a:rPr>
                  <a:t> records classified correctly as C</a:t>
                </a:r>
                <a:r>
                  <a:rPr lang="en-US" b="1" baseline="-25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B31AB0-A731-4591-A3A0-F24CDB3CBB31}"/>
                </a:ext>
              </a:extLst>
            </p:cNvPr>
            <p:cNvSpPr txBox="1"/>
            <p:nvPr/>
          </p:nvSpPr>
          <p:spPr>
            <a:xfrm>
              <a:off x="4791642" y="743474"/>
              <a:ext cx="1929468" cy="398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/>
                  </a:solidFill>
                </a:rPr>
                <a:t>Actual Class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C9F21A0-F90B-42C5-9A7C-BAB6147439A3}"/>
                </a:ext>
              </a:extLst>
            </p:cNvPr>
            <p:cNvSpPr txBox="1"/>
            <p:nvPr/>
          </p:nvSpPr>
          <p:spPr>
            <a:xfrm>
              <a:off x="171073" y="3600913"/>
              <a:ext cx="1854339" cy="697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7030A0"/>
                  </a:solidFill>
                </a:rPr>
                <a:t>Predicted</a:t>
              </a:r>
            </a:p>
            <a:p>
              <a:pPr algn="ctr"/>
              <a:r>
                <a:rPr lang="en-US" b="1" dirty="0">
                  <a:solidFill>
                    <a:srgbClr val="7030A0"/>
                  </a:solidFill>
                </a:rPr>
                <a:t>Class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D4D0BC9-AD28-4F54-AF72-8D7847EA2593}"/>
                </a:ext>
              </a:extLst>
            </p:cNvPr>
            <p:cNvSpPr txBox="1"/>
            <p:nvPr/>
          </p:nvSpPr>
          <p:spPr>
            <a:xfrm>
              <a:off x="1140903" y="2585476"/>
              <a:ext cx="671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7030A0"/>
                  </a:solidFill>
                </a:rPr>
                <a:t>C</a:t>
              </a:r>
              <a:r>
                <a:rPr lang="en-US" b="1" baseline="-25000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0705627-9E8C-4C1D-A546-D9A437E1C7FD}"/>
                </a:ext>
              </a:extLst>
            </p:cNvPr>
            <p:cNvSpPr txBox="1"/>
            <p:nvPr/>
          </p:nvSpPr>
          <p:spPr>
            <a:xfrm>
              <a:off x="3340217" y="1073790"/>
              <a:ext cx="671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/>
                  </a:solidFill>
                </a:rPr>
                <a:t>C</a:t>
              </a:r>
              <a:r>
                <a:rPr lang="en-US" b="1" baseline="-25000" dirty="0">
                  <a:solidFill>
                    <a:schemeClr val="accent6"/>
                  </a:solidFill>
                </a:rPr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FA9E2C8-8D04-424B-B29E-C42F0C53FB95}"/>
                </a:ext>
              </a:extLst>
            </p:cNvPr>
            <p:cNvSpPr txBox="1"/>
            <p:nvPr/>
          </p:nvSpPr>
          <p:spPr>
            <a:xfrm>
              <a:off x="1140903" y="4985682"/>
              <a:ext cx="671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7030A0"/>
                  </a:solidFill>
                </a:rPr>
                <a:t>C</a:t>
              </a:r>
              <a:r>
                <a:rPr lang="en-US" b="1" baseline="-25000" dirty="0">
                  <a:solidFill>
                    <a:srgbClr val="7030A0"/>
                  </a:solidFill>
                </a:rPr>
                <a:t>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EA27538-E981-4FF4-9801-33DC58C9C218}"/>
                </a:ext>
              </a:extLst>
            </p:cNvPr>
            <p:cNvSpPr txBox="1"/>
            <p:nvPr/>
          </p:nvSpPr>
          <p:spPr>
            <a:xfrm>
              <a:off x="7501417" y="1077107"/>
              <a:ext cx="671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/>
                  </a:solidFill>
                </a:rPr>
                <a:t>C</a:t>
              </a:r>
              <a:r>
                <a:rPr lang="en-US" b="1" baseline="-25000" dirty="0">
                  <a:solidFill>
                    <a:schemeClr val="accent6"/>
                  </a:solidFill>
                </a:rPr>
                <a:t>2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3B26C0D-9CFC-421F-A359-17F58C681FE7}"/>
              </a:ext>
            </a:extLst>
          </p:cNvPr>
          <p:cNvSpPr txBox="1"/>
          <p:nvPr/>
        </p:nvSpPr>
        <p:spPr>
          <a:xfrm>
            <a:off x="1459684" y="3338008"/>
            <a:ext cx="1924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 Positive (TP)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C5E4C8-D9B3-47C2-B74D-59EE410631C0}"/>
              </a:ext>
            </a:extLst>
          </p:cNvPr>
          <p:cNvSpPr txBox="1"/>
          <p:nvPr/>
        </p:nvSpPr>
        <p:spPr>
          <a:xfrm>
            <a:off x="4043494" y="5673657"/>
            <a:ext cx="198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 Negative (TN)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C30FA0-510E-4D0D-904B-3EBC970F9D43}"/>
              </a:ext>
            </a:extLst>
          </p:cNvPr>
          <p:cNvSpPr txBox="1"/>
          <p:nvPr/>
        </p:nvSpPr>
        <p:spPr>
          <a:xfrm>
            <a:off x="1429669" y="5721718"/>
            <a:ext cx="206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False Negative (FN)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6F7EEC-5C01-4D84-9D83-1D29C6E5CB03}"/>
              </a:ext>
            </a:extLst>
          </p:cNvPr>
          <p:cNvSpPr txBox="1"/>
          <p:nvPr/>
        </p:nvSpPr>
        <p:spPr>
          <a:xfrm>
            <a:off x="4073507" y="3338008"/>
            <a:ext cx="1924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False Positive (FP)</a:t>
            </a:r>
          </a:p>
        </p:txBody>
      </p:sp>
    </p:spTree>
    <p:extLst>
      <p:ext uri="{BB962C8B-B14F-4D97-AF65-F5344CB8AC3E}">
        <p14:creationId xmlns:p14="http://schemas.microsoft.com/office/powerpoint/2010/main" val="2769034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5424</TotalTime>
  <Words>1438</Words>
  <Application>Microsoft Office PowerPoint</Application>
  <PresentationFormat>Widescreen</PresentationFormat>
  <Paragraphs>208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Franklin Gothic Book</vt:lpstr>
      <vt:lpstr>Wingdings</vt:lpstr>
      <vt:lpstr>Wingdings 2</vt:lpstr>
      <vt:lpstr>Office Theme</vt:lpstr>
      <vt:lpstr>Model Evaluation</vt:lpstr>
      <vt:lpstr> Overview</vt:lpstr>
      <vt:lpstr>Why do we need to evaluate models?</vt:lpstr>
      <vt:lpstr> Evaluating performance in Prediction</vt:lpstr>
      <vt:lpstr> Evaluating performance in Classification</vt:lpstr>
      <vt:lpstr> Confusion Matrix</vt:lpstr>
      <vt:lpstr>When One Class is More Important &amp; misclassification costs are asymmetrical</vt:lpstr>
      <vt:lpstr>Asymmetrical Costs – Response to Promotional Offer</vt:lpstr>
      <vt:lpstr> Alternate Accuracy Measures</vt:lpstr>
      <vt:lpstr> Alternate Accuracy Measures</vt:lpstr>
      <vt:lpstr> Alternate Accuracy Measures</vt:lpstr>
      <vt:lpstr> 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Evaluation</dc:title>
  <dc:creator>Dr.Vivek Menon </dc:creator>
  <cp:lastModifiedBy>Vivek Menon</cp:lastModifiedBy>
  <cp:revision>114</cp:revision>
  <dcterms:created xsi:type="dcterms:W3CDTF">2020-09-01T07:20:02Z</dcterms:created>
  <dcterms:modified xsi:type="dcterms:W3CDTF">2020-09-07T08:33:23Z</dcterms:modified>
</cp:coreProperties>
</file>