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4"/>
  </p:sldMasterIdLst>
  <p:notesMasterIdLst>
    <p:notesMasterId r:id="rId17"/>
  </p:notesMasterIdLst>
  <p:handoutMasterIdLst>
    <p:handoutMasterId r:id="rId18"/>
  </p:handoutMasterIdLst>
  <p:sldIdLst>
    <p:sldId id="261" r:id="rId5"/>
    <p:sldId id="1021" r:id="rId6"/>
    <p:sldId id="1185" r:id="rId7"/>
    <p:sldId id="1187" r:id="rId8"/>
    <p:sldId id="1188" r:id="rId9"/>
    <p:sldId id="1186" r:id="rId10"/>
    <p:sldId id="1189" r:id="rId11"/>
    <p:sldId id="1190" r:id="rId12"/>
    <p:sldId id="1184" r:id="rId13"/>
    <p:sldId id="1183" r:id="rId14"/>
    <p:sldId id="1191" r:id="rId15"/>
    <p:sldId id="103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914A23-C7A7-4C91-BC87-162FE2A22842}">
          <p14:sldIdLst>
            <p14:sldId id="261"/>
            <p14:sldId id="1021"/>
            <p14:sldId id="1185"/>
            <p14:sldId id="1187"/>
            <p14:sldId id="1188"/>
            <p14:sldId id="1186"/>
            <p14:sldId id="1189"/>
            <p14:sldId id="1190"/>
            <p14:sldId id="1184"/>
            <p14:sldId id="1183"/>
            <p14:sldId id="1191"/>
            <p14:sldId id="10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uti V Iyer" initials="SVI" lastIdx="1" clrIdx="0">
    <p:extLst>
      <p:ext uri="{19B8F6BF-5375-455C-9EA6-DF929625EA0E}">
        <p15:presenceInfo xmlns:p15="http://schemas.microsoft.com/office/powerpoint/2012/main" userId="a9bb2612e4f832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CA004E"/>
    <a:srgbClr val="7833AB"/>
    <a:srgbClr val="FDB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000" autoAdjust="0"/>
  </p:normalViewPr>
  <p:slideViewPr>
    <p:cSldViewPr snapToGrid="0" snapToObjects="1">
      <p:cViewPr>
        <p:scale>
          <a:sx n="70" d="100"/>
          <a:sy n="70" d="100"/>
        </p:scale>
        <p:origin x="1410" y="16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46" d="100"/>
          <a:sy n="46" d="100"/>
        </p:scale>
        <p:origin x="280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FABC720-70F0-4DA8-9B34-47E327D1E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79DCA845-B1AB-491D-96D6-75CA4C54CE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A8863-DC05-4404-B675-D72481211B2B}" type="datetimeFigureOut">
              <a:rPr lang="en-IN" smtClean="0"/>
              <a:t>12-10-2022</a:t>
            </a:fld>
            <a:endParaRPr lang="en-IN"/>
          </a:p>
        </p:txBody>
      </p:sp>
      <p:sp>
        <p:nvSpPr>
          <p:cNvPr id="4" name="Footer Placeholder 3">
            <a:extLst>
              <a:ext uri="{FF2B5EF4-FFF2-40B4-BE49-F238E27FC236}">
                <a16:creationId xmlns:a16="http://schemas.microsoft.com/office/drawing/2014/main" xmlns="" id="{D93856A3-E57A-491B-8B44-3063E97203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066CF31E-B7E3-4D34-88A1-328309CD95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C237D6-0026-44A1-9ACB-1B49D24979DE}" type="slidenum">
              <a:rPr lang="en-IN" smtClean="0"/>
              <a:t>‹#›</a:t>
            </a:fld>
            <a:endParaRPr lang="en-IN"/>
          </a:p>
        </p:txBody>
      </p:sp>
    </p:spTree>
    <p:extLst>
      <p:ext uri="{BB962C8B-B14F-4D97-AF65-F5344CB8AC3E}">
        <p14:creationId xmlns:p14="http://schemas.microsoft.com/office/powerpoint/2010/main" val="2567037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6C710-9289-0047-825B-8D8A7CA55EFA}" type="datetimeFigureOut">
              <a:rPr lang="en-US" smtClean="0"/>
              <a:t>10/12/2022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D96E4-A350-8F4A-8D8D-46AA29974E15}" type="slidenum">
              <a:rPr lang="en-US" smtClean="0"/>
              <a:t>‹#›</a:t>
            </a:fld>
            <a:endParaRPr lang="en-US"/>
          </a:p>
        </p:txBody>
      </p:sp>
    </p:spTree>
    <p:extLst>
      <p:ext uri="{BB962C8B-B14F-4D97-AF65-F5344CB8AC3E}">
        <p14:creationId xmlns:p14="http://schemas.microsoft.com/office/powerpoint/2010/main" val="40218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https://www.amrita.edu/news/amrita-surya-vahini-solar-auto-rickshaw</a:t>
            </a:r>
          </a:p>
        </p:txBody>
      </p:sp>
      <p:sp>
        <p:nvSpPr>
          <p:cNvPr id="4" name="Slide Number Placeholder 3"/>
          <p:cNvSpPr>
            <a:spLocks noGrp="1"/>
          </p:cNvSpPr>
          <p:nvPr>
            <p:ph type="sldNum" sz="quarter" idx="10"/>
          </p:nvPr>
        </p:nvSpPr>
        <p:spPr/>
        <p:txBody>
          <a:bodyPr/>
          <a:lstStyle/>
          <a:p>
            <a:fld id="{57FD96E4-A350-8F4A-8D8D-46AA29974E15}" type="slidenum">
              <a:rPr lang="en-US" smtClean="0"/>
              <a:t>1</a:t>
            </a:fld>
            <a:endParaRPr lang="en-US" dirty="0"/>
          </a:p>
        </p:txBody>
      </p:sp>
    </p:spTree>
    <p:extLst>
      <p:ext uri="{BB962C8B-B14F-4D97-AF65-F5344CB8AC3E}">
        <p14:creationId xmlns:p14="http://schemas.microsoft.com/office/powerpoint/2010/main" val="15457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a:t>https://www.amrita.edu/news/amrita-surya-vahini-solar-auto-rickshaw</a:t>
            </a:r>
          </a:p>
        </p:txBody>
      </p:sp>
      <p:sp>
        <p:nvSpPr>
          <p:cNvPr id="4" name="Slide Number Placeholder 3"/>
          <p:cNvSpPr>
            <a:spLocks noGrp="1"/>
          </p:cNvSpPr>
          <p:nvPr>
            <p:ph type="sldNum" sz="quarter" idx="10"/>
          </p:nvPr>
        </p:nvSpPr>
        <p:spPr/>
        <p:txBody>
          <a:bodyPr/>
          <a:lstStyle/>
          <a:p>
            <a:fld id="{57FD96E4-A350-8F4A-8D8D-46AA29974E15}" type="slidenum">
              <a:rPr lang="en-US" smtClean="0"/>
              <a:t>12</a:t>
            </a:fld>
            <a:endParaRPr lang="en-US" dirty="0"/>
          </a:p>
        </p:txBody>
      </p:sp>
    </p:spTree>
    <p:extLst>
      <p:ext uri="{BB962C8B-B14F-4D97-AF65-F5344CB8AC3E}">
        <p14:creationId xmlns:p14="http://schemas.microsoft.com/office/powerpoint/2010/main" val="446238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F68D9A-60AF-D041-8208-94719D7FA88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8270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68D9A-60AF-D041-8208-94719D7FA88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11486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68D9A-60AF-D041-8208-94719D7FA88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04064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01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ECFECE9-D645-0540-9DA0-AEC7DA1A781C}"/>
              </a:ext>
            </a:extLst>
          </p:cNvPr>
          <p:cNvSpPr>
            <a:spLocks noGrp="1"/>
          </p:cNvSpPr>
          <p:nvPr>
            <p:ph idx="1"/>
          </p:nvPr>
        </p:nvSpPr>
        <p:spPr>
          <a:xfrm>
            <a:off x="428624" y="1137256"/>
            <a:ext cx="8407032"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xmlns="" id="{9FB4E98A-97D9-4526-9E90-BA541F5B53B0}"/>
              </a:ext>
            </a:extLst>
          </p:cNvPr>
          <p:cNvSpPr>
            <a:spLocks noGrp="1"/>
          </p:cNvSpPr>
          <p:nvPr>
            <p:ph type="title" hasCustomPrompt="1"/>
          </p:nvPr>
        </p:nvSpPr>
        <p:spPr>
          <a:xfrm>
            <a:off x="428624" y="348662"/>
            <a:ext cx="8407032" cy="464000"/>
          </a:xfrm>
        </p:spPr>
        <p:txBody>
          <a:bodyPr>
            <a:noAutofit/>
          </a:bodyPr>
          <a:lstStyle>
            <a:lvl1pPr>
              <a:defRPr sz="24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xmlns=""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7" y="6369933"/>
            <a:ext cx="9164233" cy="521007"/>
          </a:xfrm>
          <a:prstGeom prst="rect">
            <a:avLst/>
          </a:prstGeom>
        </p:spPr>
      </p:pic>
      <p:pic>
        <p:nvPicPr>
          <p:cNvPr id="6" name="Picture 5">
            <a:extLst>
              <a:ext uri="{FF2B5EF4-FFF2-40B4-BE49-F238E27FC236}">
                <a16:creationId xmlns:a16="http://schemas.microsoft.com/office/drawing/2014/main" xmlns=""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466" y="6490361"/>
            <a:ext cx="1336456" cy="314840"/>
          </a:xfrm>
          <a:prstGeom prst="rect">
            <a:avLst/>
          </a:prstGeom>
        </p:spPr>
      </p:pic>
    </p:spTree>
    <p:extLst>
      <p:ext uri="{BB962C8B-B14F-4D97-AF65-F5344CB8AC3E}">
        <p14:creationId xmlns:p14="http://schemas.microsoft.com/office/powerpoint/2010/main" val="326417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68D9A-60AF-D041-8208-94719D7FA88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7603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F68D9A-60AF-D041-8208-94719D7FA881}"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69550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F68D9A-60AF-D041-8208-94719D7FA881}"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56727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F68D9A-60AF-D041-8208-94719D7FA881}"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414845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F68D9A-60AF-D041-8208-94719D7FA881}"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31486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68D9A-60AF-D041-8208-94719D7FA881}"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47667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68D9A-60AF-D041-8208-94719D7FA881}"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1782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68D9A-60AF-D041-8208-94719D7FA881}"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56224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10/12/2022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188282503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springboard.com/blog/data-science/what-does-a-data-scientist-do/"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DC7025E-4863-6F49-AD01-8A5B65B0890F}"/>
              </a:ext>
            </a:extLst>
          </p:cNvPr>
          <p:cNvSpPr/>
          <p:nvPr/>
        </p:nvSpPr>
        <p:spPr>
          <a:xfrm>
            <a:off x="12436" y="1836044"/>
            <a:ext cx="9144000" cy="51435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7" name="Picture 6" descr="A picture containing drawing&#10;&#10;Description automatically generated">
            <a:extLst>
              <a:ext uri="{FF2B5EF4-FFF2-40B4-BE49-F238E27FC236}">
                <a16:creationId xmlns:a16="http://schemas.microsoft.com/office/drawing/2014/main" xmlns="" id="{80288CD4-7B52-C244-BAD4-BFF7D9DCE675}"/>
              </a:ext>
            </a:extLst>
          </p:cNvPr>
          <p:cNvPicPr>
            <a:picLocks noChangeAspect="1"/>
          </p:cNvPicPr>
          <p:nvPr/>
        </p:nvPicPr>
        <p:blipFill>
          <a:blip r:embed="rId3"/>
          <a:stretch>
            <a:fillRect/>
          </a:stretch>
        </p:blipFill>
        <p:spPr>
          <a:xfrm>
            <a:off x="279575" y="2990662"/>
            <a:ext cx="3610190" cy="1158493"/>
          </a:xfrm>
          <a:prstGeom prst="rect">
            <a:avLst/>
          </a:prstGeom>
        </p:spPr>
      </p:pic>
      <p:sp>
        <p:nvSpPr>
          <p:cNvPr id="8" name="TextBox 7">
            <a:extLst>
              <a:ext uri="{FF2B5EF4-FFF2-40B4-BE49-F238E27FC236}">
                <a16:creationId xmlns:a16="http://schemas.microsoft.com/office/drawing/2014/main" xmlns="" id="{BE776D66-1F2F-B348-8DC7-42BD5D86556D}"/>
              </a:ext>
            </a:extLst>
          </p:cNvPr>
          <p:cNvSpPr txBox="1"/>
          <p:nvPr/>
        </p:nvSpPr>
        <p:spPr>
          <a:xfrm>
            <a:off x="4772711" y="3030965"/>
            <a:ext cx="3070166" cy="738664"/>
          </a:xfrm>
          <a:prstGeom prst="rect">
            <a:avLst/>
          </a:prstGeom>
          <a:noFill/>
        </p:spPr>
        <p:txBody>
          <a:bodyPr wrap="square" rtlCol="0">
            <a:spAutoFit/>
          </a:bodyPr>
          <a:lstStyle/>
          <a:p>
            <a:endParaRPr lang="en-US" sz="2100" dirty="0">
              <a:solidFill>
                <a:schemeClr val="bg1"/>
              </a:solidFill>
              <a:latin typeface="Georgia" panose="02040502050405020303" pitchFamily="18" charset="0"/>
            </a:endParaRPr>
          </a:p>
          <a:p>
            <a:endParaRPr lang="en-US" sz="2100" dirty="0">
              <a:solidFill>
                <a:schemeClr val="bg1"/>
              </a:solidFill>
              <a:latin typeface="Georgia" panose="02040502050405020303" pitchFamily="18" charset="0"/>
            </a:endParaRPr>
          </a:p>
        </p:txBody>
      </p:sp>
      <p:cxnSp>
        <p:nvCxnSpPr>
          <p:cNvPr id="3" name="Straight Connector 2">
            <a:extLst>
              <a:ext uri="{FF2B5EF4-FFF2-40B4-BE49-F238E27FC236}">
                <a16:creationId xmlns:a16="http://schemas.microsoft.com/office/drawing/2014/main" xmlns="" id="{4BA58083-EF1A-427F-9030-DC289843A2BF}"/>
              </a:ext>
            </a:extLst>
          </p:cNvPr>
          <p:cNvCxnSpPr>
            <a:cxnSpLocks/>
          </p:cNvCxnSpPr>
          <p:nvPr/>
        </p:nvCxnSpPr>
        <p:spPr>
          <a:xfrm>
            <a:off x="4718005" y="2658034"/>
            <a:ext cx="0" cy="1227610"/>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xmlns="" id="{8807A921-4A34-4052-800D-82EA711F2427}"/>
              </a:ext>
            </a:extLst>
          </p:cNvPr>
          <p:cNvSpPr txBox="1"/>
          <p:nvPr/>
        </p:nvSpPr>
        <p:spPr>
          <a:xfrm>
            <a:off x="5228823" y="5536020"/>
            <a:ext cx="3554569" cy="1200329"/>
          </a:xfrm>
          <a:prstGeom prst="rect">
            <a:avLst/>
          </a:prstGeom>
          <a:noFill/>
        </p:spPr>
        <p:txBody>
          <a:bodyPr wrap="square" rtlCol="0">
            <a:spAutoFit/>
          </a:bodyPr>
          <a:lstStyle/>
          <a:p>
            <a:r>
              <a:rPr lang="en-US" dirty="0">
                <a:solidFill>
                  <a:schemeClr val="bg1"/>
                </a:solidFill>
                <a:latin typeface="Georgia" panose="02040502050405020303" pitchFamily="18" charset="0"/>
              </a:rPr>
              <a:t> </a:t>
            </a:r>
          </a:p>
          <a:p>
            <a:r>
              <a:rPr lang="en-US" dirty="0">
                <a:solidFill>
                  <a:schemeClr val="bg1"/>
                </a:solidFill>
                <a:latin typeface="Georgia" panose="02040502050405020303" pitchFamily="18" charset="0"/>
              </a:rPr>
              <a:t>Dr. </a:t>
            </a:r>
            <a:r>
              <a:rPr lang="en-US" dirty="0" smtClean="0">
                <a:solidFill>
                  <a:schemeClr val="bg1"/>
                </a:solidFill>
                <a:latin typeface="Georgia" panose="02040502050405020303" pitchFamily="18" charset="0"/>
              </a:rPr>
              <a:t>Hemalatha</a:t>
            </a:r>
          </a:p>
          <a:p>
            <a:r>
              <a:rPr lang="en-US" dirty="0" err="1" smtClean="0">
                <a:solidFill>
                  <a:schemeClr val="bg1"/>
                </a:solidFill>
                <a:latin typeface="Georgia" panose="02040502050405020303" pitchFamily="18" charset="0"/>
              </a:rPr>
              <a:t>AmritaWNA</a:t>
            </a:r>
            <a:endParaRPr lang="en-US"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Amrita </a:t>
            </a:r>
            <a:r>
              <a:rPr lang="en-US" dirty="0">
                <a:solidFill>
                  <a:schemeClr val="bg1"/>
                </a:solidFill>
                <a:latin typeface="Georgia" panose="02040502050405020303" pitchFamily="18" charset="0"/>
              </a:rPr>
              <a:t>Vishwa Vidyapeetham</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064"/>
            <a:ext cx="9144000" cy="2793055"/>
          </a:xfrm>
          <a:prstGeom prst="rect">
            <a:avLst/>
          </a:prstGeom>
        </p:spPr>
      </p:pic>
      <p:sp>
        <p:nvSpPr>
          <p:cNvPr id="11" name="Google Shape;255;p27"/>
          <p:cNvSpPr txBox="1">
            <a:spLocks/>
          </p:cNvSpPr>
          <p:nvPr/>
        </p:nvSpPr>
        <p:spPr>
          <a:xfrm>
            <a:off x="-62128" y="4280292"/>
            <a:ext cx="9206128" cy="835200"/>
          </a:xfrm>
          <a:prstGeom prst="rect">
            <a:avLst/>
          </a:prstGeom>
          <a:noFill/>
          <a:ln>
            <a:noFill/>
          </a:ln>
        </p:spPr>
        <p:txBody>
          <a:bodyPr spcFirstLastPara="1" wrap="square" lIns="68569" tIns="34275" rIns="68569" bIns="3427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4000"/>
              <a:buFont typeface="Georgia"/>
              <a:buNone/>
              <a:defRPr sz="4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r>
              <a:rPr lang="en-US" sz="4050" dirty="0" smtClean="0">
                <a:solidFill>
                  <a:srgbClr val="FFFF00"/>
                </a:solidFill>
              </a:rPr>
              <a:t>Machine Learning ‘TERMINOLOGIES</a:t>
            </a:r>
            <a:r>
              <a:rPr lang="en-US" sz="4050" dirty="0">
                <a:solidFill>
                  <a:srgbClr val="FFFF00"/>
                </a:solidFill>
              </a:rPr>
              <a:t>’</a:t>
            </a:r>
          </a:p>
        </p:txBody>
      </p:sp>
    </p:spTree>
    <p:extLst>
      <p:ext uri="{BB962C8B-B14F-4D97-AF65-F5344CB8AC3E}">
        <p14:creationId xmlns:p14="http://schemas.microsoft.com/office/powerpoint/2010/main" val="3005922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7178" y="5996614"/>
            <a:ext cx="5716822" cy="402245"/>
          </a:xfrm>
        </p:spPr>
        <p:txBody>
          <a:bodyPr>
            <a:normAutofit fontScale="55000" lnSpcReduction="20000"/>
          </a:bodyPr>
          <a:lstStyle/>
          <a:p>
            <a:pPr marL="0" indent="0">
              <a:lnSpc>
                <a:spcPct val="134000"/>
              </a:lnSpc>
              <a:buNone/>
            </a:pPr>
            <a:r>
              <a:rPr lang="en-US" dirty="0"/>
              <a:t>https://www.javatpoint.com/clustering-in-machine-learning</a:t>
            </a:r>
          </a:p>
        </p:txBody>
      </p:sp>
      <p:sp>
        <p:nvSpPr>
          <p:cNvPr id="2" name="Title 1"/>
          <p:cNvSpPr>
            <a:spLocks noGrp="1"/>
          </p:cNvSpPr>
          <p:nvPr>
            <p:ph type="title"/>
          </p:nvPr>
        </p:nvSpPr>
        <p:spPr/>
        <p:txBody>
          <a:bodyPr/>
          <a:lstStyle/>
          <a:p>
            <a:r>
              <a:rPr lang="en-US" sz="3600" b="1" dirty="0" smtClean="0"/>
              <a:t>Clustering</a:t>
            </a:r>
            <a:endParaRPr lang="en-US" sz="3600" dirty="0"/>
          </a:p>
        </p:txBody>
      </p:sp>
      <p:sp>
        <p:nvSpPr>
          <p:cNvPr id="5" name="Content Placeholder 2"/>
          <p:cNvSpPr txBox="1">
            <a:spLocks/>
          </p:cNvSpPr>
          <p:nvPr/>
        </p:nvSpPr>
        <p:spPr>
          <a:xfrm>
            <a:off x="220417" y="1173745"/>
            <a:ext cx="4362317" cy="49080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2000" dirty="0"/>
              <a:t>"A way of grouping the data points into different clusters, consisting of similar data points. The objects with the possible similarities remain in a group that has less or no similarities with another group</a:t>
            </a:r>
            <a:r>
              <a:rPr lang="en-US" sz="2000" dirty="0" smtClean="0"/>
              <a:t>.“</a:t>
            </a:r>
            <a:endParaRPr lang="en-US" sz="2000" dirty="0"/>
          </a:p>
          <a:p>
            <a:pPr marL="0" indent="0">
              <a:lnSpc>
                <a:spcPct val="134000"/>
              </a:lnSpc>
              <a:buNone/>
            </a:pPr>
            <a:r>
              <a:rPr lang="en-US" sz="2000" dirty="0" smtClean="0"/>
              <a:t>Main </a:t>
            </a:r>
            <a:r>
              <a:rPr lang="en-US" sz="2000" dirty="0"/>
              <a:t>clustering methods used in Machine learning:</a:t>
            </a:r>
          </a:p>
          <a:p>
            <a:r>
              <a:rPr lang="en-US" sz="2000" dirty="0"/>
              <a:t>Partitioning Clustering</a:t>
            </a:r>
          </a:p>
          <a:p>
            <a:r>
              <a:rPr lang="en-US" sz="2000" dirty="0"/>
              <a:t>Density-Based Clustering</a:t>
            </a:r>
          </a:p>
          <a:p>
            <a:r>
              <a:rPr lang="en-US" sz="2000" dirty="0"/>
              <a:t>Distribution Model-Based Clustering</a:t>
            </a:r>
          </a:p>
          <a:p>
            <a:r>
              <a:rPr lang="en-US" sz="2000" dirty="0"/>
              <a:t>Hierarchical Clustering</a:t>
            </a:r>
          </a:p>
          <a:p>
            <a:r>
              <a:rPr lang="en-US" sz="2000" dirty="0"/>
              <a:t>Fuzzy Clustering</a:t>
            </a:r>
          </a:p>
          <a:p>
            <a:pPr>
              <a:lnSpc>
                <a:spcPct val="134000"/>
              </a:lnSpc>
            </a:pPr>
            <a:endParaRPr lang="en-US" sz="2000" dirty="0"/>
          </a:p>
        </p:txBody>
      </p:sp>
      <p:pic>
        <p:nvPicPr>
          <p:cNvPr id="2050" name="Picture 2" descr="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272" y="1854558"/>
            <a:ext cx="4204011" cy="279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182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7178" y="5996614"/>
            <a:ext cx="5716822" cy="402245"/>
          </a:xfrm>
        </p:spPr>
        <p:txBody>
          <a:bodyPr>
            <a:normAutofit fontScale="55000" lnSpcReduction="20000"/>
          </a:bodyPr>
          <a:lstStyle/>
          <a:p>
            <a:pPr marL="0" indent="0">
              <a:lnSpc>
                <a:spcPct val="134000"/>
              </a:lnSpc>
              <a:buNone/>
            </a:pPr>
            <a:r>
              <a:rPr lang="en-US" dirty="0"/>
              <a:t>https://www.javatpoint.com/clustering-in-machine-learning</a:t>
            </a:r>
          </a:p>
        </p:txBody>
      </p:sp>
      <p:sp>
        <p:nvSpPr>
          <p:cNvPr id="2" name="Title 1"/>
          <p:cNvSpPr>
            <a:spLocks noGrp="1"/>
          </p:cNvSpPr>
          <p:nvPr>
            <p:ph type="title"/>
          </p:nvPr>
        </p:nvSpPr>
        <p:spPr/>
        <p:txBody>
          <a:bodyPr/>
          <a:lstStyle/>
          <a:p>
            <a:r>
              <a:rPr lang="en-US" sz="3600" b="1" dirty="0" smtClean="0"/>
              <a:t>Regression?? </a:t>
            </a:r>
            <a:endParaRPr lang="en-US" sz="3600" dirty="0"/>
          </a:p>
        </p:txBody>
      </p:sp>
      <p:sp>
        <p:nvSpPr>
          <p:cNvPr id="5" name="Content Placeholder 2"/>
          <p:cNvSpPr txBox="1">
            <a:spLocks/>
          </p:cNvSpPr>
          <p:nvPr/>
        </p:nvSpPr>
        <p:spPr>
          <a:xfrm>
            <a:off x="220417" y="1173745"/>
            <a:ext cx="4362317" cy="4908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sz="2000" dirty="0" smtClean="0"/>
              <a:t>…</a:t>
            </a:r>
            <a:endParaRPr lang="en-US" sz="2000" dirty="0"/>
          </a:p>
        </p:txBody>
      </p:sp>
    </p:spTree>
    <p:extLst>
      <p:ext uri="{BB962C8B-B14F-4D97-AF65-F5344CB8AC3E}">
        <p14:creationId xmlns:p14="http://schemas.microsoft.com/office/powerpoint/2010/main" val="693129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DC7025E-4863-6F49-AD01-8A5B65B0890F}"/>
              </a:ext>
            </a:extLst>
          </p:cNvPr>
          <p:cNvSpPr/>
          <p:nvPr/>
        </p:nvSpPr>
        <p:spPr>
          <a:xfrm>
            <a:off x="0" y="0"/>
            <a:ext cx="9144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7" name="Picture 6" descr="A picture containing drawing&#10;&#10;Description automatically generated">
            <a:extLst>
              <a:ext uri="{FF2B5EF4-FFF2-40B4-BE49-F238E27FC236}">
                <a16:creationId xmlns:a16="http://schemas.microsoft.com/office/drawing/2014/main" xmlns="" id="{80288CD4-7B52-C244-BAD4-BFF7D9DCE675}"/>
              </a:ext>
            </a:extLst>
          </p:cNvPr>
          <p:cNvPicPr>
            <a:picLocks noChangeAspect="1"/>
          </p:cNvPicPr>
          <p:nvPr/>
        </p:nvPicPr>
        <p:blipFill>
          <a:blip r:embed="rId3"/>
          <a:stretch>
            <a:fillRect/>
          </a:stretch>
        </p:blipFill>
        <p:spPr>
          <a:xfrm>
            <a:off x="890237" y="3074279"/>
            <a:ext cx="2582381" cy="828674"/>
          </a:xfrm>
          <a:prstGeom prst="rect">
            <a:avLst/>
          </a:prstGeom>
        </p:spPr>
      </p:pic>
      <p:cxnSp>
        <p:nvCxnSpPr>
          <p:cNvPr id="3" name="Straight Connector 2">
            <a:extLst>
              <a:ext uri="{FF2B5EF4-FFF2-40B4-BE49-F238E27FC236}">
                <a16:creationId xmlns:a16="http://schemas.microsoft.com/office/drawing/2014/main" xmlns="" id="{4BA58083-EF1A-427F-9030-DC289843A2BF}"/>
              </a:ext>
            </a:extLst>
          </p:cNvPr>
          <p:cNvCxnSpPr>
            <a:cxnSpLocks/>
          </p:cNvCxnSpPr>
          <p:nvPr/>
        </p:nvCxnSpPr>
        <p:spPr>
          <a:xfrm>
            <a:off x="4718005" y="2658034"/>
            <a:ext cx="0" cy="1227610"/>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2733049"/>
          </a:xfrm>
          <a:prstGeom prst="rect">
            <a:avLst/>
          </a:prstGeom>
        </p:spPr>
      </p:pic>
      <p:sp>
        <p:nvSpPr>
          <p:cNvPr id="4" name="TextBox 3"/>
          <p:cNvSpPr txBox="1"/>
          <p:nvPr/>
        </p:nvSpPr>
        <p:spPr>
          <a:xfrm>
            <a:off x="3362734" y="4430822"/>
            <a:ext cx="2710543" cy="507831"/>
          </a:xfrm>
          <a:prstGeom prst="rect">
            <a:avLst/>
          </a:prstGeom>
          <a:noFill/>
        </p:spPr>
        <p:txBody>
          <a:bodyPr wrap="square" rtlCol="0">
            <a:spAutoFit/>
          </a:bodyPr>
          <a:lstStyle/>
          <a:p>
            <a:pPr algn="ctr"/>
            <a:r>
              <a:rPr lang="en-US" sz="2700" dirty="0" smtClean="0">
                <a:solidFill>
                  <a:schemeClr val="bg1"/>
                </a:solidFill>
                <a:latin typeface="Times New Roman" panose="02020603050405020304" pitchFamily="18" charset="0"/>
                <a:cs typeface="Times New Roman" panose="02020603050405020304" pitchFamily="18" charset="0"/>
              </a:rPr>
              <a:t>Thanks</a:t>
            </a:r>
            <a:endParaRPr lang="en-US" sz="2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177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713" y="5996614"/>
            <a:ext cx="6774287" cy="402245"/>
          </a:xfrm>
        </p:spPr>
        <p:txBody>
          <a:bodyPr>
            <a:normAutofit fontScale="32500" lnSpcReduction="20000"/>
          </a:bodyPr>
          <a:lstStyle/>
          <a:p>
            <a:pPr marL="0" indent="0">
              <a:lnSpc>
                <a:spcPct val="134000"/>
              </a:lnSpc>
              <a:buNone/>
            </a:pPr>
            <a:r>
              <a:rPr lang="en-US" dirty="0"/>
              <a:t>https://medium.com/mlearning-ai/supervised-learning-vs-unsupervised-learning-vs-reinforcement-learning-a2a7d89b6a99</a:t>
            </a:r>
          </a:p>
        </p:txBody>
      </p:sp>
      <p:sp>
        <p:nvSpPr>
          <p:cNvPr id="2" name="Title 1"/>
          <p:cNvSpPr>
            <a:spLocks noGrp="1"/>
          </p:cNvSpPr>
          <p:nvPr>
            <p:ph type="title"/>
          </p:nvPr>
        </p:nvSpPr>
        <p:spPr/>
        <p:txBody>
          <a:bodyPr/>
          <a:lstStyle/>
          <a:p>
            <a:r>
              <a:rPr lang="en-US" sz="3600" b="1" dirty="0" smtClean="0"/>
              <a:t>Supervised ML</a:t>
            </a:r>
            <a:endParaRPr lang="en-US" sz="3600" dirty="0"/>
          </a:p>
        </p:txBody>
      </p:sp>
      <p:sp>
        <p:nvSpPr>
          <p:cNvPr id="5" name="Content Placeholder 2"/>
          <p:cNvSpPr txBox="1">
            <a:spLocks/>
          </p:cNvSpPr>
          <p:nvPr/>
        </p:nvSpPr>
        <p:spPr>
          <a:xfrm>
            <a:off x="220417" y="1173745"/>
            <a:ext cx="4362317" cy="490808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dirty="0" smtClean="0">
                <a:latin typeface="+mn-lt"/>
              </a:rPr>
              <a:t>In </a:t>
            </a:r>
            <a:r>
              <a:rPr lang="en-US" dirty="0">
                <a:latin typeface="+mn-lt"/>
              </a:rPr>
              <a:t>this type of learning, we use labeled datasets. These datasets are designed to train or control algorithms to classify data or accurately predict results. Using labeled inputs and outputs, the model can measure its accuracy and learn over time. Supervised learning allows us to collect data and produce a output from previous experiences. </a:t>
            </a:r>
          </a:p>
        </p:txBody>
      </p:sp>
      <p:pic>
        <p:nvPicPr>
          <p:cNvPr id="1030" name="Picture 6" descr="https://miro.medium.com/max/488/1*ZrPVq2rWrGlp1HGrZD4ZXA.png"/>
          <p:cNvPicPr>
            <a:picLocks noChangeAspect="1" noChangeArrowheads="1"/>
          </p:cNvPicPr>
          <p:nvPr/>
        </p:nvPicPr>
        <p:blipFill rotWithShape="1">
          <a:blip r:embed="rId2">
            <a:extLst>
              <a:ext uri="{28A0092B-C50C-407E-A947-70E740481C1C}">
                <a14:useLocalDpi xmlns:a14="http://schemas.microsoft.com/office/drawing/2010/main" val="0"/>
              </a:ext>
            </a:extLst>
          </a:blip>
          <a:srcRect r="57630"/>
          <a:stretch/>
        </p:blipFill>
        <p:spPr bwMode="auto">
          <a:xfrm>
            <a:off x="4901930" y="1481072"/>
            <a:ext cx="3933726" cy="315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724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7178" y="5996614"/>
            <a:ext cx="5716822" cy="402245"/>
          </a:xfrm>
        </p:spPr>
        <p:txBody>
          <a:bodyPr>
            <a:normAutofit fontScale="32500" lnSpcReduction="20000"/>
          </a:bodyPr>
          <a:lstStyle/>
          <a:p>
            <a:pPr marL="0" indent="0">
              <a:lnSpc>
                <a:spcPct val="134000"/>
              </a:lnSpc>
              <a:buNone/>
            </a:pPr>
            <a:r>
              <a:rPr lang="en-US" dirty="0"/>
              <a:t>https://pandian-shanthababu.medium.com/supervised-vs-unsupervised-learning-1f4f8d01bc6f</a:t>
            </a:r>
          </a:p>
        </p:txBody>
      </p:sp>
      <p:sp>
        <p:nvSpPr>
          <p:cNvPr id="2" name="Title 1"/>
          <p:cNvSpPr>
            <a:spLocks noGrp="1"/>
          </p:cNvSpPr>
          <p:nvPr>
            <p:ph type="title"/>
          </p:nvPr>
        </p:nvSpPr>
        <p:spPr/>
        <p:txBody>
          <a:bodyPr/>
          <a:lstStyle/>
          <a:p>
            <a:r>
              <a:rPr lang="en-US" sz="3600" b="1" dirty="0" smtClean="0"/>
              <a:t>Unsupervised ML</a:t>
            </a:r>
            <a:endParaRPr lang="en-US" sz="3600" dirty="0"/>
          </a:p>
        </p:txBody>
      </p:sp>
      <p:sp>
        <p:nvSpPr>
          <p:cNvPr id="5" name="Content Placeholder 2"/>
          <p:cNvSpPr txBox="1">
            <a:spLocks/>
          </p:cNvSpPr>
          <p:nvPr/>
        </p:nvSpPr>
        <p:spPr>
          <a:xfrm>
            <a:off x="220417" y="1173745"/>
            <a:ext cx="4362317" cy="490808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mn-lt"/>
              </a:rPr>
              <a:t>Algorithms in unsupervised learning discover hidden patterns in data without the need for human intervention, so they are unsupervised. Where it is used:</a:t>
            </a:r>
          </a:p>
          <a:p>
            <a:r>
              <a:rPr lang="en-US" i="1" dirty="0">
                <a:latin typeface="+mn-lt"/>
              </a:rPr>
              <a:t>Clustering:</a:t>
            </a:r>
            <a:r>
              <a:rPr lang="en-US" dirty="0">
                <a:latin typeface="+mn-lt"/>
              </a:rPr>
              <a:t> It is used to group unlabeled data according to their similarities or differences.</a:t>
            </a:r>
          </a:p>
          <a:p>
            <a:r>
              <a:rPr lang="en-US" i="1" dirty="0">
                <a:latin typeface="+mn-lt"/>
              </a:rPr>
              <a:t>Association:</a:t>
            </a:r>
            <a:r>
              <a:rPr lang="en-US" dirty="0">
                <a:latin typeface="+mn-lt"/>
              </a:rPr>
              <a:t> To find the relationship between the variables in a particular data set; For example, the phrase “People who bought this product also bought this” we see while shopping</a:t>
            </a:r>
            <a:r>
              <a:rPr lang="en-US" dirty="0" smtClean="0">
                <a:latin typeface="+mn-lt"/>
              </a:rPr>
              <a:t>.</a:t>
            </a:r>
            <a:endParaRPr lang="en-US" dirty="0">
              <a:latin typeface="+mn-lt"/>
            </a:endParaRPr>
          </a:p>
        </p:txBody>
      </p:sp>
      <p:pic>
        <p:nvPicPr>
          <p:cNvPr id="5122" name="Picture 2" descr="https://miro.medium.com/max/488/1*ZrPVq2rWrGlp1HGrZD4ZXA.png"/>
          <p:cNvPicPr>
            <a:picLocks noChangeAspect="1" noChangeArrowheads="1"/>
          </p:cNvPicPr>
          <p:nvPr/>
        </p:nvPicPr>
        <p:blipFill rotWithShape="1">
          <a:blip r:embed="rId2">
            <a:extLst>
              <a:ext uri="{28A0092B-C50C-407E-A947-70E740481C1C}">
                <a14:useLocalDpi xmlns:a14="http://schemas.microsoft.com/office/drawing/2010/main" val="0"/>
              </a:ext>
            </a:extLst>
          </a:blip>
          <a:srcRect l="57886"/>
          <a:stretch/>
        </p:blipFill>
        <p:spPr bwMode="auto">
          <a:xfrm>
            <a:off x="5048539" y="1591666"/>
            <a:ext cx="3787117" cy="305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53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7178" y="5996614"/>
            <a:ext cx="5716822" cy="402245"/>
          </a:xfrm>
        </p:spPr>
        <p:txBody>
          <a:bodyPr>
            <a:normAutofit fontScale="32500" lnSpcReduction="20000"/>
          </a:bodyPr>
          <a:lstStyle/>
          <a:p>
            <a:pPr marL="0" indent="0">
              <a:lnSpc>
                <a:spcPct val="134000"/>
              </a:lnSpc>
              <a:buNone/>
            </a:pPr>
            <a:r>
              <a:rPr lang="en-US" dirty="0"/>
              <a:t>https://pandian-shanthababu.medium.com/supervised-vs-unsupervised-learning-1f4f8d01bc6f</a:t>
            </a:r>
          </a:p>
        </p:txBody>
      </p:sp>
      <p:sp>
        <p:nvSpPr>
          <p:cNvPr id="2" name="Title 1"/>
          <p:cNvSpPr>
            <a:spLocks noGrp="1"/>
          </p:cNvSpPr>
          <p:nvPr>
            <p:ph type="title"/>
          </p:nvPr>
        </p:nvSpPr>
        <p:spPr/>
        <p:txBody>
          <a:bodyPr/>
          <a:lstStyle/>
          <a:p>
            <a:r>
              <a:rPr lang="en-US" sz="3600" b="1" dirty="0" smtClean="0"/>
              <a:t>Supervised vs Unsupervised ML</a:t>
            </a:r>
            <a:endParaRPr lang="en-US" sz="3600" dirty="0"/>
          </a:p>
        </p:txBody>
      </p:sp>
      <p:pic>
        <p:nvPicPr>
          <p:cNvPr id="7170" name="Picture 2" descr="https://miro.medium.com/max/422/1*k6cUCCwod2BVvT0oMmu4n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168" y="1012572"/>
            <a:ext cx="6026547" cy="4984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42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7178" y="5996614"/>
            <a:ext cx="5716822" cy="402245"/>
          </a:xfrm>
        </p:spPr>
        <p:txBody>
          <a:bodyPr>
            <a:normAutofit fontScale="32500" lnSpcReduction="20000"/>
          </a:bodyPr>
          <a:lstStyle/>
          <a:p>
            <a:pPr marL="0" indent="0">
              <a:lnSpc>
                <a:spcPct val="134000"/>
              </a:lnSpc>
              <a:buNone/>
            </a:pPr>
            <a:r>
              <a:rPr lang="en-US" dirty="0"/>
              <a:t>https://pandian-shanthababu.medium.com/supervised-vs-unsupervised-learning-1f4f8d01bc6f</a:t>
            </a:r>
          </a:p>
        </p:txBody>
      </p:sp>
      <p:sp>
        <p:nvSpPr>
          <p:cNvPr id="2" name="Title 1"/>
          <p:cNvSpPr>
            <a:spLocks noGrp="1"/>
          </p:cNvSpPr>
          <p:nvPr>
            <p:ph type="title"/>
          </p:nvPr>
        </p:nvSpPr>
        <p:spPr/>
        <p:txBody>
          <a:bodyPr/>
          <a:lstStyle/>
          <a:p>
            <a:r>
              <a:rPr lang="en-US" sz="3600" b="1" dirty="0" smtClean="0"/>
              <a:t>Supervised vs Unsupervised ML</a:t>
            </a:r>
            <a:endParaRPr lang="en-US" sz="3600" dirty="0"/>
          </a:p>
        </p:txBody>
      </p:sp>
      <p:pic>
        <p:nvPicPr>
          <p:cNvPr id="8194" name="Picture 2" descr="Are Computers Learning On Their 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1679"/>
            <a:ext cx="9144000" cy="339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94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Semi supervised learning / Reinforcement learning</a:t>
            </a:r>
            <a:endParaRPr lang="en-US" sz="3600" dirty="0"/>
          </a:p>
        </p:txBody>
      </p:sp>
      <p:sp>
        <p:nvSpPr>
          <p:cNvPr id="5" name="Content Placeholder 2"/>
          <p:cNvSpPr txBox="1">
            <a:spLocks/>
          </p:cNvSpPr>
          <p:nvPr/>
        </p:nvSpPr>
        <p:spPr>
          <a:xfrm>
            <a:off x="220417" y="1173745"/>
            <a:ext cx="4362317" cy="490808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None/>
            </a:pPr>
            <a:r>
              <a:rPr lang="en-US" dirty="0">
                <a:latin typeface="+mn-lt"/>
              </a:rPr>
              <a:t>In this learning, the model simultaneously receives data and seeks feedback to explore learning. Because it makes learning active. That is, system needs a feedback signal to learn which of it’s actions are best or not. We can also say that it detects predicted errors by using a punishment or reward system.</a:t>
            </a:r>
          </a:p>
        </p:txBody>
      </p:sp>
      <p:pic>
        <p:nvPicPr>
          <p:cNvPr id="4100" name="Picture 4" descr="Gym Designer for Deep Reinforcement Learning in Code Plugins - UE  Marketplace"/>
          <p:cNvPicPr>
            <a:picLocks noChangeAspect="1" noChangeArrowheads="1"/>
          </p:cNvPicPr>
          <p:nvPr/>
        </p:nvPicPr>
        <p:blipFill rotWithShape="1">
          <a:blip r:embed="rId2">
            <a:extLst>
              <a:ext uri="{28A0092B-C50C-407E-A947-70E740481C1C}">
                <a14:useLocalDpi xmlns:a14="http://schemas.microsoft.com/office/drawing/2010/main" val="0"/>
              </a:ext>
            </a:extLst>
          </a:blip>
          <a:srcRect l="19441" r="17759"/>
          <a:stretch/>
        </p:blipFill>
        <p:spPr bwMode="auto">
          <a:xfrm>
            <a:off x="4444990" y="1438297"/>
            <a:ext cx="4390666" cy="393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748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Semi supervised learning / Reinforcement learning</a:t>
            </a:r>
            <a:endParaRPr lang="en-US" sz="3600" dirty="0"/>
          </a:p>
        </p:txBody>
      </p:sp>
      <p:pic>
        <p:nvPicPr>
          <p:cNvPr id="4098" name="Picture 2" descr="Reach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225" y="1778990"/>
            <a:ext cx="4965830" cy="45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07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Just some humor</a:t>
            </a:r>
            <a:endParaRPr lang="en-US" sz="3600" dirty="0"/>
          </a:p>
        </p:txBody>
      </p:sp>
      <p:pic>
        <p:nvPicPr>
          <p:cNvPr id="10242" name="Picture 2" descr="Supervised Learning Vs. Unsupervised Learning Vs. Reinforcement Learning |  by Zehra Sahin | MLearning.ai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293" y="1049455"/>
            <a:ext cx="5699363" cy="569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606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7178" y="5996614"/>
            <a:ext cx="5716822" cy="402245"/>
          </a:xfrm>
        </p:spPr>
        <p:txBody>
          <a:bodyPr>
            <a:normAutofit fontScale="40000" lnSpcReduction="20000"/>
          </a:bodyPr>
          <a:lstStyle/>
          <a:p>
            <a:pPr marL="0" indent="0">
              <a:lnSpc>
                <a:spcPct val="134000"/>
              </a:lnSpc>
              <a:buNone/>
            </a:pPr>
            <a:r>
              <a:rPr lang="en-US" dirty="0"/>
              <a:t>Source: https://towardsdatascience.com/machine-learning-classifiers-a5cc4e1b0623 </a:t>
            </a:r>
          </a:p>
        </p:txBody>
      </p:sp>
      <p:sp>
        <p:nvSpPr>
          <p:cNvPr id="2" name="Title 1"/>
          <p:cNvSpPr>
            <a:spLocks noGrp="1"/>
          </p:cNvSpPr>
          <p:nvPr>
            <p:ph type="title"/>
          </p:nvPr>
        </p:nvSpPr>
        <p:spPr/>
        <p:txBody>
          <a:bodyPr/>
          <a:lstStyle/>
          <a:p>
            <a:r>
              <a:rPr lang="en-US" sz="3600" b="1" dirty="0" smtClean="0"/>
              <a:t>Classification</a:t>
            </a:r>
            <a:endParaRPr lang="en-US" sz="3600" dirty="0"/>
          </a:p>
        </p:txBody>
      </p:sp>
      <p:pic>
        <p:nvPicPr>
          <p:cNvPr id="1026" name="Picture 2" descr="decis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063" y="1637023"/>
            <a:ext cx="4601937" cy="286414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220417" y="1173745"/>
            <a:ext cx="4362317" cy="490808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4000"/>
              </a:lnSpc>
              <a:buFont typeface="Arial" panose="020B0604020202020204" pitchFamily="34" charset="0"/>
              <a:buNone/>
            </a:pPr>
            <a:r>
              <a:rPr lang="en-US" dirty="0" smtClean="0"/>
              <a:t>Classification is a part of </a:t>
            </a:r>
            <a:r>
              <a:rPr lang="en-US" b="1" dirty="0" smtClean="0"/>
              <a:t>supervised learning</a:t>
            </a:r>
            <a:r>
              <a:rPr lang="en-US" dirty="0" smtClean="0"/>
              <a:t> (learning with labeled data) through which data inputs can be easily separated into categories. In machine learning, there can be </a:t>
            </a:r>
            <a:r>
              <a:rPr lang="en-US" b="1" dirty="0" smtClean="0"/>
              <a:t>binary classifiers</a:t>
            </a:r>
            <a:r>
              <a:rPr lang="en-US" dirty="0" smtClean="0"/>
              <a:t> with only two outcomes (e.g., spam, non-spam) or </a:t>
            </a:r>
            <a:r>
              <a:rPr lang="en-US" b="1" dirty="0" smtClean="0"/>
              <a:t>multi-class classifiers</a:t>
            </a:r>
            <a:r>
              <a:rPr lang="en-US" dirty="0" smtClean="0"/>
              <a:t> (e.g., types of books, animal species, etc.).</a:t>
            </a:r>
          </a:p>
          <a:p>
            <a:pPr marL="0" indent="0">
              <a:lnSpc>
                <a:spcPct val="134000"/>
              </a:lnSpc>
              <a:buFont typeface="Arial" panose="020B0604020202020204" pitchFamily="34" charset="0"/>
              <a:buNone/>
            </a:pPr>
            <a:endParaRPr lang="en-US" dirty="0" smtClean="0"/>
          </a:p>
          <a:p>
            <a:pPr marL="0" indent="0">
              <a:lnSpc>
                <a:spcPct val="134000"/>
              </a:lnSpc>
              <a:buFont typeface="Arial" panose="020B0604020202020204" pitchFamily="34" charset="0"/>
              <a:buNone/>
            </a:pPr>
            <a:r>
              <a:rPr lang="en-US" dirty="0" smtClean="0"/>
              <a:t>One of the most popular classification algorithms is a </a:t>
            </a:r>
            <a:r>
              <a:rPr lang="en-US" b="1" dirty="0" smtClean="0"/>
              <a:t>decision tree</a:t>
            </a:r>
            <a:r>
              <a:rPr lang="en-US" dirty="0" smtClean="0"/>
              <a:t> (essential for both </a:t>
            </a:r>
            <a:r>
              <a:rPr lang="en-US" dirty="0" smtClean="0">
                <a:hlinkClick r:id="rId3"/>
              </a:rPr>
              <a:t>data scientists</a:t>
            </a:r>
            <a:r>
              <a:rPr lang="en-US" dirty="0" smtClean="0"/>
              <a:t> and machine learning engineers), whereby repeated questions leading to precise classifications can build an “if-then” framework for narrowing down the pool of possibilities over time.</a:t>
            </a:r>
          </a:p>
          <a:p>
            <a:pPr>
              <a:lnSpc>
                <a:spcPct val="134000"/>
              </a:lnSpc>
            </a:pPr>
            <a:endParaRPr lang="en-US" dirty="0"/>
          </a:p>
        </p:txBody>
      </p:sp>
    </p:spTree>
    <p:extLst>
      <p:ext uri="{BB962C8B-B14F-4D97-AF65-F5344CB8AC3E}">
        <p14:creationId xmlns:p14="http://schemas.microsoft.com/office/powerpoint/2010/main" val="210494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8E72CD39C78440B3BE064E8D39F0EF" ma:contentTypeVersion="11" ma:contentTypeDescription="Create a new document." ma:contentTypeScope="" ma:versionID="19352eaaaeca6d9bca887c0743b7f8f2">
  <xsd:schema xmlns:xsd="http://www.w3.org/2001/XMLSchema" xmlns:xs="http://www.w3.org/2001/XMLSchema" xmlns:p="http://schemas.microsoft.com/office/2006/metadata/properties" xmlns:ns2="9d598734-5b8b-4870-b26a-eacc732a8521" xmlns:ns3="c935e0c0-4ac0-436c-98e6-82100ae03ad4" targetNamespace="http://schemas.microsoft.com/office/2006/metadata/properties" ma:root="true" ma:fieldsID="91eeb7d3d773a6c859dd389c36179f02" ns2:_="" ns3:_="">
    <xsd:import namespace="9d598734-5b8b-4870-b26a-eacc732a8521"/>
    <xsd:import namespace="c935e0c0-4ac0-436c-98e6-82100ae03ad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598734-5b8b-4870-b26a-eacc732a85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35e0c0-4ac0-436c-98e6-82100ae03ad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779883-FB27-4E14-B5AF-0888294220D4}">
  <ds:schemaRefs>
    <ds:schemaRef ds:uri="http://schemas.microsoft.com/office/2006/metadata/properties"/>
    <ds:schemaRef ds:uri="http://schemas.microsoft.com/office/2006/documentManagement/types"/>
    <ds:schemaRef ds:uri="http://purl.org/dc/terms/"/>
    <ds:schemaRef ds:uri="http://www.w3.org/XML/1998/namespace"/>
    <ds:schemaRef ds:uri="http://purl.org/dc/dcmitype/"/>
    <ds:schemaRef ds:uri="8ba8b010-7a1a-48ff-a0e3-01eab13ec08a"/>
    <ds:schemaRef ds:uri="http://schemas.microsoft.com/office/infopath/2007/PartnerControls"/>
    <ds:schemaRef ds:uri="http://schemas.openxmlformats.org/package/2006/metadata/core-properties"/>
    <ds:schemaRef ds:uri="7bd43ac4-ac85-432f-a056-248e92882f49"/>
    <ds:schemaRef ds:uri="http://purl.org/dc/elements/1.1/"/>
  </ds:schemaRefs>
</ds:datastoreItem>
</file>

<file path=customXml/itemProps2.xml><?xml version="1.0" encoding="utf-8"?>
<ds:datastoreItem xmlns:ds="http://schemas.openxmlformats.org/officeDocument/2006/customXml" ds:itemID="{1C688B25-29BA-4117-9961-1F872572828A}">
  <ds:schemaRefs>
    <ds:schemaRef ds:uri="http://schemas.microsoft.com/sharepoint/v3/contenttype/forms"/>
  </ds:schemaRefs>
</ds:datastoreItem>
</file>

<file path=customXml/itemProps3.xml><?xml version="1.0" encoding="utf-8"?>
<ds:datastoreItem xmlns:ds="http://schemas.openxmlformats.org/officeDocument/2006/customXml" ds:itemID="{7B88ADA4-3514-48BF-BEB5-184C020EF2BA}"/>
</file>

<file path=docProps/app.xml><?xml version="1.0" encoding="utf-8"?>
<Properties xmlns="http://schemas.openxmlformats.org/officeDocument/2006/extended-properties" xmlns:vt="http://schemas.openxmlformats.org/officeDocument/2006/docPropsVTypes">
  <Template>Office Theme</Template>
  <TotalTime>25561</TotalTime>
  <Words>285</Words>
  <Application>Microsoft Office PowerPoint</Application>
  <PresentationFormat>On-screen Show (4:3)</PresentationFormat>
  <Paragraphs>43</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Georgia</vt:lpstr>
      <vt:lpstr>Times New Roman</vt:lpstr>
      <vt:lpstr>Office Theme</vt:lpstr>
      <vt:lpstr>PowerPoint Presentation</vt:lpstr>
      <vt:lpstr>Supervised ML</vt:lpstr>
      <vt:lpstr>Unsupervised ML</vt:lpstr>
      <vt:lpstr>Supervised vs Unsupervised ML</vt:lpstr>
      <vt:lpstr>Supervised vs Unsupervised ML</vt:lpstr>
      <vt:lpstr>Semi supervised learning / Reinforcement learning</vt:lpstr>
      <vt:lpstr>Semi supervised learning / Reinforcement learning</vt:lpstr>
      <vt:lpstr>Just some humor</vt:lpstr>
      <vt:lpstr>Classification</vt:lpstr>
      <vt:lpstr>Clustering</vt:lpstr>
      <vt:lpstr>Regression??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Dhivvya</dc:creator>
  <cp:lastModifiedBy>Hemalatha</cp:lastModifiedBy>
  <cp:revision>887</cp:revision>
  <cp:lastPrinted>2021-03-26T12:46:17Z</cp:lastPrinted>
  <dcterms:created xsi:type="dcterms:W3CDTF">2020-07-16T02:17:40Z</dcterms:created>
  <dcterms:modified xsi:type="dcterms:W3CDTF">2022-10-12T07:30:56Z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0x010100F58E72CD39C78440B3BE064E8D39F0EF</vt:lpwstr>
  </property>
</Properties>
</file>