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9144000"/>
  <p:notesSz cx="6858000" cy="9144000"/>
  <p:embeddedFontLst>
    <p:embeddedFont>
      <p:font typeface="Tahoma"/>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gQ3+wAwcGLP1Fmm0QM9AEhBf3B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Tahoma-regular.fntdata"/><Relationship Id="rId41" Type="http://schemas.openxmlformats.org/officeDocument/2006/relationships/slide" Target="slides/slide37.xml"/><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Tahoma-bold.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https://www.amrita.edu/news/amrita-surya-vahini-solar-auto-rickshaw</a:t>
            </a:r>
            <a:endParaRPr/>
          </a:p>
        </p:txBody>
      </p:sp>
      <p:sp>
        <p:nvSpPr>
          <p:cNvPr id="93" name="Google Shape;9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4" name="Google Shape;474;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4" name="Google Shape;53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5" name="Google Shape;53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1" name="Google Shape;60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2" name="Google Shape;60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8a4accef3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g18a4accef33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8a4accef33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g18a4accef33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18a4accef33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g18a4accef33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8a4accef33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g18a4accef33_0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18a4accef33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g18a4accef33_0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18a4accef33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g18a4accef33_0_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8a4accef33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 name="Google Shape;762;g18a4accef33_0_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8a4accef33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g18a4accef33_0_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8a4accef33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5" name="Google Shape;775;g18a4accef33_0_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8e8c44ed59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g18e8c44ed59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8e8c44ed59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g18e8c44ed59_1_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8e8c44ed59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g18e8c44ed59_1_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8e8c44ed59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2" name="Google Shape;802;g18e8c44ed59_1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18e8c44ed59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g18e8c44ed59_1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8e8c44ed59_1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g18e8c44ed59_1_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8e8c44ed59_1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3" name="Google Shape;823;g18e8c44ed59_1_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8a4accef33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g18a4accef33_0_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7" name="Google Shape;83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https://www.amrita.edu/news/amrita-surya-vahini-solar-auto-rickshaw</a:t>
            </a:r>
            <a:endParaRPr/>
          </a:p>
        </p:txBody>
      </p:sp>
      <p:sp>
        <p:nvSpPr>
          <p:cNvPr id="838" name="Google Shape;838;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5" name="Google Shape;175;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9" name="Google Shape;34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5" name="Google Shape;41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3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7"/>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37"/>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8"/>
          <p:cNvSpPr/>
          <p:nvPr>
            <p:ph idx="2" type="pic"/>
          </p:nvPr>
        </p:nvSpPr>
        <p:spPr>
          <a:xfrm>
            <a:off x="3887391" y="987426"/>
            <a:ext cx="4629150" cy="4873625"/>
          </a:xfrm>
          <a:prstGeom prst="rect">
            <a:avLst/>
          </a:prstGeom>
          <a:noFill/>
          <a:ln>
            <a:noFill/>
          </a:ln>
        </p:spPr>
      </p:sp>
      <p:sp>
        <p:nvSpPr>
          <p:cNvPr id="74" name="Google Shape;74;p38"/>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9"/>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40"/>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0"/>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6" name="Shape 16"/>
        <p:cNvGrpSpPr/>
        <p:nvPr/>
      </p:nvGrpSpPr>
      <p:grpSpPr>
        <a:xfrm>
          <a:off x="0" y="0"/>
          <a:ext cx="0" cy="0"/>
          <a:chOff x="0" y="0"/>
          <a:chExt cx="0" cy="0"/>
        </a:xfrm>
      </p:grpSpPr>
      <p:sp>
        <p:nvSpPr>
          <p:cNvPr id="17" name="Google Shape;17;p29"/>
          <p:cNvSpPr txBox="1"/>
          <p:nvPr>
            <p:ph idx="1" type="body"/>
          </p:nvPr>
        </p:nvSpPr>
        <p:spPr>
          <a:xfrm>
            <a:off x="428624" y="1137256"/>
            <a:ext cx="8407032" cy="490808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Georgia"/>
                <a:ea typeface="Georgia"/>
                <a:cs typeface="Georgia"/>
                <a:sym typeface="Georgia"/>
              </a:defRPr>
            </a:lvl1pPr>
            <a:lvl2pPr indent="-381000" lvl="1" marL="914400" algn="l">
              <a:lnSpc>
                <a:spcPct val="90000"/>
              </a:lnSpc>
              <a:spcBef>
                <a:spcPts val="500"/>
              </a:spcBef>
              <a:spcAft>
                <a:spcPts val="0"/>
              </a:spcAft>
              <a:buClr>
                <a:schemeClr val="dk1"/>
              </a:buClr>
              <a:buSzPts val="2400"/>
              <a:buChar char="•"/>
              <a:defRPr>
                <a:latin typeface="Georgia"/>
                <a:ea typeface="Georgia"/>
                <a:cs typeface="Georgia"/>
                <a:sym typeface="Georgia"/>
              </a:defRPr>
            </a:lvl2pPr>
            <a:lvl3pPr indent="-355600" lvl="2" marL="1371600" algn="l">
              <a:lnSpc>
                <a:spcPct val="90000"/>
              </a:lnSpc>
              <a:spcBef>
                <a:spcPts val="500"/>
              </a:spcBef>
              <a:spcAft>
                <a:spcPts val="0"/>
              </a:spcAft>
              <a:buClr>
                <a:schemeClr val="dk1"/>
              </a:buClr>
              <a:buSzPts val="2000"/>
              <a:buChar char="•"/>
              <a:defRPr>
                <a:latin typeface="Georgia"/>
                <a:ea typeface="Georgia"/>
                <a:cs typeface="Georgia"/>
                <a:sym typeface="Georgia"/>
              </a:defRPr>
            </a:lvl3pPr>
            <a:lvl4pPr indent="-342900" lvl="3" marL="1828800" algn="l">
              <a:lnSpc>
                <a:spcPct val="90000"/>
              </a:lnSpc>
              <a:spcBef>
                <a:spcPts val="500"/>
              </a:spcBef>
              <a:spcAft>
                <a:spcPts val="0"/>
              </a:spcAft>
              <a:buClr>
                <a:schemeClr val="dk1"/>
              </a:buClr>
              <a:buSzPts val="1800"/>
              <a:buChar char="•"/>
              <a:defRPr>
                <a:latin typeface="Georgia"/>
                <a:ea typeface="Georgia"/>
                <a:cs typeface="Georgia"/>
                <a:sym typeface="Georgia"/>
              </a:defRPr>
            </a:lvl4pPr>
            <a:lvl5pPr indent="-342900" lvl="4" marL="2286000" algn="l">
              <a:lnSpc>
                <a:spcPct val="90000"/>
              </a:lnSpc>
              <a:spcBef>
                <a:spcPts val="500"/>
              </a:spcBef>
              <a:spcAft>
                <a:spcPts val="0"/>
              </a:spcAft>
              <a:buClr>
                <a:schemeClr val="dk1"/>
              </a:buClr>
              <a:buSzPts val="1800"/>
              <a:buChar char="•"/>
              <a:defRPr>
                <a:latin typeface="Georgia"/>
                <a:ea typeface="Georgia"/>
                <a:cs typeface="Georgia"/>
                <a:sym typeface="Georgi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9"/>
          <p:cNvSpPr txBox="1"/>
          <p:nvPr>
            <p:ph type="title"/>
          </p:nvPr>
        </p:nvSpPr>
        <p:spPr>
          <a:xfrm>
            <a:off x="428624" y="348662"/>
            <a:ext cx="8407032" cy="464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A4123F"/>
              </a:buClr>
              <a:buSzPts val="2400"/>
              <a:buFont typeface="Georgia"/>
              <a:buNone/>
              <a:defRPr b="0" sz="2400">
                <a:solidFill>
                  <a:srgbClr val="A4123F"/>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9" name="Google Shape;19;p29"/>
          <p:cNvPicPr preferRelativeResize="0"/>
          <p:nvPr/>
        </p:nvPicPr>
        <p:blipFill rotWithShape="1">
          <a:blip r:embed="rId2">
            <a:alphaModFix/>
          </a:blip>
          <a:srcRect b="0" l="0" r="0" t="0"/>
          <a:stretch/>
        </p:blipFill>
        <p:spPr>
          <a:xfrm>
            <a:off x="-10117" y="6369933"/>
            <a:ext cx="9164233" cy="521007"/>
          </a:xfrm>
          <a:prstGeom prst="rect">
            <a:avLst/>
          </a:prstGeom>
          <a:noFill/>
          <a:ln>
            <a:noFill/>
          </a:ln>
        </p:spPr>
      </p:pic>
      <p:pic>
        <p:nvPicPr>
          <p:cNvPr id="20" name="Google Shape;20;p29"/>
          <p:cNvPicPr preferRelativeResize="0"/>
          <p:nvPr/>
        </p:nvPicPr>
        <p:blipFill rotWithShape="1">
          <a:blip r:embed="rId3">
            <a:alphaModFix/>
          </a:blip>
          <a:srcRect b="0" l="0" r="0" t="0"/>
          <a:stretch/>
        </p:blipFill>
        <p:spPr>
          <a:xfrm>
            <a:off x="94466" y="6490361"/>
            <a:ext cx="1336456" cy="3148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31"/>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32"/>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2"/>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3"/>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3"/>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34"/>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4"/>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4"/>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4"/>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34"/>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png"/><Relationship Id="rId4" Type="http://schemas.openxmlformats.org/officeDocument/2006/relationships/image" Target="../media/image32.png"/><Relationship Id="rId5"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p:nvPr/>
        </p:nvSpPr>
        <p:spPr>
          <a:xfrm>
            <a:off x="12436" y="1836044"/>
            <a:ext cx="9144000" cy="5143500"/>
          </a:xfrm>
          <a:prstGeom prst="rect">
            <a:avLst/>
          </a:prstGeom>
          <a:solidFill>
            <a:srgbClr val="B811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pic>
        <p:nvPicPr>
          <p:cNvPr descr="A picture containing drawing&#10;&#10;Description automatically generated" id="96" name="Google Shape;96;p1"/>
          <p:cNvPicPr preferRelativeResize="0"/>
          <p:nvPr/>
        </p:nvPicPr>
        <p:blipFill rotWithShape="1">
          <a:blip r:embed="rId3">
            <a:alphaModFix/>
          </a:blip>
          <a:srcRect b="0" l="0" r="0" t="0"/>
          <a:stretch/>
        </p:blipFill>
        <p:spPr>
          <a:xfrm>
            <a:off x="279575" y="2990662"/>
            <a:ext cx="3610190" cy="1158493"/>
          </a:xfrm>
          <a:prstGeom prst="rect">
            <a:avLst/>
          </a:prstGeom>
          <a:noFill/>
          <a:ln>
            <a:noFill/>
          </a:ln>
        </p:spPr>
      </p:pic>
      <p:sp>
        <p:nvSpPr>
          <p:cNvPr id="97" name="Google Shape;97;p1"/>
          <p:cNvSpPr txBox="1"/>
          <p:nvPr/>
        </p:nvSpPr>
        <p:spPr>
          <a:xfrm>
            <a:off x="4772711" y="3030965"/>
            <a:ext cx="3070166"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100">
              <a:solidFill>
                <a:schemeClr val="lt1"/>
              </a:solidFill>
              <a:latin typeface="Georgia"/>
              <a:ea typeface="Georgia"/>
              <a:cs typeface="Georgia"/>
              <a:sym typeface="Georgia"/>
            </a:endParaRPr>
          </a:p>
          <a:p>
            <a:pPr indent="0" lvl="0" marL="0" marR="0" rtl="0" algn="l">
              <a:spcBef>
                <a:spcPts val="0"/>
              </a:spcBef>
              <a:spcAft>
                <a:spcPts val="0"/>
              </a:spcAft>
              <a:buNone/>
            </a:pPr>
            <a:r>
              <a:t/>
            </a:r>
            <a:endParaRPr sz="2100">
              <a:solidFill>
                <a:schemeClr val="lt1"/>
              </a:solidFill>
              <a:latin typeface="Georgia"/>
              <a:ea typeface="Georgia"/>
              <a:cs typeface="Georgia"/>
              <a:sym typeface="Georgia"/>
            </a:endParaRPr>
          </a:p>
        </p:txBody>
      </p:sp>
      <p:cxnSp>
        <p:nvCxnSpPr>
          <p:cNvPr id="98" name="Google Shape;98;p1"/>
          <p:cNvCxnSpPr/>
          <p:nvPr/>
        </p:nvCxnSpPr>
        <p:spPr>
          <a:xfrm>
            <a:off x="4718005" y="2658034"/>
            <a:ext cx="0" cy="1227610"/>
          </a:xfrm>
          <a:prstGeom prst="straightConnector1">
            <a:avLst/>
          </a:prstGeom>
          <a:noFill/>
          <a:ln cap="flat" cmpd="sng" w="9525">
            <a:solidFill>
              <a:srgbClr val="FFC000"/>
            </a:solidFill>
            <a:prstDash val="solid"/>
            <a:miter lim="800000"/>
            <a:headEnd len="sm" w="sm" type="none"/>
            <a:tailEnd len="sm" w="sm" type="none"/>
          </a:ln>
        </p:spPr>
      </p:cxnSp>
      <p:sp>
        <p:nvSpPr>
          <p:cNvPr id="99" name="Google Shape;99;p1"/>
          <p:cNvSpPr txBox="1"/>
          <p:nvPr/>
        </p:nvSpPr>
        <p:spPr>
          <a:xfrm>
            <a:off x="5228823" y="5536020"/>
            <a:ext cx="355456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Georgia"/>
                <a:ea typeface="Georgia"/>
                <a:cs typeface="Georgia"/>
                <a:sym typeface="Georgia"/>
              </a:rPr>
              <a:t> </a:t>
            </a:r>
            <a:endParaRPr/>
          </a:p>
          <a:p>
            <a:pPr indent="0" lvl="0" marL="0" marR="0" rtl="0" algn="l">
              <a:spcBef>
                <a:spcPts val="0"/>
              </a:spcBef>
              <a:spcAft>
                <a:spcPts val="0"/>
              </a:spcAft>
              <a:buNone/>
            </a:pPr>
            <a:r>
              <a:rPr lang="en-US" sz="1800">
                <a:solidFill>
                  <a:schemeClr val="lt1"/>
                </a:solidFill>
                <a:latin typeface="Georgia"/>
                <a:ea typeface="Georgia"/>
                <a:cs typeface="Georgia"/>
                <a:sym typeface="Georgia"/>
              </a:rPr>
              <a:t>Dr. Hemalatha</a:t>
            </a:r>
            <a:endParaRPr/>
          </a:p>
          <a:p>
            <a:pPr indent="0" lvl="0" marL="0" marR="0" rtl="0" algn="l">
              <a:spcBef>
                <a:spcPts val="0"/>
              </a:spcBef>
              <a:spcAft>
                <a:spcPts val="0"/>
              </a:spcAft>
              <a:buNone/>
            </a:pPr>
            <a:r>
              <a:rPr lang="en-US" sz="1800">
                <a:solidFill>
                  <a:schemeClr val="lt1"/>
                </a:solidFill>
                <a:latin typeface="Georgia"/>
                <a:ea typeface="Georgia"/>
                <a:cs typeface="Georgia"/>
                <a:sym typeface="Georgia"/>
              </a:rPr>
              <a:t>AmritaWNA</a:t>
            </a:r>
            <a:endParaRPr sz="1800">
              <a:solidFill>
                <a:schemeClr val="lt1"/>
              </a:solidFill>
              <a:latin typeface="Georgia"/>
              <a:ea typeface="Georgia"/>
              <a:cs typeface="Georgia"/>
              <a:sym typeface="Georgia"/>
            </a:endParaRPr>
          </a:p>
          <a:p>
            <a:pPr indent="0" lvl="0" marL="0" marR="0" rtl="0" algn="l">
              <a:spcBef>
                <a:spcPts val="0"/>
              </a:spcBef>
              <a:spcAft>
                <a:spcPts val="0"/>
              </a:spcAft>
              <a:buNone/>
            </a:pPr>
            <a:r>
              <a:rPr lang="en-US" sz="1800">
                <a:solidFill>
                  <a:schemeClr val="lt1"/>
                </a:solidFill>
                <a:latin typeface="Georgia"/>
                <a:ea typeface="Georgia"/>
                <a:cs typeface="Georgia"/>
                <a:sym typeface="Georgia"/>
              </a:rPr>
              <a:t>Amrita Vishwa Vidyapeetham</a:t>
            </a:r>
            <a:endParaRPr/>
          </a:p>
        </p:txBody>
      </p:sp>
      <p:pic>
        <p:nvPicPr>
          <p:cNvPr id="100" name="Google Shape;100;p1"/>
          <p:cNvPicPr preferRelativeResize="0"/>
          <p:nvPr/>
        </p:nvPicPr>
        <p:blipFill rotWithShape="1">
          <a:blip r:embed="rId4">
            <a:alphaModFix/>
          </a:blip>
          <a:srcRect b="0" l="0" r="0" t="0"/>
          <a:stretch/>
        </p:blipFill>
        <p:spPr>
          <a:xfrm>
            <a:off x="0" y="9064"/>
            <a:ext cx="9144000" cy="2793055"/>
          </a:xfrm>
          <a:prstGeom prst="rect">
            <a:avLst/>
          </a:prstGeom>
          <a:noFill/>
          <a:ln>
            <a:noFill/>
          </a:ln>
        </p:spPr>
      </p:pic>
      <p:sp>
        <p:nvSpPr>
          <p:cNvPr id="101" name="Google Shape;101;p1"/>
          <p:cNvSpPr txBox="1"/>
          <p:nvPr/>
        </p:nvSpPr>
        <p:spPr>
          <a:xfrm>
            <a:off x="-62128" y="4280292"/>
            <a:ext cx="9206128" cy="835200"/>
          </a:xfrm>
          <a:prstGeom prst="rect">
            <a:avLst/>
          </a:prstGeom>
          <a:noFill/>
          <a:ln>
            <a:noFill/>
          </a:ln>
        </p:spPr>
        <p:txBody>
          <a:bodyPr anchorCtr="0" anchor="b" bIns="34275" lIns="68550" spcFirstLastPara="1" rIns="68550" wrap="square" tIns="34275">
            <a:noAutofit/>
          </a:bodyPr>
          <a:lstStyle/>
          <a:p>
            <a:pPr indent="0" lvl="0" marL="0" marR="0" rtl="0" algn="ctr">
              <a:lnSpc>
                <a:spcPct val="90000"/>
              </a:lnSpc>
              <a:spcBef>
                <a:spcPts val="0"/>
              </a:spcBef>
              <a:spcAft>
                <a:spcPts val="0"/>
              </a:spcAft>
              <a:buClr>
                <a:schemeClr val="lt1"/>
              </a:buClr>
              <a:buSzPts val="4000"/>
              <a:buFont typeface="Georgia"/>
              <a:buNone/>
            </a:pPr>
            <a:r>
              <a:rPr b="0" i="0" lang="en-US" sz="4050" u="none" cap="none" strike="noStrike">
                <a:solidFill>
                  <a:srgbClr val="FFFF00"/>
                </a:solidFill>
                <a:latin typeface="Georgia"/>
                <a:ea typeface="Georgia"/>
                <a:cs typeface="Georgia"/>
                <a:sym typeface="Georgia"/>
              </a:rPr>
              <a:t>Support Vector Machines</a:t>
            </a:r>
            <a:endParaRPr b="0" i="0" sz="4050" u="none" cap="none" strike="noStrike">
              <a:solidFill>
                <a:srgbClr val="FFFF00"/>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2022/11/9</a:t>
            </a:r>
            <a:endParaRPr/>
          </a:p>
        </p:txBody>
      </p:sp>
      <p:sp>
        <p:nvSpPr>
          <p:cNvPr id="478" name="Google Shape;478;p10"/>
          <p:cNvSpPr txBox="1"/>
          <p:nvPr>
            <p:ph idx="12" type="sldNum"/>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479" name="Google Shape;479;p10"/>
          <p:cNvCxnSpPr/>
          <p:nvPr/>
        </p:nvCxnSpPr>
        <p:spPr>
          <a:xfrm rot="-3472419">
            <a:off x="1239838" y="4076700"/>
            <a:ext cx="5410200" cy="0"/>
          </a:xfrm>
          <a:prstGeom prst="straightConnector1">
            <a:avLst/>
          </a:prstGeom>
          <a:noFill/>
          <a:ln cap="flat" cmpd="sng" w="361950">
            <a:solidFill>
              <a:schemeClr val="accent2"/>
            </a:solidFill>
            <a:prstDash val="solid"/>
            <a:round/>
            <a:headEnd len="med" w="med" type="none"/>
            <a:tailEnd len="med" w="med" type="none"/>
          </a:ln>
        </p:spPr>
      </p:cxnSp>
      <p:cxnSp>
        <p:nvCxnSpPr>
          <p:cNvPr id="480" name="Google Shape;480;p10"/>
          <p:cNvCxnSpPr/>
          <p:nvPr/>
        </p:nvCxnSpPr>
        <p:spPr>
          <a:xfrm rot="-3472419">
            <a:off x="1163638" y="4076700"/>
            <a:ext cx="5562600" cy="0"/>
          </a:xfrm>
          <a:prstGeom prst="straightConnector1">
            <a:avLst/>
          </a:prstGeom>
          <a:noFill/>
          <a:ln cap="flat" cmpd="sng" w="12700">
            <a:solidFill>
              <a:schemeClr val="dk1"/>
            </a:solidFill>
            <a:prstDash val="solid"/>
            <a:round/>
            <a:headEnd len="med" w="med" type="none"/>
            <a:tailEnd len="med" w="med" type="none"/>
          </a:ln>
        </p:spPr>
      </p:cxnSp>
      <p:sp>
        <p:nvSpPr>
          <p:cNvPr id="481" name="Google Shape;481;p10"/>
          <p:cNvSpPr txBox="1"/>
          <p:nvPr>
            <p:ph type="title"/>
          </p:nvPr>
        </p:nvSpPr>
        <p:spPr>
          <a:xfrm>
            <a:off x="152400" y="304800"/>
            <a:ext cx="4648200" cy="685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Maximum Margin</a:t>
            </a:r>
            <a:endParaRPr/>
          </a:p>
        </p:txBody>
      </p:sp>
      <p:sp>
        <p:nvSpPr>
          <p:cNvPr id="482" name="Google Shape;482;p10"/>
          <p:cNvSpPr/>
          <p:nvPr/>
        </p:nvSpPr>
        <p:spPr>
          <a:xfrm>
            <a:off x="5334000" y="776288"/>
            <a:ext cx="1600200" cy="65405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3600">
                <a:solidFill>
                  <a:schemeClr val="dk1"/>
                </a:solidFill>
                <a:latin typeface="Calibri"/>
                <a:ea typeface="Calibri"/>
                <a:cs typeface="Calibri"/>
                <a:sym typeface="Calibri"/>
              </a:rPr>
              <a:t>f </a:t>
            </a:r>
            <a:r>
              <a:rPr lang="en-US" sz="2000">
                <a:solidFill>
                  <a:schemeClr val="dk1"/>
                </a:solidFill>
                <a:latin typeface="Calibri"/>
                <a:ea typeface="Calibri"/>
                <a:cs typeface="Calibri"/>
                <a:sym typeface="Calibri"/>
              </a:rPr>
              <a:t>        </a:t>
            </a:r>
            <a:endParaRPr/>
          </a:p>
        </p:txBody>
      </p:sp>
      <p:cxnSp>
        <p:nvCxnSpPr>
          <p:cNvPr id="483" name="Google Shape;483;p10"/>
          <p:cNvCxnSpPr/>
          <p:nvPr/>
        </p:nvCxnSpPr>
        <p:spPr>
          <a:xfrm>
            <a:off x="3962400" y="1066800"/>
            <a:ext cx="1371600" cy="0"/>
          </a:xfrm>
          <a:prstGeom prst="straightConnector1">
            <a:avLst/>
          </a:prstGeom>
          <a:noFill/>
          <a:ln cap="flat" cmpd="sng" w="12700">
            <a:solidFill>
              <a:schemeClr val="dk1"/>
            </a:solidFill>
            <a:prstDash val="solid"/>
            <a:round/>
            <a:headEnd len="med" w="med" type="none"/>
            <a:tailEnd len="med" w="med" type="triangle"/>
          </a:ln>
        </p:spPr>
      </p:cxnSp>
      <p:sp>
        <p:nvSpPr>
          <p:cNvPr id="484" name="Google Shape;484;p10"/>
          <p:cNvSpPr txBox="1"/>
          <p:nvPr/>
        </p:nvSpPr>
        <p:spPr>
          <a:xfrm>
            <a:off x="3505200" y="762000"/>
            <a:ext cx="609600"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a:solidFill>
                  <a:schemeClr val="dk1"/>
                </a:solidFill>
                <a:latin typeface="Calibri"/>
                <a:ea typeface="Calibri"/>
                <a:cs typeface="Calibri"/>
                <a:sym typeface="Calibri"/>
              </a:rPr>
              <a:t>x</a:t>
            </a:r>
            <a:endParaRPr/>
          </a:p>
        </p:txBody>
      </p:sp>
      <p:cxnSp>
        <p:nvCxnSpPr>
          <p:cNvPr id="485" name="Google Shape;485;p10"/>
          <p:cNvCxnSpPr/>
          <p:nvPr/>
        </p:nvCxnSpPr>
        <p:spPr>
          <a:xfrm>
            <a:off x="6019800" y="381000"/>
            <a:ext cx="0" cy="381000"/>
          </a:xfrm>
          <a:prstGeom prst="straightConnector1">
            <a:avLst/>
          </a:prstGeom>
          <a:noFill/>
          <a:ln cap="flat" cmpd="sng" w="12700">
            <a:solidFill>
              <a:schemeClr val="dk1"/>
            </a:solidFill>
            <a:prstDash val="solid"/>
            <a:round/>
            <a:headEnd len="med" w="med" type="none"/>
            <a:tailEnd len="med" w="med" type="triangle"/>
          </a:ln>
        </p:spPr>
      </p:cxnSp>
      <p:sp>
        <p:nvSpPr>
          <p:cNvPr id="486" name="Google Shape;486;p10"/>
          <p:cNvSpPr txBox="1"/>
          <p:nvPr/>
        </p:nvSpPr>
        <p:spPr>
          <a:xfrm>
            <a:off x="5791200" y="0"/>
            <a:ext cx="381000" cy="5794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00CC00"/>
                </a:solidFill>
                <a:latin typeface="Noto Sans Symbols"/>
                <a:ea typeface="Noto Sans Symbols"/>
                <a:cs typeface="Noto Sans Symbols"/>
                <a:sym typeface="Noto Sans Symbols"/>
              </a:rPr>
              <a:t>α</a:t>
            </a:r>
            <a:endParaRPr/>
          </a:p>
        </p:txBody>
      </p:sp>
      <p:cxnSp>
        <p:nvCxnSpPr>
          <p:cNvPr id="487" name="Google Shape;487;p10"/>
          <p:cNvCxnSpPr/>
          <p:nvPr/>
        </p:nvCxnSpPr>
        <p:spPr>
          <a:xfrm>
            <a:off x="6934200" y="1066800"/>
            <a:ext cx="1371600" cy="0"/>
          </a:xfrm>
          <a:prstGeom prst="straightConnector1">
            <a:avLst/>
          </a:prstGeom>
          <a:noFill/>
          <a:ln cap="flat" cmpd="sng" w="12700">
            <a:solidFill>
              <a:schemeClr val="dk1"/>
            </a:solidFill>
            <a:prstDash val="solid"/>
            <a:round/>
            <a:headEnd len="med" w="med" type="none"/>
            <a:tailEnd len="med" w="med" type="triangle"/>
          </a:ln>
        </p:spPr>
      </p:cxnSp>
      <p:sp>
        <p:nvSpPr>
          <p:cNvPr id="488" name="Google Shape;488;p10"/>
          <p:cNvSpPr txBox="1"/>
          <p:nvPr/>
        </p:nvSpPr>
        <p:spPr>
          <a:xfrm>
            <a:off x="8305800" y="838200"/>
            <a:ext cx="8382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y</a:t>
            </a:r>
            <a:r>
              <a:rPr baseline="30000" lang="en-US" sz="3200">
                <a:solidFill>
                  <a:schemeClr val="dk1"/>
                </a:solidFill>
                <a:latin typeface="Calibri"/>
                <a:ea typeface="Calibri"/>
                <a:cs typeface="Calibri"/>
                <a:sym typeface="Calibri"/>
              </a:rPr>
              <a:t>est</a:t>
            </a:r>
            <a:endParaRPr/>
          </a:p>
        </p:txBody>
      </p:sp>
      <p:sp>
        <p:nvSpPr>
          <p:cNvPr id="489" name="Google Shape;489;p10"/>
          <p:cNvSpPr txBox="1"/>
          <p:nvPr/>
        </p:nvSpPr>
        <p:spPr>
          <a:xfrm>
            <a:off x="838200" y="1905000"/>
            <a:ext cx="1905000" cy="8540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denotes +1</a:t>
            </a:r>
            <a:endParaRPr/>
          </a:p>
          <a:p>
            <a:pPr indent="0" lvl="0" marL="0" marR="0" rtl="0" algn="ctr">
              <a:spcBef>
                <a:spcPts val="1000"/>
              </a:spcBef>
              <a:spcAft>
                <a:spcPts val="0"/>
              </a:spcAft>
              <a:buNone/>
            </a:pPr>
            <a:r>
              <a:rPr lang="en-US" sz="2000">
                <a:solidFill>
                  <a:schemeClr val="dk1"/>
                </a:solidFill>
                <a:latin typeface="Calibri"/>
                <a:ea typeface="Calibri"/>
                <a:cs typeface="Calibri"/>
                <a:sym typeface="Calibri"/>
              </a:rPr>
              <a:t>denotes -1</a:t>
            </a:r>
            <a:endParaRPr/>
          </a:p>
        </p:txBody>
      </p:sp>
      <p:sp>
        <p:nvSpPr>
          <p:cNvPr id="490" name="Google Shape;490;p10"/>
          <p:cNvSpPr/>
          <p:nvPr/>
        </p:nvSpPr>
        <p:spPr>
          <a:xfrm rot="4777107">
            <a:off x="915194" y="2056606"/>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 name="Google Shape;491;p10"/>
          <p:cNvSpPr/>
          <p:nvPr/>
        </p:nvSpPr>
        <p:spPr>
          <a:xfrm rot="5895381">
            <a:off x="915988" y="2513012"/>
            <a:ext cx="50800"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92" name="Google Shape;492;p10"/>
          <p:cNvCxnSpPr/>
          <p:nvPr/>
        </p:nvCxnSpPr>
        <p:spPr>
          <a:xfrm>
            <a:off x="2590800" y="2209800"/>
            <a:ext cx="0" cy="3505200"/>
          </a:xfrm>
          <a:prstGeom prst="straightConnector1">
            <a:avLst/>
          </a:prstGeom>
          <a:noFill/>
          <a:ln cap="flat" cmpd="sng" w="38100">
            <a:solidFill>
              <a:schemeClr val="hlink"/>
            </a:solidFill>
            <a:prstDash val="solid"/>
            <a:round/>
            <a:headEnd len="med" w="med" type="none"/>
            <a:tailEnd len="med" w="med" type="none"/>
          </a:ln>
        </p:spPr>
      </p:cxnSp>
      <p:cxnSp>
        <p:nvCxnSpPr>
          <p:cNvPr id="493" name="Google Shape;493;p10"/>
          <p:cNvCxnSpPr/>
          <p:nvPr/>
        </p:nvCxnSpPr>
        <p:spPr>
          <a:xfrm>
            <a:off x="2438400" y="5562600"/>
            <a:ext cx="3657600" cy="0"/>
          </a:xfrm>
          <a:prstGeom prst="straightConnector1">
            <a:avLst/>
          </a:prstGeom>
          <a:noFill/>
          <a:ln cap="flat" cmpd="sng" w="38100">
            <a:solidFill>
              <a:schemeClr val="hlink"/>
            </a:solidFill>
            <a:prstDash val="solid"/>
            <a:round/>
            <a:headEnd len="med" w="med" type="none"/>
            <a:tailEnd len="med" w="med" type="none"/>
          </a:ln>
        </p:spPr>
      </p:cxnSp>
      <p:sp>
        <p:nvSpPr>
          <p:cNvPr id="494" name="Google Shape;494;p10"/>
          <p:cNvSpPr/>
          <p:nvPr/>
        </p:nvSpPr>
        <p:spPr>
          <a:xfrm>
            <a:off x="3717925" y="5032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10"/>
          <p:cNvSpPr/>
          <p:nvPr/>
        </p:nvSpPr>
        <p:spPr>
          <a:xfrm>
            <a:off x="2486025" y="3903663"/>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10"/>
          <p:cNvSpPr/>
          <p:nvPr/>
        </p:nvSpPr>
        <p:spPr>
          <a:xfrm>
            <a:off x="4340225" y="28146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Google Shape;497;p10"/>
          <p:cNvSpPr/>
          <p:nvPr/>
        </p:nvSpPr>
        <p:spPr>
          <a:xfrm>
            <a:off x="4403725" y="3635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p10"/>
          <p:cNvSpPr/>
          <p:nvPr/>
        </p:nvSpPr>
        <p:spPr>
          <a:xfrm>
            <a:off x="3409950" y="2663825"/>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10"/>
          <p:cNvSpPr/>
          <p:nvPr/>
        </p:nvSpPr>
        <p:spPr>
          <a:xfrm>
            <a:off x="3886200" y="3733800"/>
            <a:ext cx="5397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10"/>
          <p:cNvSpPr/>
          <p:nvPr/>
        </p:nvSpPr>
        <p:spPr>
          <a:xfrm>
            <a:off x="3048000" y="3124200"/>
            <a:ext cx="60325" cy="58738"/>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10"/>
          <p:cNvSpPr/>
          <p:nvPr/>
        </p:nvSpPr>
        <p:spPr>
          <a:xfrm>
            <a:off x="5105400" y="4114800"/>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10"/>
          <p:cNvSpPr/>
          <p:nvPr/>
        </p:nvSpPr>
        <p:spPr>
          <a:xfrm rot="-1118274">
            <a:off x="3887788" y="4443413"/>
            <a:ext cx="5397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10"/>
          <p:cNvSpPr/>
          <p:nvPr/>
        </p:nvSpPr>
        <p:spPr>
          <a:xfrm rot="-1118274">
            <a:off x="6003925" y="32289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10"/>
          <p:cNvSpPr/>
          <p:nvPr/>
        </p:nvSpPr>
        <p:spPr>
          <a:xfrm rot="-1118274">
            <a:off x="5295900" y="4545013"/>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10"/>
          <p:cNvSpPr/>
          <p:nvPr/>
        </p:nvSpPr>
        <p:spPr>
          <a:xfrm rot="-1118274">
            <a:off x="3124200" y="2667000"/>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10"/>
          <p:cNvSpPr/>
          <p:nvPr/>
        </p:nvSpPr>
        <p:spPr>
          <a:xfrm rot="-1118274">
            <a:off x="4711700" y="35845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10"/>
          <p:cNvSpPr/>
          <p:nvPr/>
        </p:nvSpPr>
        <p:spPr>
          <a:xfrm rot="-1118274">
            <a:off x="5867400" y="4495800"/>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10"/>
          <p:cNvSpPr/>
          <p:nvPr/>
        </p:nvSpPr>
        <p:spPr>
          <a:xfrm rot="-1118274">
            <a:off x="3114675" y="36401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10"/>
          <p:cNvSpPr/>
          <p:nvPr/>
        </p:nvSpPr>
        <p:spPr>
          <a:xfrm rot="5895381">
            <a:off x="3867150" y="3057525"/>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10"/>
          <p:cNvSpPr/>
          <p:nvPr/>
        </p:nvSpPr>
        <p:spPr>
          <a:xfrm rot="5895381">
            <a:off x="4136231" y="5242719"/>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10"/>
          <p:cNvSpPr/>
          <p:nvPr/>
        </p:nvSpPr>
        <p:spPr>
          <a:xfrm rot="5895381">
            <a:off x="3114675" y="40989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10"/>
          <p:cNvSpPr/>
          <p:nvPr/>
        </p:nvSpPr>
        <p:spPr>
          <a:xfrm rot="5895381">
            <a:off x="4343400" y="2393950"/>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10"/>
          <p:cNvSpPr/>
          <p:nvPr/>
        </p:nvSpPr>
        <p:spPr>
          <a:xfrm rot="5895381">
            <a:off x="5304632" y="4144169"/>
            <a:ext cx="58737"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10"/>
          <p:cNvSpPr/>
          <p:nvPr/>
        </p:nvSpPr>
        <p:spPr>
          <a:xfrm rot="5895381">
            <a:off x="4370388" y="407987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10"/>
          <p:cNvSpPr/>
          <p:nvPr/>
        </p:nvSpPr>
        <p:spPr>
          <a:xfrm rot="5895381">
            <a:off x="5619750" y="3365500"/>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10"/>
          <p:cNvSpPr/>
          <p:nvPr/>
        </p:nvSpPr>
        <p:spPr>
          <a:xfrm rot="5895381">
            <a:off x="3087688" y="23463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10"/>
          <p:cNvSpPr/>
          <p:nvPr/>
        </p:nvSpPr>
        <p:spPr>
          <a:xfrm rot="5895381">
            <a:off x="5260975" y="32734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10"/>
          <p:cNvSpPr/>
          <p:nvPr/>
        </p:nvSpPr>
        <p:spPr>
          <a:xfrm rot="5895381">
            <a:off x="5117307" y="4718844"/>
            <a:ext cx="58737"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p10"/>
          <p:cNvSpPr/>
          <p:nvPr/>
        </p:nvSpPr>
        <p:spPr>
          <a:xfrm rot="4777107">
            <a:off x="3498057" y="3534569"/>
            <a:ext cx="58737"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10"/>
          <p:cNvSpPr/>
          <p:nvPr/>
        </p:nvSpPr>
        <p:spPr>
          <a:xfrm rot="4777107">
            <a:off x="4651375" y="5254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10"/>
          <p:cNvSpPr/>
          <p:nvPr/>
        </p:nvSpPr>
        <p:spPr>
          <a:xfrm rot="4777107">
            <a:off x="4346575" y="4873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10"/>
          <p:cNvSpPr/>
          <p:nvPr/>
        </p:nvSpPr>
        <p:spPr>
          <a:xfrm rot="4777107">
            <a:off x="2817019" y="3736181"/>
            <a:ext cx="58738"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10"/>
          <p:cNvSpPr/>
          <p:nvPr/>
        </p:nvSpPr>
        <p:spPr>
          <a:xfrm rot="4777107">
            <a:off x="3713163" y="2776537"/>
            <a:ext cx="50800"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10"/>
          <p:cNvSpPr/>
          <p:nvPr/>
        </p:nvSpPr>
        <p:spPr>
          <a:xfrm rot="4777107">
            <a:off x="4356101" y="4364037"/>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10"/>
          <p:cNvSpPr/>
          <p:nvPr/>
        </p:nvSpPr>
        <p:spPr>
          <a:xfrm rot="4777107">
            <a:off x="2504282" y="3082131"/>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p10"/>
          <p:cNvSpPr/>
          <p:nvPr/>
        </p:nvSpPr>
        <p:spPr>
          <a:xfrm rot="4777107">
            <a:off x="3937794" y="5049044"/>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10"/>
          <p:cNvSpPr/>
          <p:nvPr/>
        </p:nvSpPr>
        <p:spPr>
          <a:xfrm rot="4777107">
            <a:off x="5303838" y="4756150"/>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10"/>
          <p:cNvSpPr txBox="1"/>
          <p:nvPr/>
        </p:nvSpPr>
        <p:spPr>
          <a:xfrm>
            <a:off x="5486400" y="1676400"/>
            <a:ext cx="32004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000">
                <a:solidFill>
                  <a:schemeClr val="dk1"/>
                </a:solidFill>
                <a:latin typeface="Calibri"/>
                <a:ea typeface="Calibri"/>
                <a:cs typeface="Calibri"/>
                <a:sym typeface="Calibri"/>
              </a:rPr>
              <a:t>f</a:t>
            </a:r>
            <a:r>
              <a:rPr i="1" lang="en-US" sz="2000">
                <a:solidFill>
                  <a:schemeClr val="dk1"/>
                </a:solidFill>
                <a:latin typeface="Calibri"/>
                <a:ea typeface="Calibri"/>
                <a:cs typeface="Calibri"/>
                <a:sym typeface="Calibri"/>
              </a:rPr>
              <a:t>(</a:t>
            </a:r>
            <a:r>
              <a:rPr b="1" i="1" lang="en-US" sz="2000">
                <a:solidFill>
                  <a:schemeClr val="dk1"/>
                </a:solidFill>
                <a:latin typeface="Calibri"/>
                <a:ea typeface="Calibri"/>
                <a:cs typeface="Calibri"/>
                <a:sym typeface="Calibri"/>
              </a:rPr>
              <a:t>x</a:t>
            </a:r>
            <a:r>
              <a:rPr i="1" lang="en-US" sz="2000">
                <a:solidFill>
                  <a:schemeClr val="dk1"/>
                </a:solidFill>
                <a:latin typeface="Calibri"/>
                <a:ea typeface="Calibri"/>
                <a:cs typeface="Calibri"/>
                <a:sym typeface="Calibri"/>
              </a:rPr>
              <a:t>,</a:t>
            </a:r>
            <a:r>
              <a:rPr b="1" i="1" lang="en-US" sz="2000">
                <a:solidFill>
                  <a:srgbClr val="00CC00"/>
                </a:solidFill>
                <a:latin typeface="Calibri"/>
                <a:ea typeface="Calibri"/>
                <a:cs typeface="Calibri"/>
                <a:sym typeface="Calibri"/>
              </a:rPr>
              <a:t>w</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 = sign(</a:t>
            </a:r>
            <a:r>
              <a:rPr b="1" i="1" lang="en-US" sz="2000">
                <a:solidFill>
                  <a:srgbClr val="00CC00"/>
                </a:solidFill>
                <a:latin typeface="Calibri"/>
                <a:ea typeface="Calibri"/>
                <a:cs typeface="Calibri"/>
                <a:sym typeface="Calibri"/>
              </a:rPr>
              <a:t>w</a:t>
            </a:r>
            <a:r>
              <a:rPr b="1" i="1" lang="en-US" sz="2000">
                <a:solidFill>
                  <a:schemeClr val="dk1"/>
                </a:solidFill>
                <a:latin typeface="Calibri"/>
                <a:ea typeface="Calibri"/>
                <a:cs typeface="Calibri"/>
                <a:sym typeface="Calibri"/>
              </a:rPr>
              <a:t>. x</a:t>
            </a:r>
            <a:r>
              <a:rPr i="1" lang="en-US" sz="2000">
                <a:solidFill>
                  <a:srgbClr val="00CC00"/>
                </a:solidFill>
                <a:latin typeface="Calibri"/>
                <a:ea typeface="Calibri"/>
                <a:cs typeface="Calibri"/>
                <a:sym typeface="Calibri"/>
              </a:rPr>
              <a:t> </a:t>
            </a:r>
            <a:r>
              <a:rPr i="1" lang="en-US" sz="2000">
                <a:solidFill>
                  <a:schemeClr val="dk1"/>
                </a:solidFill>
                <a:latin typeface="Calibri"/>
                <a:ea typeface="Calibri"/>
                <a:cs typeface="Calibri"/>
                <a:sym typeface="Calibri"/>
              </a:rPr>
              <a:t>- </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a:t>
            </a:r>
            <a:endParaRPr/>
          </a:p>
        </p:txBody>
      </p:sp>
      <p:sp>
        <p:nvSpPr>
          <p:cNvPr id="529" name="Google Shape;529;p10"/>
          <p:cNvSpPr txBox="1"/>
          <p:nvPr/>
        </p:nvSpPr>
        <p:spPr>
          <a:xfrm>
            <a:off x="6248400" y="3200400"/>
            <a:ext cx="2438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530" name="Google Shape;530;p10"/>
          <p:cNvSpPr txBox="1"/>
          <p:nvPr/>
        </p:nvSpPr>
        <p:spPr>
          <a:xfrm>
            <a:off x="6400800" y="2286000"/>
            <a:ext cx="2743200" cy="3925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a:t>
            </a:r>
            <a:r>
              <a:rPr lang="en-US" sz="1800">
                <a:solidFill>
                  <a:schemeClr val="hlink"/>
                </a:solidFill>
                <a:latin typeface="Calibri"/>
                <a:ea typeface="Calibri"/>
                <a:cs typeface="Calibri"/>
                <a:sym typeface="Calibri"/>
              </a:rPr>
              <a:t>maximum margin linear classifier</a:t>
            </a:r>
            <a:r>
              <a:rPr lang="en-US" sz="1800">
                <a:solidFill>
                  <a:schemeClr val="dk1"/>
                </a:solidFill>
                <a:latin typeface="Calibri"/>
                <a:ea typeface="Calibri"/>
                <a:cs typeface="Calibri"/>
                <a:sym typeface="Calibri"/>
              </a:rPr>
              <a:t> is the linear classifier with the, um, maximum margin.</a:t>
            </a:r>
            <a:endParaRPr/>
          </a:p>
          <a:p>
            <a:pPr indent="0" lvl="0" marL="0" marR="0" rtl="0" algn="l">
              <a:spcBef>
                <a:spcPts val="900"/>
              </a:spcBef>
              <a:spcAft>
                <a:spcPts val="0"/>
              </a:spcAft>
              <a:buNone/>
            </a:pPr>
            <a:r>
              <a:rPr lang="en-US" sz="1800">
                <a:solidFill>
                  <a:schemeClr val="dk1"/>
                </a:solidFill>
                <a:latin typeface="Calibri"/>
                <a:ea typeface="Calibri"/>
                <a:cs typeface="Calibri"/>
                <a:sym typeface="Calibri"/>
              </a:rPr>
              <a:t>This is the simplest kind of SVM (Called an LSVM)</a:t>
            </a:r>
            <a:endParaRPr/>
          </a:p>
        </p:txBody>
      </p:sp>
      <p:sp>
        <p:nvSpPr>
          <p:cNvPr id="531" name="Google Shape;531;p10"/>
          <p:cNvSpPr/>
          <p:nvPr/>
        </p:nvSpPr>
        <p:spPr>
          <a:xfrm>
            <a:off x="4441825" y="6097588"/>
            <a:ext cx="1758950" cy="381000"/>
          </a:xfrm>
          <a:prstGeom prst="wedgeRectCallout">
            <a:avLst>
              <a:gd fmla="val 64713" name="adj1"/>
              <a:gd fmla="val -86250" name="adj2"/>
            </a:avLst>
          </a:prstGeom>
          <a:solidFill>
            <a:srgbClr val="CCFFCC"/>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Linear SVM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2022/11/9</a:t>
            </a:r>
            <a:endParaRPr/>
          </a:p>
        </p:txBody>
      </p:sp>
      <p:sp>
        <p:nvSpPr>
          <p:cNvPr id="538" name="Google Shape;538;p11"/>
          <p:cNvSpPr txBox="1"/>
          <p:nvPr>
            <p:ph idx="12" type="sldNum"/>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539" name="Google Shape;539;p11"/>
          <p:cNvCxnSpPr/>
          <p:nvPr/>
        </p:nvCxnSpPr>
        <p:spPr>
          <a:xfrm rot="-3472419">
            <a:off x="1239838" y="4076700"/>
            <a:ext cx="5410200" cy="0"/>
          </a:xfrm>
          <a:prstGeom prst="straightConnector1">
            <a:avLst/>
          </a:prstGeom>
          <a:noFill/>
          <a:ln cap="flat" cmpd="sng" w="361950">
            <a:solidFill>
              <a:schemeClr val="accent2"/>
            </a:solidFill>
            <a:prstDash val="solid"/>
            <a:round/>
            <a:headEnd len="med" w="med" type="none"/>
            <a:tailEnd len="med" w="med" type="none"/>
          </a:ln>
        </p:spPr>
      </p:cxnSp>
      <p:cxnSp>
        <p:nvCxnSpPr>
          <p:cNvPr id="540" name="Google Shape;540;p11"/>
          <p:cNvCxnSpPr/>
          <p:nvPr/>
        </p:nvCxnSpPr>
        <p:spPr>
          <a:xfrm rot="-3472419">
            <a:off x="1163638" y="4076700"/>
            <a:ext cx="5562600" cy="0"/>
          </a:xfrm>
          <a:prstGeom prst="straightConnector1">
            <a:avLst/>
          </a:prstGeom>
          <a:noFill/>
          <a:ln cap="flat" cmpd="sng" w="12700">
            <a:solidFill>
              <a:schemeClr val="dk1"/>
            </a:solidFill>
            <a:prstDash val="solid"/>
            <a:round/>
            <a:headEnd len="med" w="med" type="none"/>
            <a:tailEnd len="med" w="med" type="none"/>
          </a:ln>
        </p:spPr>
      </p:cxnSp>
      <p:sp>
        <p:nvSpPr>
          <p:cNvPr id="541" name="Google Shape;541;p11"/>
          <p:cNvSpPr txBox="1"/>
          <p:nvPr>
            <p:ph type="title"/>
          </p:nvPr>
        </p:nvSpPr>
        <p:spPr>
          <a:xfrm>
            <a:off x="152400" y="304800"/>
            <a:ext cx="4648200" cy="685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Maximum Margin</a:t>
            </a:r>
            <a:endParaRPr/>
          </a:p>
        </p:txBody>
      </p:sp>
      <p:sp>
        <p:nvSpPr>
          <p:cNvPr id="542" name="Google Shape;542;p11"/>
          <p:cNvSpPr/>
          <p:nvPr/>
        </p:nvSpPr>
        <p:spPr>
          <a:xfrm>
            <a:off x="5334000" y="776288"/>
            <a:ext cx="1600200" cy="65405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3600">
                <a:solidFill>
                  <a:schemeClr val="dk1"/>
                </a:solidFill>
                <a:latin typeface="Calibri"/>
                <a:ea typeface="Calibri"/>
                <a:cs typeface="Calibri"/>
                <a:sym typeface="Calibri"/>
              </a:rPr>
              <a:t>f </a:t>
            </a:r>
            <a:r>
              <a:rPr lang="en-US" sz="2000">
                <a:solidFill>
                  <a:schemeClr val="dk1"/>
                </a:solidFill>
                <a:latin typeface="Calibri"/>
                <a:ea typeface="Calibri"/>
                <a:cs typeface="Calibri"/>
                <a:sym typeface="Calibri"/>
              </a:rPr>
              <a:t>        </a:t>
            </a:r>
            <a:endParaRPr/>
          </a:p>
        </p:txBody>
      </p:sp>
      <p:cxnSp>
        <p:nvCxnSpPr>
          <p:cNvPr id="543" name="Google Shape;543;p11"/>
          <p:cNvCxnSpPr/>
          <p:nvPr/>
        </p:nvCxnSpPr>
        <p:spPr>
          <a:xfrm>
            <a:off x="3962400" y="1066800"/>
            <a:ext cx="1371600" cy="0"/>
          </a:xfrm>
          <a:prstGeom prst="straightConnector1">
            <a:avLst/>
          </a:prstGeom>
          <a:noFill/>
          <a:ln cap="flat" cmpd="sng" w="12700">
            <a:solidFill>
              <a:schemeClr val="dk1"/>
            </a:solidFill>
            <a:prstDash val="solid"/>
            <a:round/>
            <a:headEnd len="med" w="med" type="none"/>
            <a:tailEnd len="med" w="med" type="triangle"/>
          </a:ln>
        </p:spPr>
      </p:cxnSp>
      <p:sp>
        <p:nvSpPr>
          <p:cNvPr id="544" name="Google Shape;544;p11"/>
          <p:cNvSpPr txBox="1"/>
          <p:nvPr/>
        </p:nvSpPr>
        <p:spPr>
          <a:xfrm>
            <a:off x="3505200" y="762000"/>
            <a:ext cx="609600"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a:solidFill>
                  <a:schemeClr val="dk1"/>
                </a:solidFill>
                <a:latin typeface="Calibri"/>
                <a:ea typeface="Calibri"/>
                <a:cs typeface="Calibri"/>
                <a:sym typeface="Calibri"/>
              </a:rPr>
              <a:t>x</a:t>
            </a:r>
            <a:endParaRPr/>
          </a:p>
        </p:txBody>
      </p:sp>
      <p:cxnSp>
        <p:nvCxnSpPr>
          <p:cNvPr id="545" name="Google Shape;545;p11"/>
          <p:cNvCxnSpPr/>
          <p:nvPr/>
        </p:nvCxnSpPr>
        <p:spPr>
          <a:xfrm>
            <a:off x="6019800" y="381000"/>
            <a:ext cx="0" cy="381000"/>
          </a:xfrm>
          <a:prstGeom prst="straightConnector1">
            <a:avLst/>
          </a:prstGeom>
          <a:noFill/>
          <a:ln cap="flat" cmpd="sng" w="12700">
            <a:solidFill>
              <a:schemeClr val="dk1"/>
            </a:solidFill>
            <a:prstDash val="solid"/>
            <a:round/>
            <a:headEnd len="med" w="med" type="none"/>
            <a:tailEnd len="med" w="med" type="triangle"/>
          </a:ln>
        </p:spPr>
      </p:cxnSp>
      <p:sp>
        <p:nvSpPr>
          <p:cNvPr id="546" name="Google Shape;546;p11"/>
          <p:cNvSpPr txBox="1"/>
          <p:nvPr/>
        </p:nvSpPr>
        <p:spPr>
          <a:xfrm>
            <a:off x="5791200" y="0"/>
            <a:ext cx="381000" cy="5794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00CC00"/>
                </a:solidFill>
                <a:latin typeface="Noto Sans Symbols"/>
                <a:ea typeface="Noto Sans Symbols"/>
                <a:cs typeface="Noto Sans Symbols"/>
                <a:sym typeface="Noto Sans Symbols"/>
              </a:rPr>
              <a:t>α</a:t>
            </a:r>
            <a:endParaRPr/>
          </a:p>
        </p:txBody>
      </p:sp>
      <p:cxnSp>
        <p:nvCxnSpPr>
          <p:cNvPr id="547" name="Google Shape;547;p11"/>
          <p:cNvCxnSpPr/>
          <p:nvPr/>
        </p:nvCxnSpPr>
        <p:spPr>
          <a:xfrm>
            <a:off x="6934200" y="1066800"/>
            <a:ext cx="1371600" cy="0"/>
          </a:xfrm>
          <a:prstGeom prst="straightConnector1">
            <a:avLst/>
          </a:prstGeom>
          <a:noFill/>
          <a:ln cap="flat" cmpd="sng" w="12700">
            <a:solidFill>
              <a:schemeClr val="dk1"/>
            </a:solidFill>
            <a:prstDash val="solid"/>
            <a:round/>
            <a:headEnd len="med" w="med" type="none"/>
            <a:tailEnd len="med" w="med" type="triangle"/>
          </a:ln>
        </p:spPr>
      </p:cxnSp>
      <p:sp>
        <p:nvSpPr>
          <p:cNvPr id="548" name="Google Shape;548;p11"/>
          <p:cNvSpPr txBox="1"/>
          <p:nvPr/>
        </p:nvSpPr>
        <p:spPr>
          <a:xfrm>
            <a:off x="8305800" y="838200"/>
            <a:ext cx="8382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y</a:t>
            </a:r>
            <a:r>
              <a:rPr baseline="30000" lang="en-US" sz="3200">
                <a:solidFill>
                  <a:schemeClr val="dk1"/>
                </a:solidFill>
                <a:latin typeface="Calibri"/>
                <a:ea typeface="Calibri"/>
                <a:cs typeface="Calibri"/>
                <a:sym typeface="Calibri"/>
              </a:rPr>
              <a:t>est</a:t>
            </a:r>
            <a:endParaRPr/>
          </a:p>
        </p:txBody>
      </p:sp>
      <p:sp>
        <p:nvSpPr>
          <p:cNvPr id="549" name="Google Shape;549;p11"/>
          <p:cNvSpPr txBox="1"/>
          <p:nvPr/>
        </p:nvSpPr>
        <p:spPr>
          <a:xfrm>
            <a:off x="838200" y="1905000"/>
            <a:ext cx="1905000" cy="8540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denotes +1</a:t>
            </a:r>
            <a:endParaRPr/>
          </a:p>
          <a:p>
            <a:pPr indent="0" lvl="0" marL="0" marR="0" rtl="0" algn="ctr">
              <a:spcBef>
                <a:spcPts val="1000"/>
              </a:spcBef>
              <a:spcAft>
                <a:spcPts val="0"/>
              </a:spcAft>
              <a:buNone/>
            </a:pPr>
            <a:r>
              <a:rPr lang="en-US" sz="2000">
                <a:solidFill>
                  <a:schemeClr val="dk1"/>
                </a:solidFill>
                <a:latin typeface="Calibri"/>
                <a:ea typeface="Calibri"/>
                <a:cs typeface="Calibri"/>
                <a:sym typeface="Calibri"/>
              </a:rPr>
              <a:t>denotes -1</a:t>
            </a:r>
            <a:endParaRPr/>
          </a:p>
        </p:txBody>
      </p:sp>
      <p:sp>
        <p:nvSpPr>
          <p:cNvPr id="550" name="Google Shape;550;p11"/>
          <p:cNvSpPr/>
          <p:nvPr/>
        </p:nvSpPr>
        <p:spPr>
          <a:xfrm rot="4777107">
            <a:off x="915194" y="2056606"/>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11"/>
          <p:cNvSpPr/>
          <p:nvPr/>
        </p:nvSpPr>
        <p:spPr>
          <a:xfrm rot="5895381">
            <a:off x="915988" y="2513012"/>
            <a:ext cx="50800"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552" name="Google Shape;552;p11"/>
          <p:cNvCxnSpPr/>
          <p:nvPr/>
        </p:nvCxnSpPr>
        <p:spPr>
          <a:xfrm>
            <a:off x="2590800" y="2209800"/>
            <a:ext cx="0" cy="3505200"/>
          </a:xfrm>
          <a:prstGeom prst="straightConnector1">
            <a:avLst/>
          </a:prstGeom>
          <a:noFill/>
          <a:ln cap="flat" cmpd="sng" w="38100">
            <a:solidFill>
              <a:schemeClr val="hlink"/>
            </a:solidFill>
            <a:prstDash val="solid"/>
            <a:round/>
            <a:headEnd len="med" w="med" type="none"/>
            <a:tailEnd len="med" w="med" type="none"/>
          </a:ln>
        </p:spPr>
      </p:cxnSp>
      <p:cxnSp>
        <p:nvCxnSpPr>
          <p:cNvPr id="553" name="Google Shape;553;p11"/>
          <p:cNvCxnSpPr/>
          <p:nvPr/>
        </p:nvCxnSpPr>
        <p:spPr>
          <a:xfrm>
            <a:off x="2438400" y="5562600"/>
            <a:ext cx="3657600" cy="0"/>
          </a:xfrm>
          <a:prstGeom prst="straightConnector1">
            <a:avLst/>
          </a:prstGeom>
          <a:noFill/>
          <a:ln cap="flat" cmpd="sng" w="38100">
            <a:solidFill>
              <a:schemeClr val="hlink"/>
            </a:solidFill>
            <a:prstDash val="solid"/>
            <a:round/>
            <a:headEnd len="med" w="med" type="none"/>
            <a:tailEnd len="med" w="med" type="none"/>
          </a:ln>
        </p:spPr>
      </p:cxnSp>
      <p:sp>
        <p:nvSpPr>
          <p:cNvPr id="554" name="Google Shape;554;p11"/>
          <p:cNvSpPr/>
          <p:nvPr/>
        </p:nvSpPr>
        <p:spPr>
          <a:xfrm>
            <a:off x="3717925" y="5032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11"/>
          <p:cNvSpPr/>
          <p:nvPr/>
        </p:nvSpPr>
        <p:spPr>
          <a:xfrm>
            <a:off x="2486025" y="3903663"/>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11"/>
          <p:cNvSpPr/>
          <p:nvPr/>
        </p:nvSpPr>
        <p:spPr>
          <a:xfrm>
            <a:off x="4340225" y="28146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11"/>
          <p:cNvSpPr/>
          <p:nvPr/>
        </p:nvSpPr>
        <p:spPr>
          <a:xfrm>
            <a:off x="4403725" y="3635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11"/>
          <p:cNvSpPr/>
          <p:nvPr/>
        </p:nvSpPr>
        <p:spPr>
          <a:xfrm>
            <a:off x="3409950" y="2663825"/>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11"/>
          <p:cNvSpPr/>
          <p:nvPr/>
        </p:nvSpPr>
        <p:spPr>
          <a:xfrm>
            <a:off x="3886200" y="3733800"/>
            <a:ext cx="5397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11"/>
          <p:cNvSpPr/>
          <p:nvPr/>
        </p:nvSpPr>
        <p:spPr>
          <a:xfrm>
            <a:off x="3048000" y="3124200"/>
            <a:ext cx="60325" cy="58738"/>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11"/>
          <p:cNvSpPr/>
          <p:nvPr/>
        </p:nvSpPr>
        <p:spPr>
          <a:xfrm>
            <a:off x="5105400" y="4114800"/>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11"/>
          <p:cNvSpPr/>
          <p:nvPr/>
        </p:nvSpPr>
        <p:spPr>
          <a:xfrm rot="-1118274">
            <a:off x="3887788" y="4443413"/>
            <a:ext cx="5397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11"/>
          <p:cNvSpPr/>
          <p:nvPr/>
        </p:nvSpPr>
        <p:spPr>
          <a:xfrm rot="-1118274">
            <a:off x="6003925" y="32289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11"/>
          <p:cNvSpPr/>
          <p:nvPr/>
        </p:nvSpPr>
        <p:spPr>
          <a:xfrm rot="-1118274">
            <a:off x="5295900" y="4545013"/>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p11"/>
          <p:cNvSpPr/>
          <p:nvPr/>
        </p:nvSpPr>
        <p:spPr>
          <a:xfrm rot="-1118274">
            <a:off x="3124200" y="2667000"/>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11"/>
          <p:cNvSpPr/>
          <p:nvPr/>
        </p:nvSpPr>
        <p:spPr>
          <a:xfrm rot="-1118274">
            <a:off x="4711700" y="35845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p11"/>
          <p:cNvSpPr/>
          <p:nvPr/>
        </p:nvSpPr>
        <p:spPr>
          <a:xfrm rot="-1118274">
            <a:off x="5867400" y="4495800"/>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11"/>
          <p:cNvSpPr/>
          <p:nvPr/>
        </p:nvSpPr>
        <p:spPr>
          <a:xfrm rot="-1118274">
            <a:off x="3114675" y="36401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11"/>
          <p:cNvSpPr/>
          <p:nvPr/>
        </p:nvSpPr>
        <p:spPr>
          <a:xfrm rot="5895381">
            <a:off x="3867150" y="3057525"/>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 name="Google Shape;570;p11"/>
          <p:cNvSpPr/>
          <p:nvPr/>
        </p:nvSpPr>
        <p:spPr>
          <a:xfrm rot="5895381">
            <a:off x="4136231" y="5242719"/>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p11"/>
          <p:cNvSpPr/>
          <p:nvPr/>
        </p:nvSpPr>
        <p:spPr>
          <a:xfrm rot="5895381">
            <a:off x="3114675" y="40989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11"/>
          <p:cNvSpPr/>
          <p:nvPr/>
        </p:nvSpPr>
        <p:spPr>
          <a:xfrm rot="5895381">
            <a:off x="4343400" y="2393950"/>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11"/>
          <p:cNvSpPr/>
          <p:nvPr/>
        </p:nvSpPr>
        <p:spPr>
          <a:xfrm rot="5895381">
            <a:off x="5304632" y="4144169"/>
            <a:ext cx="58737"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11"/>
          <p:cNvSpPr/>
          <p:nvPr/>
        </p:nvSpPr>
        <p:spPr>
          <a:xfrm rot="5895381">
            <a:off x="4370388" y="407987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11"/>
          <p:cNvSpPr/>
          <p:nvPr/>
        </p:nvSpPr>
        <p:spPr>
          <a:xfrm rot="5895381">
            <a:off x="5619750" y="3365500"/>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11"/>
          <p:cNvSpPr/>
          <p:nvPr/>
        </p:nvSpPr>
        <p:spPr>
          <a:xfrm rot="5895381">
            <a:off x="3087688" y="23463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11"/>
          <p:cNvSpPr/>
          <p:nvPr/>
        </p:nvSpPr>
        <p:spPr>
          <a:xfrm rot="5895381">
            <a:off x="5260975" y="32734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11"/>
          <p:cNvSpPr/>
          <p:nvPr/>
        </p:nvSpPr>
        <p:spPr>
          <a:xfrm rot="5895381">
            <a:off x="5117307" y="4718844"/>
            <a:ext cx="58737"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Google Shape;579;p11"/>
          <p:cNvSpPr/>
          <p:nvPr/>
        </p:nvSpPr>
        <p:spPr>
          <a:xfrm rot="4777107">
            <a:off x="3498057" y="3534569"/>
            <a:ext cx="58737"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11"/>
          <p:cNvSpPr/>
          <p:nvPr/>
        </p:nvSpPr>
        <p:spPr>
          <a:xfrm rot="4777107">
            <a:off x="4651375" y="5254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11"/>
          <p:cNvSpPr/>
          <p:nvPr/>
        </p:nvSpPr>
        <p:spPr>
          <a:xfrm rot="4777107">
            <a:off x="4346575" y="4873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11"/>
          <p:cNvSpPr/>
          <p:nvPr/>
        </p:nvSpPr>
        <p:spPr>
          <a:xfrm rot="4777107">
            <a:off x="2817019" y="3736181"/>
            <a:ext cx="58738"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11"/>
          <p:cNvSpPr/>
          <p:nvPr/>
        </p:nvSpPr>
        <p:spPr>
          <a:xfrm rot="4777107">
            <a:off x="3713163" y="2776537"/>
            <a:ext cx="50800"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11"/>
          <p:cNvSpPr/>
          <p:nvPr/>
        </p:nvSpPr>
        <p:spPr>
          <a:xfrm rot="4777107">
            <a:off x="4356101" y="4364037"/>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11"/>
          <p:cNvSpPr/>
          <p:nvPr/>
        </p:nvSpPr>
        <p:spPr>
          <a:xfrm rot="4777107">
            <a:off x="2504282" y="3082131"/>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11"/>
          <p:cNvSpPr/>
          <p:nvPr/>
        </p:nvSpPr>
        <p:spPr>
          <a:xfrm rot="4777107">
            <a:off x="3937794" y="5049044"/>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11"/>
          <p:cNvSpPr/>
          <p:nvPr/>
        </p:nvSpPr>
        <p:spPr>
          <a:xfrm rot="4777107">
            <a:off x="5303838" y="4756150"/>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11"/>
          <p:cNvSpPr txBox="1"/>
          <p:nvPr/>
        </p:nvSpPr>
        <p:spPr>
          <a:xfrm>
            <a:off x="5486400" y="1676400"/>
            <a:ext cx="32004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000">
                <a:solidFill>
                  <a:schemeClr val="dk1"/>
                </a:solidFill>
                <a:latin typeface="Calibri"/>
                <a:ea typeface="Calibri"/>
                <a:cs typeface="Calibri"/>
                <a:sym typeface="Calibri"/>
              </a:rPr>
              <a:t>f</a:t>
            </a:r>
            <a:r>
              <a:rPr i="1" lang="en-US" sz="2000">
                <a:solidFill>
                  <a:schemeClr val="dk1"/>
                </a:solidFill>
                <a:latin typeface="Calibri"/>
                <a:ea typeface="Calibri"/>
                <a:cs typeface="Calibri"/>
                <a:sym typeface="Calibri"/>
              </a:rPr>
              <a:t>(</a:t>
            </a:r>
            <a:r>
              <a:rPr b="1" i="1" lang="en-US" sz="2000">
                <a:solidFill>
                  <a:schemeClr val="dk1"/>
                </a:solidFill>
                <a:latin typeface="Calibri"/>
                <a:ea typeface="Calibri"/>
                <a:cs typeface="Calibri"/>
                <a:sym typeface="Calibri"/>
              </a:rPr>
              <a:t>x</a:t>
            </a:r>
            <a:r>
              <a:rPr i="1" lang="en-US" sz="2000">
                <a:solidFill>
                  <a:schemeClr val="dk1"/>
                </a:solidFill>
                <a:latin typeface="Calibri"/>
                <a:ea typeface="Calibri"/>
                <a:cs typeface="Calibri"/>
                <a:sym typeface="Calibri"/>
              </a:rPr>
              <a:t>,</a:t>
            </a:r>
            <a:r>
              <a:rPr b="1" i="1" lang="en-US" sz="2000">
                <a:solidFill>
                  <a:srgbClr val="00CC00"/>
                </a:solidFill>
                <a:latin typeface="Calibri"/>
                <a:ea typeface="Calibri"/>
                <a:cs typeface="Calibri"/>
                <a:sym typeface="Calibri"/>
              </a:rPr>
              <a:t>w</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 = sign(</a:t>
            </a:r>
            <a:r>
              <a:rPr b="1" i="1" lang="en-US" sz="2000">
                <a:solidFill>
                  <a:srgbClr val="00CC00"/>
                </a:solidFill>
                <a:latin typeface="Calibri"/>
                <a:ea typeface="Calibri"/>
                <a:cs typeface="Calibri"/>
                <a:sym typeface="Calibri"/>
              </a:rPr>
              <a:t>w</a:t>
            </a:r>
            <a:r>
              <a:rPr b="1" i="1" lang="en-US" sz="2000">
                <a:solidFill>
                  <a:schemeClr val="dk1"/>
                </a:solidFill>
                <a:latin typeface="Calibri"/>
                <a:ea typeface="Calibri"/>
                <a:cs typeface="Calibri"/>
                <a:sym typeface="Calibri"/>
              </a:rPr>
              <a:t>. x</a:t>
            </a:r>
            <a:r>
              <a:rPr i="1" lang="en-US" sz="2000">
                <a:solidFill>
                  <a:srgbClr val="00CC00"/>
                </a:solidFill>
                <a:latin typeface="Calibri"/>
                <a:ea typeface="Calibri"/>
                <a:cs typeface="Calibri"/>
                <a:sym typeface="Calibri"/>
              </a:rPr>
              <a:t> </a:t>
            </a:r>
            <a:r>
              <a:rPr i="1" lang="en-US" sz="2000">
                <a:solidFill>
                  <a:schemeClr val="dk1"/>
                </a:solidFill>
                <a:latin typeface="Calibri"/>
                <a:ea typeface="Calibri"/>
                <a:cs typeface="Calibri"/>
                <a:sym typeface="Calibri"/>
              </a:rPr>
              <a:t>+ </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a:t>
            </a:r>
            <a:endParaRPr/>
          </a:p>
        </p:txBody>
      </p:sp>
      <p:sp>
        <p:nvSpPr>
          <p:cNvPr id="589" name="Google Shape;589;p11"/>
          <p:cNvSpPr txBox="1"/>
          <p:nvPr/>
        </p:nvSpPr>
        <p:spPr>
          <a:xfrm>
            <a:off x="6248400" y="3200400"/>
            <a:ext cx="2438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590" name="Google Shape;590;p11"/>
          <p:cNvSpPr txBox="1"/>
          <p:nvPr/>
        </p:nvSpPr>
        <p:spPr>
          <a:xfrm>
            <a:off x="6400800" y="2286000"/>
            <a:ext cx="2743200" cy="3925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a:t>
            </a:r>
            <a:r>
              <a:rPr lang="en-US" sz="1800">
                <a:solidFill>
                  <a:schemeClr val="hlink"/>
                </a:solidFill>
                <a:latin typeface="Calibri"/>
                <a:ea typeface="Calibri"/>
                <a:cs typeface="Calibri"/>
                <a:sym typeface="Calibri"/>
              </a:rPr>
              <a:t>maximum margin linear classifier</a:t>
            </a:r>
            <a:r>
              <a:rPr lang="en-US" sz="1800">
                <a:solidFill>
                  <a:schemeClr val="dk1"/>
                </a:solidFill>
                <a:latin typeface="Calibri"/>
                <a:ea typeface="Calibri"/>
                <a:cs typeface="Calibri"/>
                <a:sym typeface="Calibri"/>
              </a:rPr>
              <a:t> is the linear classifier with the, um, maximum margin.</a:t>
            </a:r>
            <a:endParaRPr/>
          </a:p>
          <a:p>
            <a:pPr indent="0" lvl="0" marL="0" marR="0" rtl="0" algn="l">
              <a:spcBef>
                <a:spcPts val="900"/>
              </a:spcBef>
              <a:spcAft>
                <a:spcPts val="0"/>
              </a:spcAft>
              <a:buNone/>
            </a:pPr>
            <a:r>
              <a:rPr lang="en-US" sz="1800">
                <a:solidFill>
                  <a:schemeClr val="dk1"/>
                </a:solidFill>
                <a:latin typeface="Calibri"/>
                <a:ea typeface="Calibri"/>
                <a:cs typeface="Calibri"/>
                <a:sym typeface="Calibri"/>
              </a:rPr>
              <a:t>This is the simplest kind of SVM (Called an LSVM)</a:t>
            </a:r>
            <a:endParaRPr/>
          </a:p>
        </p:txBody>
      </p:sp>
      <p:sp>
        <p:nvSpPr>
          <p:cNvPr id="591" name="Google Shape;591;p11"/>
          <p:cNvSpPr txBox="1"/>
          <p:nvPr/>
        </p:nvSpPr>
        <p:spPr>
          <a:xfrm>
            <a:off x="173038" y="3675063"/>
            <a:ext cx="2120900" cy="1920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CC00"/>
                </a:solidFill>
                <a:latin typeface="Calibri"/>
                <a:ea typeface="Calibri"/>
                <a:cs typeface="Calibri"/>
                <a:sym typeface="Calibri"/>
              </a:rPr>
              <a:t>Support Vectors </a:t>
            </a:r>
            <a:r>
              <a:rPr lang="en-US" sz="2000">
                <a:solidFill>
                  <a:schemeClr val="dk1"/>
                </a:solidFill>
                <a:latin typeface="Calibri"/>
                <a:ea typeface="Calibri"/>
                <a:cs typeface="Calibri"/>
                <a:sym typeface="Calibri"/>
              </a:rPr>
              <a:t>are those datapoints that the margin pushes up against</a:t>
            </a:r>
            <a:endParaRPr/>
          </a:p>
        </p:txBody>
      </p:sp>
      <p:sp>
        <p:nvSpPr>
          <p:cNvPr id="592" name="Google Shape;592;p11"/>
          <p:cNvSpPr/>
          <p:nvPr/>
        </p:nvSpPr>
        <p:spPr>
          <a:xfrm>
            <a:off x="2112963" y="3725863"/>
            <a:ext cx="1708150" cy="155575"/>
          </a:xfrm>
          <a:custGeom>
            <a:rect b="b" l="l" r="r" t="t"/>
            <a:pathLst>
              <a:path extrusionOk="0" h="98" w="1076">
                <a:moveTo>
                  <a:pt x="0" y="98"/>
                </a:moveTo>
                <a:cubicBezTo>
                  <a:pt x="38" y="87"/>
                  <a:pt x="66" y="53"/>
                  <a:pt x="104" y="39"/>
                </a:cubicBezTo>
                <a:cubicBezTo>
                  <a:pt x="132" y="9"/>
                  <a:pt x="172" y="6"/>
                  <a:pt x="212" y="0"/>
                </a:cubicBezTo>
                <a:cubicBezTo>
                  <a:pt x="262" y="3"/>
                  <a:pt x="286" y="0"/>
                  <a:pt x="326" y="11"/>
                </a:cubicBezTo>
                <a:lnTo>
                  <a:pt x="386" y="39"/>
                </a:lnTo>
                <a:cubicBezTo>
                  <a:pt x="386" y="39"/>
                  <a:pt x="386" y="39"/>
                  <a:pt x="386" y="39"/>
                </a:cubicBezTo>
                <a:cubicBezTo>
                  <a:pt x="428" y="52"/>
                  <a:pt x="469" y="69"/>
                  <a:pt x="511" y="82"/>
                </a:cubicBezTo>
                <a:cubicBezTo>
                  <a:pt x="670" y="74"/>
                  <a:pt x="829" y="60"/>
                  <a:pt x="989" y="55"/>
                </a:cubicBezTo>
                <a:cubicBezTo>
                  <a:pt x="1017" y="51"/>
                  <a:pt x="1048" y="44"/>
                  <a:pt x="1076" y="44"/>
                </a:cubicBezTo>
              </a:path>
            </a:pathLst>
          </a:custGeom>
          <a:noFill/>
          <a:ln cap="flat" cmpd="sng" w="38100">
            <a:solidFill>
              <a:srgbClr val="00CC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11"/>
          <p:cNvSpPr/>
          <p:nvPr/>
        </p:nvSpPr>
        <p:spPr>
          <a:xfrm>
            <a:off x="2079625" y="3317875"/>
            <a:ext cx="2293938" cy="485775"/>
          </a:xfrm>
          <a:custGeom>
            <a:rect b="b" l="l" r="r" t="t"/>
            <a:pathLst>
              <a:path extrusionOk="0" h="306" w="1445">
                <a:moveTo>
                  <a:pt x="0" y="306"/>
                </a:moveTo>
                <a:cubicBezTo>
                  <a:pt x="5" y="304"/>
                  <a:pt x="12" y="305"/>
                  <a:pt x="16" y="301"/>
                </a:cubicBezTo>
                <a:cubicBezTo>
                  <a:pt x="24" y="293"/>
                  <a:pt x="21" y="278"/>
                  <a:pt x="27" y="268"/>
                </a:cubicBezTo>
                <a:cubicBezTo>
                  <a:pt x="33" y="257"/>
                  <a:pt x="41" y="247"/>
                  <a:pt x="48" y="236"/>
                </a:cubicBezTo>
                <a:cubicBezTo>
                  <a:pt x="58" y="221"/>
                  <a:pt x="117" y="177"/>
                  <a:pt x="125" y="171"/>
                </a:cubicBezTo>
                <a:cubicBezTo>
                  <a:pt x="159" y="146"/>
                  <a:pt x="186" y="117"/>
                  <a:pt x="228" y="105"/>
                </a:cubicBezTo>
                <a:cubicBezTo>
                  <a:pt x="249" y="91"/>
                  <a:pt x="273" y="79"/>
                  <a:pt x="298" y="73"/>
                </a:cubicBezTo>
                <a:cubicBezTo>
                  <a:pt x="394" y="11"/>
                  <a:pt x="526" y="10"/>
                  <a:pt x="635" y="2"/>
                </a:cubicBezTo>
                <a:cubicBezTo>
                  <a:pt x="773" y="5"/>
                  <a:pt x="907" y="0"/>
                  <a:pt x="1043" y="18"/>
                </a:cubicBezTo>
                <a:cubicBezTo>
                  <a:pt x="1068" y="27"/>
                  <a:pt x="1093" y="34"/>
                  <a:pt x="1119" y="40"/>
                </a:cubicBezTo>
                <a:cubicBezTo>
                  <a:pt x="1150" y="63"/>
                  <a:pt x="1183" y="68"/>
                  <a:pt x="1217" y="84"/>
                </a:cubicBezTo>
                <a:cubicBezTo>
                  <a:pt x="1257" y="104"/>
                  <a:pt x="1293" y="119"/>
                  <a:pt x="1336" y="132"/>
                </a:cubicBezTo>
                <a:cubicBezTo>
                  <a:pt x="1370" y="142"/>
                  <a:pt x="1410" y="165"/>
                  <a:pt x="1445" y="165"/>
                </a:cubicBezTo>
              </a:path>
            </a:pathLst>
          </a:custGeom>
          <a:noFill/>
          <a:ln cap="flat" cmpd="sng" w="38100">
            <a:solidFill>
              <a:srgbClr val="00CC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11"/>
          <p:cNvSpPr/>
          <p:nvPr/>
        </p:nvSpPr>
        <p:spPr>
          <a:xfrm>
            <a:off x="2105025" y="3994150"/>
            <a:ext cx="1733550" cy="449263"/>
          </a:xfrm>
          <a:custGeom>
            <a:rect b="b" l="l" r="r" t="t"/>
            <a:pathLst>
              <a:path extrusionOk="0" h="283" w="1092">
                <a:moveTo>
                  <a:pt x="0" y="0"/>
                </a:moveTo>
                <a:cubicBezTo>
                  <a:pt x="47" y="9"/>
                  <a:pt x="84" y="40"/>
                  <a:pt x="130" y="54"/>
                </a:cubicBezTo>
                <a:cubicBezTo>
                  <a:pt x="184" y="96"/>
                  <a:pt x="261" y="129"/>
                  <a:pt x="326" y="147"/>
                </a:cubicBezTo>
                <a:cubicBezTo>
                  <a:pt x="348" y="162"/>
                  <a:pt x="373" y="163"/>
                  <a:pt x="397" y="174"/>
                </a:cubicBezTo>
                <a:cubicBezTo>
                  <a:pt x="439" y="193"/>
                  <a:pt x="481" y="209"/>
                  <a:pt x="527" y="217"/>
                </a:cubicBezTo>
                <a:cubicBezTo>
                  <a:pt x="704" y="283"/>
                  <a:pt x="907" y="272"/>
                  <a:pt x="1092" y="272"/>
                </a:cubicBezTo>
              </a:path>
            </a:pathLst>
          </a:custGeom>
          <a:noFill/>
          <a:ln cap="flat" cmpd="sng" w="38100">
            <a:solidFill>
              <a:srgbClr val="00CC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11"/>
          <p:cNvSpPr/>
          <p:nvPr/>
        </p:nvSpPr>
        <p:spPr>
          <a:xfrm>
            <a:off x="4341813" y="3579813"/>
            <a:ext cx="152400" cy="152400"/>
          </a:xfrm>
          <a:prstGeom prst="ellipse">
            <a:avLst/>
          </a:prstGeom>
          <a:noFill/>
          <a:ln cap="flat" cmpd="sng" w="38100">
            <a:solidFill>
              <a:srgbClr val="00CC00"/>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11"/>
          <p:cNvSpPr/>
          <p:nvPr/>
        </p:nvSpPr>
        <p:spPr>
          <a:xfrm>
            <a:off x="3844925" y="3689350"/>
            <a:ext cx="152400" cy="152400"/>
          </a:xfrm>
          <a:prstGeom prst="ellipse">
            <a:avLst/>
          </a:prstGeom>
          <a:noFill/>
          <a:ln cap="flat" cmpd="sng" w="38100">
            <a:solidFill>
              <a:srgbClr val="00CC00"/>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11"/>
          <p:cNvSpPr/>
          <p:nvPr/>
        </p:nvSpPr>
        <p:spPr>
          <a:xfrm>
            <a:off x="3833813" y="4384675"/>
            <a:ext cx="152400" cy="152400"/>
          </a:xfrm>
          <a:prstGeom prst="ellipse">
            <a:avLst/>
          </a:prstGeom>
          <a:noFill/>
          <a:ln cap="flat" cmpd="sng" w="38100">
            <a:solidFill>
              <a:srgbClr val="00CC00"/>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11"/>
          <p:cNvSpPr/>
          <p:nvPr/>
        </p:nvSpPr>
        <p:spPr>
          <a:xfrm>
            <a:off x="4441825" y="6097588"/>
            <a:ext cx="1758950" cy="381000"/>
          </a:xfrm>
          <a:prstGeom prst="wedgeRectCallout">
            <a:avLst>
              <a:gd fmla="val 64713" name="adj1"/>
              <a:gd fmla="val -86250" name="adj2"/>
            </a:avLst>
          </a:prstGeom>
          <a:solidFill>
            <a:srgbClr val="CCFFCC"/>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Linear SVM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2022/11/9</a:t>
            </a:r>
            <a:endParaRPr/>
          </a:p>
        </p:txBody>
      </p:sp>
      <p:sp>
        <p:nvSpPr>
          <p:cNvPr id="605" name="Google Shape;605;p12"/>
          <p:cNvSpPr txBox="1"/>
          <p:nvPr>
            <p:ph idx="12" type="sldNum"/>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606" name="Google Shape;606;p12"/>
          <p:cNvCxnSpPr/>
          <p:nvPr/>
        </p:nvCxnSpPr>
        <p:spPr>
          <a:xfrm rot="-3472419">
            <a:off x="1239838" y="4076700"/>
            <a:ext cx="5410200" cy="0"/>
          </a:xfrm>
          <a:prstGeom prst="straightConnector1">
            <a:avLst/>
          </a:prstGeom>
          <a:noFill/>
          <a:ln cap="flat" cmpd="sng" w="361950">
            <a:solidFill>
              <a:schemeClr val="accent2"/>
            </a:solidFill>
            <a:prstDash val="solid"/>
            <a:round/>
            <a:headEnd len="med" w="med" type="none"/>
            <a:tailEnd len="med" w="med" type="none"/>
          </a:ln>
        </p:spPr>
      </p:cxnSp>
      <p:cxnSp>
        <p:nvCxnSpPr>
          <p:cNvPr id="607" name="Google Shape;607;p12"/>
          <p:cNvCxnSpPr/>
          <p:nvPr/>
        </p:nvCxnSpPr>
        <p:spPr>
          <a:xfrm rot="-3472419">
            <a:off x="1163638" y="4076700"/>
            <a:ext cx="5562600" cy="0"/>
          </a:xfrm>
          <a:prstGeom prst="straightConnector1">
            <a:avLst/>
          </a:prstGeom>
          <a:noFill/>
          <a:ln cap="flat" cmpd="sng" w="12700">
            <a:solidFill>
              <a:schemeClr val="dk1"/>
            </a:solidFill>
            <a:prstDash val="solid"/>
            <a:round/>
            <a:headEnd len="med" w="med" type="none"/>
            <a:tailEnd len="med" w="med" type="none"/>
          </a:ln>
        </p:spPr>
      </p:cxnSp>
      <p:sp>
        <p:nvSpPr>
          <p:cNvPr id="608" name="Google Shape;608;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Why Maximum Margin?</a:t>
            </a:r>
            <a:endParaRPr/>
          </a:p>
        </p:txBody>
      </p:sp>
      <p:sp>
        <p:nvSpPr>
          <p:cNvPr id="609" name="Google Shape;609;p12"/>
          <p:cNvSpPr txBox="1"/>
          <p:nvPr/>
        </p:nvSpPr>
        <p:spPr>
          <a:xfrm>
            <a:off x="838200" y="1905000"/>
            <a:ext cx="1905000" cy="8540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denotes +1</a:t>
            </a:r>
            <a:endParaRPr/>
          </a:p>
          <a:p>
            <a:pPr indent="0" lvl="0" marL="0" marR="0" rtl="0" algn="ctr">
              <a:spcBef>
                <a:spcPts val="1000"/>
              </a:spcBef>
              <a:spcAft>
                <a:spcPts val="0"/>
              </a:spcAft>
              <a:buNone/>
            </a:pPr>
            <a:r>
              <a:rPr lang="en-US" sz="2000">
                <a:solidFill>
                  <a:schemeClr val="dk1"/>
                </a:solidFill>
                <a:latin typeface="Calibri"/>
                <a:ea typeface="Calibri"/>
                <a:cs typeface="Calibri"/>
                <a:sym typeface="Calibri"/>
              </a:rPr>
              <a:t>denotes -1</a:t>
            </a:r>
            <a:endParaRPr/>
          </a:p>
        </p:txBody>
      </p:sp>
      <p:sp>
        <p:nvSpPr>
          <p:cNvPr id="610" name="Google Shape;610;p12"/>
          <p:cNvSpPr/>
          <p:nvPr/>
        </p:nvSpPr>
        <p:spPr>
          <a:xfrm rot="4777107">
            <a:off x="915194" y="2056606"/>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12"/>
          <p:cNvSpPr/>
          <p:nvPr/>
        </p:nvSpPr>
        <p:spPr>
          <a:xfrm rot="5895381">
            <a:off x="915988" y="2513012"/>
            <a:ext cx="50800"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612" name="Google Shape;612;p12"/>
          <p:cNvCxnSpPr/>
          <p:nvPr/>
        </p:nvCxnSpPr>
        <p:spPr>
          <a:xfrm>
            <a:off x="2590800" y="2209800"/>
            <a:ext cx="0" cy="3505200"/>
          </a:xfrm>
          <a:prstGeom prst="straightConnector1">
            <a:avLst/>
          </a:prstGeom>
          <a:noFill/>
          <a:ln cap="flat" cmpd="sng" w="38100">
            <a:solidFill>
              <a:schemeClr val="hlink"/>
            </a:solidFill>
            <a:prstDash val="solid"/>
            <a:round/>
            <a:headEnd len="med" w="med" type="none"/>
            <a:tailEnd len="med" w="med" type="none"/>
          </a:ln>
        </p:spPr>
      </p:cxnSp>
      <p:cxnSp>
        <p:nvCxnSpPr>
          <p:cNvPr id="613" name="Google Shape;613;p12"/>
          <p:cNvCxnSpPr/>
          <p:nvPr/>
        </p:nvCxnSpPr>
        <p:spPr>
          <a:xfrm>
            <a:off x="2438400" y="5562600"/>
            <a:ext cx="3657600" cy="0"/>
          </a:xfrm>
          <a:prstGeom prst="straightConnector1">
            <a:avLst/>
          </a:prstGeom>
          <a:noFill/>
          <a:ln cap="flat" cmpd="sng" w="38100">
            <a:solidFill>
              <a:schemeClr val="hlink"/>
            </a:solidFill>
            <a:prstDash val="solid"/>
            <a:round/>
            <a:headEnd len="med" w="med" type="none"/>
            <a:tailEnd len="med" w="med" type="none"/>
          </a:ln>
        </p:spPr>
      </p:cxnSp>
      <p:sp>
        <p:nvSpPr>
          <p:cNvPr id="614" name="Google Shape;614;p12"/>
          <p:cNvSpPr/>
          <p:nvPr/>
        </p:nvSpPr>
        <p:spPr>
          <a:xfrm>
            <a:off x="3717925" y="5032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12"/>
          <p:cNvSpPr/>
          <p:nvPr/>
        </p:nvSpPr>
        <p:spPr>
          <a:xfrm>
            <a:off x="2486025" y="3903663"/>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6" name="Google Shape;616;p12"/>
          <p:cNvSpPr/>
          <p:nvPr/>
        </p:nvSpPr>
        <p:spPr>
          <a:xfrm>
            <a:off x="4340225" y="28146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12"/>
          <p:cNvSpPr/>
          <p:nvPr/>
        </p:nvSpPr>
        <p:spPr>
          <a:xfrm>
            <a:off x="4403725" y="3635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12"/>
          <p:cNvSpPr/>
          <p:nvPr/>
        </p:nvSpPr>
        <p:spPr>
          <a:xfrm>
            <a:off x="3409950" y="2663825"/>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12"/>
          <p:cNvSpPr/>
          <p:nvPr/>
        </p:nvSpPr>
        <p:spPr>
          <a:xfrm>
            <a:off x="3886200" y="3733800"/>
            <a:ext cx="5397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12"/>
          <p:cNvSpPr/>
          <p:nvPr/>
        </p:nvSpPr>
        <p:spPr>
          <a:xfrm>
            <a:off x="3048000" y="3124200"/>
            <a:ext cx="60325" cy="58738"/>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12"/>
          <p:cNvSpPr/>
          <p:nvPr/>
        </p:nvSpPr>
        <p:spPr>
          <a:xfrm>
            <a:off x="5105400" y="4114800"/>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p12"/>
          <p:cNvSpPr/>
          <p:nvPr/>
        </p:nvSpPr>
        <p:spPr>
          <a:xfrm rot="-1118274">
            <a:off x="3887788" y="4443413"/>
            <a:ext cx="5397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p12"/>
          <p:cNvSpPr/>
          <p:nvPr/>
        </p:nvSpPr>
        <p:spPr>
          <a:xfrm rot="-1118274">
            <a:off x="6003925" y="32289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12"/>
          <p:cNvSpPr/>
          <p:nvPr/>
        </p:nvSpPr>
        <p:spPr>
          <a:xfrm rot="-1118274">
            <a:off x="5295900" y="4545013"/>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12"/>
          <p:cNvSpPr/>
          <p:nvPr/>
        </p:nvSpPr>
        <p:spPr>
          <a:xfrm rot="-1118274">
            <a:off x="3124200" y="2667000"/>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6" name="Google Shape;626;p12"/>
          <p:cNvSpPr/>
          <p:nvPr/>
        </p:nvSpPr>
        <p:spPr>
          <a:xfrm rot="-1118274">
            <a:off x="4711700" y="35845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p12"/>
          <p:cNvSpPr/>
          <p:nvPr/>
        </p:nvSpPr>
        <p:spPr>
          <a:xfrm rot="-1118274">
            <a:off x="5867400" y="4495800"/>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8" name="Google Shape;628;p12"/>
          <p:cNvSpPr/>
          <p:nvPr/>
        </p:nvSpPr>
        <p:spPr>
          <a:xfrm rot="-1118274">
            <a:off x="3114675" y="36401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p12"/>
          <p:cNvSpPr/>
          <p:nvPr/>
        </p:nvSpPr>
        <p:spPr>
          <a:xfrm rot="5895381">
            <a:off x="3867150" y="3057525"/>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12"/>
          <p:cNvSpPr/>
          <p:nvPr/>
        </p:nvSpPr>
        <p:spPr>
          <a:xfrm rot="5895381">
            <a:off x="4136231" y="5242719"/>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12"/>
          <p:cNvSpPr/>
          <p:nvPr/>
        </p:nvSpPr>
        <p:spPr>
          <a:xfrm rot="5895381">
            <a:off x="3114675" y="40989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12"/>
          <p:cNvSpPr/>
          <p:nvPr/>
        </p:nvSpPr>
        <p:spPr>
          <a:xfrm rot="5895381">
            <a:off x="4343400" y="2393950"/>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12"/>
          <p:cNvSpPr/>
          <p:nvPr/>
        </p:nvSpPr>
        <p:spPr>
          <a:xfrm rot="5895381">
            <a:off x="5304632" y="4144169"/>
            <a:ext cx="58737"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12"/>
          <p:cNvSpPr/>
          <p:nvPr/>
        </p:nvSpPr>
        <p:spPr>
          <a:xfrm rot="5895381">
            <a:off x="4370388" y="407987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12"/>
          <p:cNvSpPr/>
          <p:nvPr/>
        </p:nvSpPr>
        <p:spPr>
          <a:xfrm rot="5895381">
            <a:off x="5619750" y="3365500"/>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12"/>
          <p:cNvSpPr/>
          <p:nvPr/>
        </p:nvSpPr>
        <p:spPr>
          <a:xfrm rot="5895381">
            <a:off x="3087688" y="23463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Google Shape;637;p12"/>
          <p:cNvSpPr/>
          <p:nvPr/>
        </p:nvSpPr>
        <p:spPr>
          <a:xfrm rot="5895381">
            <a:off x="5260975" y="32734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8" name="Google Shape;638;p12"/>
          <p:cNvSpPr/>
          <p:nvPr/>
        </p:nvSpPr>
        <p:spPr>
          <a:xfrm rot="5895381">
            <a:off x="5117307" y="4718844"/>
            <a:ext cx="58737"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12"/>
          <p:cNvSpPr/>
          <p:nvPr/>
        </p:nvSpPr>
        <p:spPr>
          <a:xfrm rot="4777107">
            <a:off x="3498057" y="3534569"/>
            <a:ext cx="58737"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12"/>
          <p:cNvSpPr/>
          <p:nvPr/>
        </p:nvSpPr>
        <p:spPr>
          <a:xfrm rot="4777107">
            <a:off x="4651375" y="5254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p12"/>
          <p:cNvSpPr/>
          <p:nvPr/>
        </p:nvSpPr>
        <p:spPr>
          <a:xfrm rot="4777107">
            <a:off x="4346575" y="4873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2" name="Google Shape;642;p12"/>
          <p:cNvSpPr/>
          <p:nvPr/>
        </p:nvSpPr>
        <p:spPr>
          <a:xfrm rot="4777107">
            <a:off x="2817019" y="3736181"/>
            <a:ext cx="58738"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3" name="Google Shape;643;p12"/>
          <p:cNvSpPr/>
          <p:nvPr/>
        </p:nvSpPr>
        <p:spPr>
          <a:xfrm rot="4777107">
            <a:off x="3713163" y="2776537"/>
            <a:ext cx="50800"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p12"/>
          <p:cNvSpPr/>
          <p:nvPr/>
        </p:nvSpPr>
        <p:spPr>
          <a:xfrm rot="4777107">
            <a:off x="4356101" y="4364037"/>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p12"/>
          <p:cNvSpPr/>
          <p:nvPr/>
        </p:nvSpPr>
        <p:spPr>
          <a:xfrm rot="4777107">
            <a:off x="2504282" y="3082131"/>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12"/>
          <p:cNvSpPr/>
          <p:nvPr/>
        </p:nvSpPr>
        <p:spPr>
          <a:xfrm rot="4777107">
            <a:off x="3937794" y="5049044"/>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p12"/>
          <p:cNvSpPr/>
          <p:nvPr/>
        </p:nvSpPr>
        <p:spPr>
          <a:xfrm rot="4777107">
            <a:off x="5303838" y="4756150"/>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p12"/>
          <p:cNvSpPr txBox="1"/>
          <p:nvPr/>
        </p:nvSpPr>
        <p:spPr>
          <a:xfrm>
            <a:off x="5486400" y="1676400"/>
            <a:ext cx="32004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000">
                <a:solidFill>
                  <a:schemeClr val="dk1"/>
                </a:solidFill>
                <a:latin typeface="Calibri"/>
                <a:ea typeface="Calibri"/>
                <a:cs typeface="Calibri"/>
                <a:sym typeface="Calibri"/>
              </a:rPr>
              <a:t>f</a:t>
            </a:r>
            <a:r>
              <a:rPr i="1" lang="en-US" sz="2000">
                <a:solidFill>
                  <a:schemeClr val="dk1"/>
                </a:solidFill>
                <a:latin typeface="Calibri"/>
                <a:ea typeface="Calibri"/>
                <a:cs typeface="Calibri"/>
                <a:sym typeface="Calibri"/>
              </a:rPr>
              <a:t>(</a:t>
            </a:r>
            <a:r>
              <a:rPr b="1" i="1" lang="en-US" sz="2000">
                <a:solidFill>
                  <a:schemeClr val="dk1"/>
                </a:solidFill>
                <a:latin typeface="Calibri"/>
                <a:ea typeface="Calibri"/>
                <a:cs typeface="Calibri"/>
                <a:sym typeface="Calibri"/>
              </a:rPr>
              <a:t>x</a:t>
            </a:r>
            <a:r>
              <a:rPr i="1" lang="en-US" sz="2000">
                <a:solidFill>
                  <a:schemeClr val="dk1"/>
                </a:solidFill>
                <a:latin typeface="Calibri"/>
                <a:ea typeface="Calibri"/>
                <a:cs typeface="Calibri"/>
                <a:sym typeface="Calibri"/>
              </a:rPr>
              <a:t>,</a:t>
            </a:r>
            <a:r>
              <a:rPr b="1" i="1" lang="en-US" sz="2000">
                <a:solidFill>
                  <a:srgbClr val="00CC00"/>
                </a:solidFill>
                <a:latin typeface="Calibri"/>
                <a:ea typeface="Calibri"/>
                <a:cs typeface="Calibri"/>
                <a:sym typeface="Calibri"/>
              </a:rPr>
              <a:t>w</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 = sign(</a:t>
            </a:r>
            <a:r>
              <a:rPr b="1" i="1" lang="en-US" sz="2000">
                <a:solidFill>
                  <a:srgbClr val="00CC00"/>
                </a:solidFill>
                <a:latin typeface="Calibri"/>
                <a:ea typeface="Calibri"/>
                <a:cs typeface="Calibri"/>
                <a:sym typeface="Calibri"/>
              </a:rPr>
              <a:t>w</a:t>
            </a:r>
            <a:r>
              <a:rPr b="1" i="1" lang="en-US" sz="2000">
                <a:solidFill>
                  <a:schemeClr val="dk1"/>
                </a:solidFill>
                <a:latin typeface="Calibri"/>
                <a:ea typeface="Calibri"/>
                <a:cs typeface="Calibri"/>
                <a:sym typeface="Calibri"/>
              </a:rPr>
              <a:t>. x</a:t>
            </a:r>
            <a:r>
              <a:rPr i="1" lang="en-US" sz="2000">
                <a:solidFill>
                  <a:srgbClr val="00CC00"/>
                </a:solidFill>
                <a:latin typeface="Calibri"/>
                <a:ea typeface="Calibri"/>
                <a:cs typeface="Calibri"/>
                <a:sym typeface="Calibri"/>
              </a:rPr>
              <a:t> </a:t>
            </a:r>
            <a:r>
              <a:rPr i="1" lang="en-US" sz="2000">
                <a:solidFill>
                  <a:schemeClr val="dk1"/>
                </a:solidFill>
                <a:latin typeface="Calibri"/>
                <a:ea typeface="Calibri"/>
                <a:cs typeface="Calibri"/>
                <a:sym typeface="Calibri"/>
              </a:rPr>
              <a:t>- </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a:t>
            </a:r>
            <a:endParaRPr/>
          </a:p>
        </p:txBody>
      </p:sp>
      <p:sp>
        <p:nvSpPr>
          <p:cNvPr id="649" name="Google Shape;649;p12"/>
          <p:cNvSpPr txBox="1"/>
          <p:nvPr/>
        </p:nvSpPr>
        <p:spPr>
          <a:xfrm>
            <a:off x="6248400" y="3200400"/>
            <a:ext cx="2438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650" name="Google Shape;650;p12"/>
          <p:cNvSpPr txBox="1"/>
          <p:nvPr/>
        </p:nvSpPr>
        <p:spPr>
          <a:xfrm>
            <a:off x="6400800" y="2286000"/>
            <a:ext cx="2743200" cy="39258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a:t>
            </a:r>
            <a:r>
              <a:rPr lang="en-US" sz="1800">
                <a:solidFill>
                  <a:schemeClr val="hlink"/>
                </a:solidFill>
                <a:latin typeface="Calibri"/>
                <a:ea typeface="Calibri"/>
                <a:cs typeface="Calibri"/>
                <a:sym typeface="Calibri"/>
              </a:rPr>
              <a:t>maximum margin linear classifier</a:t>
            </a:r>
            <a:r>
              <a:rPr lang="en-US" sz="1800">
                <a:solidFill>
                  <a:schemeClr val="dk1"/>
                </a:solidFill>
                <a:latin typeface="Calibri"/>
                <a:ea typeface="Calibri"/>
                <a:cs typeface="Calibri"/>
                <a:sym typeface="Calibri"/>
              </a:rPr>
              <a:t> is the linear classifier with the, um, maximum margin.</a:t>
            </a:r>
            <a:endParaRPr/>
          </a:p>
          <a:p>
            <a:pPr indent="0" lvl="0" marL="0" marR="0" rtl="0" algn="l">
              <a:spcBef>
                <a:spcPts val="900"/>
              </a:spcBef>
              <a:spcAft>
                <a:spcPts val="0"/>
              </a:spcAft>
              <a:buNone/>
            </a:pPr>
            <a:r>
              <a:rPr lang="en-US" sz="1800">
                <a:solidFill>
                  <a:schemeClr val="dk1"/>
                </a:solidFill>
                <a:latin typeface="Calibri"/>
                <a:ea typeface="Calibri"/>
                <a:cs typeface="Calibri"/>
                <a:sym typeface="Calibri"/>
              </a:rPr>
              <a:t>This is the simplest kind of SVM (Called an LSVM)</a:t>
            </a:r>
            <a:endParaRPr/>
          </a:p>
        </p:txBody>
      </p:sp>
      <p:sp>
        <p:nvSpPr>
          <p:cNvPr id="651" name="Google Shape;651;p12"/>
          <p:cNvSpPr txBox="1"/>
          <p:nvPr/>
        </p:nvSpPr>
        <p:spPr>
          <a:xfrm>
            <a:off x="173038" y="3675063"/>
            <a:ext cx="2120900" cy="1920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CC00"/>
                </a:solidFill>
                <a:latin typeface="Calibri"/>
                <a:ea typeface="Calibri"/>
                <a:cs typeface="Calibri"/>
                <a:sym typeface="Calibri"/>
              </a:rPr>
              <a:t>Support Vectors </a:t>
            </a:r>
            <a:r>
              <a:rPr lang="en-US" sz="2000">
                <a:solidFill>
                  <a:schemeClr val="dk1"/>
                </a:solidFill>
                <a:latin typeface="Calibri"/>
                <a:ea typeface="Calibri"/>
                <a:cs typeface="Calibri"/>
                <a:sym typeface="Calibri"/>
              </a:rPr>
              <a:t>are those datapoints that the margin pushes up against</a:t>
            </a:r>
            <a:endParaRPr/>
          </a:p>
        </p:txBody>
      </p:sp>
      <p:sp>
        <p:nvSpPr>
          <p:cNvPr id="652" name="Google Shape;652;p12"/>
          <p:cNvSpPr/>
          <p:nvPr/>
        </p:nvSpPr>
        <p:spPr>
          <a:xfrm>
            <a:off x="2112963" y="3725863"/>
            <a:ext cx="1708150" cy="155575"/>
          </a:xfrm>
          <a:custGeom>
            <a:rect b="b" l="l" r="r" t="t"/>
            <a:pathLst>
              <a:path extrusionOk="0" h="98" w="1076">
                <a:moveTo>
                  <a:pt x="0" y="98"/>
                </a:moveTo>
                <a:cubicBezTo>
                  <a:pt x="38" y="87"/>
                  <a:pt x="66" y="53"/>
                  <a:pt x="104" y="39"/>
                </a:cubicBezTo>
                <a:cubicBezTo>
                  <a:pt x="132" y="9"/>
                  <a:pt x="172" y="6"/>
                  <a:pt x="212" y="0"/>
                </a:cubicBezTo>
                <a:cubicBezTo>
                  <a:pt x="262" y="3"/>
                  <a:pt x="286" y="0"/>
                  <a:pt x="326" y="11"/>
                </a:cubicBezTo>
                <a:lnTo>
                  <a:pt x="386" y="39"/>
                </a:lnTo>
                <a:cubicBezTo>
                  <a:pt x="386" y="39"/>
                  <a:pt x="386" y="39"/>
                  <a:pt x="386" y="39"/>
                </a:cubicBezTo>
                <a:cubicBezTo>
                  <a:pt x="428" y="52"/>
                  <a:pt x="469" y="69"/>
                  <a:pt x="511" y="82"/>
                </a:cubicBezTo>
                <a:cubicBezTo>
                  <a:pt x="670" y="74"/>
                  <a:pt x="829" y="60"/>
                  <a:pt x="989" y="55"/>
                </a:cubicBezTo>
                <a:cubicBezTo>
                  <a:pt x="1017" y="51"/>
                  <a:pt x="1048" y="44"/>
                  <a:pt x="1076" y="44"/>
                </a:cubicBezTo>
              </a:path>
            </a:pathLst>
          </a:custGeom>
          <a:noFill/>
          <a:ln cap="flat" cmpd="sng" w="38100">
            <a:solidFill>
              <a:srgbClr val="00CC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3" name="Google Shape;653;p12"/>
          <p:cNvSpPr/>
          <p:nvPr/>
        </p:nvSpPr>
        <p:spPr>
          <a:xfrm>
            <a:off x="2079625" y="3317875"/>
            <a:ext cx="2293938" cy="485775"/>
          </a:xfrm>
          <a:custGeom>
            <a:rect b="b" l="l" r="r" t="t"/>
            <a:pathLst>
              <a:path extrusionOk="0" h="306" w="1445">
                <a:moveTo>
                  <a:pt x="0" y="306"/>
                </a:moveTo>
                <a:cubicBezTo>
                  <a:pt x="5" y="304"/>
                  <a:pt x="12" y="305"/>
                  <a:pt x="16" y="301"/>
                </a:cubicBezTo>
                <a:cubicBezTo>
                  <a:pt x="24" y="293"/>
                  <a:pt x="21" y="278"/>
                  <a:pt x="27" y="268"/>
                </a:cubicBezTo>
                <a:cubicBezTo>
                  <a:pt x="33" y="257"/>
                  <a:pt x="41" y="247"/>
                  <a:pt x="48" y="236"/>
                </a:cubicBezTo>
                <a:cubicBezTo>
                  <a:pt x="58" y="221"/>
                  <a:pt x="117" y="177"/>
                  <a:pt x="125" y="171"/>
                </a:cubicBezTo>
                <a:cubicBezTo>
                  <a:pt x="159" y="146"/>
                  <a:pt x="186" y="117"/>
                  <a:pt x="228" y="105"/>
                </a:cubicBezTo>
                <a:cubicBezTo>
                  <a:pt x="249" y="91"/>
                  <a:pt x="273" y="79"/>
                  <a:pt x="298" y="73"/>
                </a:cubicBezTo>
                <a:cubicBezTo>
                  <a:pt x="394" y="11"/>
                  <a:pt x="526" y="10"/>
                  <a:pt x="635" y="2"/>
                </a:cubicBezTo>
                <a:cubicBezTo>
                  <a:pt x="773" y="5"/>
                  <a:pt x="907" y="0"/>
                  <a:pt x="1043" y="18"/>
                </a:cubicBezTo>
                <a:cubicBezTo>
                  <a:pt x="1068" y="27"/>
                  <a:pt x="1093" y="34"/>
                  <a:pt x="1119" y="40"/>
                </a:cubicBezTo>
                <a:cubicBezTo>
                  <a:pt x="1150" y="63"/>
                  <a:pt x="1183" y="68"/>
                  <a:pt x="1217" y="84"/>
                </a:cubicBezTo>
                <a:cubicBezTo>
                  <a:pt x="1257" y="104"/>
                  <a:pt x="1293" y="119"/>
                  <a:pt x="1336" y="132"/>
                </a:cubicBezTo>
                <a:cubicBezTo>
                  <a:pt x="1370" y="142"/>
                  <a:pt x="1410" y="165"/>
                  <a:pt x="1445" y="165"/>
                </a:cubicBezTo>
              </a:path>
            </a:pathLst>
          </a:custGeom>
          <a:noFill/>
          <a:ln cap="flat" cmpd="sng" w="38100">
            <a:solidFill>
              <a:srgbClr val="00CC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4" name="Google Shape;654;p12"/>
          <p:cNvSpPr/>
          <p:nvPr/>
        </p:nvSpPr>
        <p:spPr>
          <a:xfrm>
            <a:off x="2105025" y="3994150"/>
            <a:ext cx="1733550" cy="449263"/>
          </a:xfrm>
          <a:custGeom>
            <a:rect b="b" l="l" r="r" t="t"/>
            <a:pathLst>
              <a:path extrusionOk="0" h="283" w="1092">
                <a:moveTo>
                  <a:pt x="0" y="0"/>
                </a:moveTo>
                <a:cubicBezTo>
                  <a:pt x="47" y="9"/>
                  <a:pt x="84" y="40"/>
                  <a:pt x="130" y="54"/>
                </a:cubicBezTo>
                <a:cubicBezTo>
                  <a:pt x="184" y="96"/>
                  <a:pt x="261" y="129"/>
                  <a:pt x="326" y="147"/>
                </a:cubicBezTo>
                <a:cubicBezTo>
                  <a:pt x="348" y="162"/>
                  <a:pt x="373" y="163"/>
                  <a:pt x="397" y="174"/>
                </a:cubicBezTo>
                <a:cubicBezTo>
                  <a:pt x="439" y="193"/>
                  <a:pt x="481" y="209"/>
                  <a:pt x="527" y="217"/>
                </a:cubicBezTo>
                <a:cubicBezTo>
                  <a:pt x="704" y="283"/>
                  <a:pt x="907" y="272"/>
                  <a:pt x="1092" y="272"/>
                </a:cubicBezTo>
              </a:path>
            </a:pathLst>
          </a:custGeom>
          <a:noFill/>
          <a:ln cap="flat" cmpd="sng" w="38100">
            <a:solidFill>
              <a:srgbClr val="00CC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5" name="Google Shape;655;p12"/>
          <p:cNvSpPr/>
          <p:nvPr/>
        </p:nvSpPr>
        <p:spPr>
          <a:xfrm>
            <a:off x="4341813" y="3579813"/>
            <a:ext cx="152400" cy="152400"/>
          </a:xfrm>
          <a:prstGeom prst="ellipse">
            <a:avLst/>
          </a:prstGeom>
          <a:noFill/>
          <a:ln cap="flat" cmpd="sng" w="38100">
            <a:solidFill>
              <a:srgbClr val="00CC00"/>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6" name="Google Shape;656;p12"/>
          <p:cNvSpPr/>
          <p:nvPr/>
        </p:nvSpPr>
        <p:spPr>
          <a:xfrm>
            <a:off x="3844925" y="3689350"/>
            <a:ext cx="152400" cy="152400"/>
          </a:xfrm>
          <a:prstGeom prst="ellipse">
            <a:avLst/>
          </a:prstGeom>
          <a:noFill/>
          <a:ln cap="flat" cmpd="sng" w="38100">
            <a:solidFill>
              <a:srgbClr val="00CC00"/>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7" name="Google Shape;657;p12"/>
          <p:cNvSpPr/>
          <p:nvPr/>
        </p:nvSpPr>
        <p:spPr>
          <a:xfrm>
            <a:off x="3833813" y="4384675"/>
            <a:ext cx="152400" cy="152400"/>
          </a:xfrm>
          <a:prstGeom prst="ellipse">
            <a:avLst/>
          </a:prstGeom>
          <a:noFill/>
          <a:ln cap="flat" cmpd="sng" w="38100">
            <a:solidFill>
              <a:srgbClr val="00CC00"/>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8" name="Google Shape;658;p12"/>
          <p:cNvSpPr txBox="1"/>
          <p:nvPr/>
        </p:nvSpPr>
        <p:spPr>
          <a:xfrm>
            <a:off x="5572125" y="1406525"/>
            <a:ext cx="33655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3"/>
          <p:cNvSpPr txBox="1"/>
          <p:nvPr>
            <p:ph idx="1" type="body"/>
          </p:nvPr>
        </p:nvSpPr>
        <p:spPr>
          <a:xfrm>
            <a:off x="428625" y="6081827"/>
            <a:ext cx="8316130" cy="317032"/>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134000"/>
              </a:lnSpc>
              <a:spcBef>
                <a:spcPts val="0"/>
              </a:spcBef>
              <a:spcAft>
                <a:spcPts val="0"/>
              </a:spcAft>
              <a:buClr>
                <a:schemeClr val="dk1"/>
              </a:buClr>
              <a:buSzPct val="100000"/>
              <a:buNone/>
            </a:pPr>
            <a:r>
              <a:t/>
            </a:r>
            <a:endParaRPr/>
          </a:p>
        </p:txBody>
      </p:sp>
      <p:sp>
        <p:nvSpPr>
          <p:cNvPr id="664" name="Google Shape;664;p13"/>
          <p:cNvSpPr txBox="1"/>
          <p:nvPr>
            <p:ph type="title"/>
          </p:nvPr>
        </p:nvSpPr>
        <p:spPr>
          <a:xfrm>
            <a:off x="428624" y="348662"/>
            <a:ext cx="8407032" cy="464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Introduction to SVM formulation</a:t>
            </a:r>
            <a:endParaRPr sz="3600"/>
          </a:p>
        </p:txBody>
      </p:sp>
      <p:sp>
        <p:nvSpPr>
          <p:cNvPr id="665" name="Google Shape;665;p13"/>
          <p:cNvSpPr txBox="1"/>
          <p:nvPr/>
        </p:nvSpPr>
        <p:spPr>
          <a:xfrm>
            <a:off x="220417" y="1173745"/>
            <a:ext cx="8615239" cy="49080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dk1"/>
              </a:buClr>
              <a:buSzPts val="2000"/>
              <a:buFont typeface="Arial"/>
              <a:buChar char="•"/>
            </a:pPr>
            <a:r>
              <a:rPr lang="en-US" sz="2000">
                <a:solidFill>
                  <a:schemeClr val="dk1"/>
                </a:solidFill>
                <a:latin typeface="Georgia"/>
                <a:ea typeface="Georgia"/>
                <a:cs typeface="Georgia"/>
                <a:sym typeface="Georgia"/>
              </a:rPr>
              <a:t>Separating the classes with a large margin minimises a bound on the expected generalisation error. </a:t>
            </a:r>
            <a:endParaRPr sz="2000">
              <a:solidFill>
                <a:schemeClr val="dk1"/>
              </a:solidFill>
              <a:latin typeface="Georgia"/>
              <a:ea typeface="Georgia"/>
              <a:cs typeface="Georgia"/>
              <a:sym typeface="Georgia"/>
            </a:endParaRPr>
          </a:p>
          <a:p>
            <a:pPr indent="-228600" lvl="0" marL="228600" marR="0" rtl="0" algn="l">
              <a:lnSpc>
                <a:spcPct val="150000"/>
              </a:lnSpc>
              <a:spcBef>
                <a:spcPts val="1000"/>
              </a:spcBef>
              <a:spcAft>
                <a:spcPts val="0"/>
              </a:spcAft>
              <a:buClr>
                <a:schemeClr val="dk1"/>
              </a:buClr>
              <a:buSzPts val="2000"/>
              <a:buFont typeface="Arial"/>
              <a:buChar char="•"/>
            </a:pPr>
            <a:r>
              <a:rPr lang="en-US" sz="2000">
                <a:solidFill>
                  <a:schemeClr val="dk1"/>
                </a:solidFill>
                <a:latin typeface="Georgia"/>
                <a:ea typeface="Georgia"/>
                <a:cs typeface="Georgia"/>
                <a:sym typeface="Georgia"/>
              </a:rPr>
              <a:t>A ‘minimum generalisation error’ , means that when new examples (data points with unknown class values) arrive for classification, the chance of making an error in the prediction (of the class which it belongs) based on the learned classifier (hyperplane) should be minimum. </a:t>
            </a:r>
            <a:endParaRPr sz="2000">
              <a:solidFill>
                <a:schemeClr val="dk1"/>
              </a:solidFill>
              <a:latin typeface="Georgia"/>
              <a:ea typeface="Georgia"/>
              <a:cs typeface="Georgia"/>
              <a:sym typeface="Georgia"/>
            </a:endParaRPr>
          </a:p>
          <a:p>
            <a:pPr indent="-228600" lvl="0" marL="228600" marR="0" rtl="0" algn="l">
              <a:lnSpc>
                <a:spcPct val="150000"/>
              </a:lnSpc>
              <a:spcBef>
                <a:spcPts val="1000"/>
              </a:spcBef>
              <a:spcAft>
                <a:spcPts val="0"/>
              </a:spcAft>
              <a:buClr>
                <a:schemeClr val="dk1"/>
              </a:buClr>
              <a:buSzPts val="2000"/>
              <a:buFont typeface="Arial"/>
              <a:buChar char="•"/>
            </a:pPr>
            <a:r>
              <a:rPr lang="en-US" sz="2000">
                <a:solidFill>
                  <a:schemeClr val="dk1"/>
                </a:solidFill>
                <a:latin typeface="Georgia"/>
                <a:ea typeface="Georgia"/>
                <a:cs typeface="Georgia"/>
                <a:sym typeface="Georgia"/>
              </a:rPr>
              <a:t>Intuitively, such a classifier is one which achieves maximum seperation-margin between the classes.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pic>
        <p:nvPicPr>
          <p:cNvPr id="670" name="Google Shape;670;p14"/>
          <p:cNvPicPr preferRelativeResize="0"/>
          <p:nvPr/>
        </p:nvPicPr>
        <p:blipFill rotWithShape="1">
          <a:blip r:embed="rId3">
            <a:alphaModFix/>
          </a:blip>
          <a:srcRect b="0" l="0" r="0" t="0"/>
          <a:stretch/>
        </p:blipFill>
        <p:spPr>
          <a:xfrm>
            <a:off x="4108362" y="1716105"/>
            <a:ext cx="4906060" cy="4048690"/>
          </a:xfrm>
          <a:prstGeom prst="rect">
            <a:avLst/>
          </a:prstGeom>
          <a:noFill/>
          <a:ln>
            <a:noFill/>
          </a:ln>
        </p:spPr>
      </p:pic>
      <p:sp>
        <p:nvSpPr>
          <p:cNvPr id="671" name="Google Shape;671;p14"/>
          <p:cNvSpPr txBox="1"/>
          <p:nvPr>
            <p:ph type="title"/>
          </p:nvPr>
        </p:nvSpPr>
        <p:spPr>
          <a:xfrm>
            <a:off x="428624" y="348662"/>
            <a:ext cx="8407032" cy="464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Introduction to SVM formulation</a:t>
            </a:r>
            <a:endParaRPr sz="3600"/>
          </a:p>
        </p:txBody>
      </p:sp>
      <p:sp>
        <p:nvSpPr>
          <p:cNvPr id="672" name="Google Shape;672;p14"/>
          <p:cNvSpPr txBox="1"/>
          <p:nvPr/>
        </p:nvSpPr>
        <p:spPr>
          <a:xfrm>
            <a:off x="220417" y="1173745"/>
            <a:ext cx="4275783" cy="517554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marR="0" rtl="0" algn="l">
              <a:lnSpc>
                <a:spcPct val="150000"/>
              </a:lnSpc>
              <a:spcBef>
                <a:spcPts val="0"/>
              </a:spcBef>
              <a:spcAft>
                <a:spcPts val="0"/>
              </a:spcAft>
              <a:buClr>
                <a:schemeClr val="dk1"/>
              </a:buClr>
              <a:buSzPct val="100000"/>
              <a:buFont typeface="Arial"/>
              <a:buChar char="•"/>
            </a:pPr>
            <a:r>
              <a:rPr lang="en-US" sz="2000">
                <a:solidFill>
                  <a:schemeClr val="dk1"/>
                </a:solidFill>
                <a:latin typeface="Georgia"/>
                <a:ea typeface="Georgia"/>
                <a:cs typeface="Georgia"/>
                <a:sym typeface="Georgia"/>
              </a:rPr>
              <a:t>The Figure illustrates the concept of </a:t>
            </a:r>
            <a:r>
              <a:rPr b="1" lang="en-US" sz="2000">
                <a:solidFill>
                  <a:schemeClr val="dk1"/>
                </a:solidFill>
                <a:latin typeface="Georgia"/>
                <a:ea typeface="Georgia"/>
                <a:cs typeface="Georgia"/>
                <a:sym typeface="Georgia"/>
              </a:rPr>
              <a:t>‘maximum margin’. </a:t>
            </a:r>
            <a:r>
              <a:rPr lang="en-US" sz="2000">
                <a:solidFill>
                  <a:schemeClr val="dk1"/>
                </a:solidFill>
                <a:latin typeface="Georgia"/>
                <a:ea typeface="Georgia"/>
                <a:cs typeface="Georgia"/>
                <a:sym typeface="Georgia"/>
              </a:rPr>
              <a:t>The two planes parallel to the classifier and which pass through one or more points in the data set are called </a:t>
            </a:r>
            <a:r>
              <a:rPr b="1" lang="en-US" sz="2000">
                <a:solidFill>
                  <a:schemeClr val="dk1"/>
                </a:solidFill>
                <a:latin typeface="Georgia"/>
                <a:ea typeface="Georgia"/>
                <a:cs typeface="Georgia"/>
                <a:sym typeface="Georgia"/>
              </a:rPr>
              <a:t>‘bounding planes’. </a:t>
            </a:r>
            <a:endParaRPr b="1" sz="2000">
              <a:solidFill>
                <a:schemeClr val="dk1"/>
              </a:solidFill>
              <a:latin typeface="Georgia"/>
              <a:ea typeface="Georgia"/>
              <a:cs typeface="Georgia"/>
              <a:sym typeface="Georgia"/>
            </a:endParaRPr>
          </a:p>
          <a:p>
            <a:pPr indent="-228600" lvl="0" marL="228600" marR="0" rtl="0" algn="l">
              <a:lnSpc>
                <a:spcPct val="150000"/>
              </a:lnSpc>
              <a:spcBef>
                <a:spcPts val="1000"/>
              </a:spcBef>
              <a:spcAft>
                <a:spcPts val="0"/>
              </a:spcAft>
              <a:buClr>
                <a:schemeClr val="dk1"/>
              </a:buClr>
              <a:buSzPct val="100000"/>
              <a:buFont typeface="Arial"/>
              <a:buChar char="•"/>
            </a:pPr>
            <a:r>
              <a:rPr lang="en-US" sz="2000">
                <a:solidFill>
                  <a:schemeClr val="dk1"/>
                </a:solidFill>
                <a:latin typeface="Georgia"/>
                <a:ea typeface="Georgia"/>
                <a:cs typeface="Georgia"/>
                <a:sym typeface="Georgia"/>
              </a:rPr>
              <a:t>The distance between these bounding planes is called </a:t>
            </a:r>
            <a:r>
              <a:rPr b="1" lang="en-US" sz="2000">
                <a:solidFill>
                  <a:schemeClr val="dk1"/>
                </a:solidFill>
                <a:latin typeface="Georgia"/>
                <a:ea typeface="Georgia"/>
                <a:cs typeface="Georgia"/>
                <a:sym typeface="Georgia"/>
              </a:rPr>
              <a:t>the ‘margin’</a:t>
            </a:r>
            <a:r>
              <a:rPr lang="en-US" sz="2000">
                <a:solidFill>
                  <a:schemeClr val="dk1"/>
                </a:solidFill>
                <a:latin typeface="Georgia"/>
                <a:ea typeface="Georgia"/>
                <a:cs typeface="Georgia"/>
                <a:sym typeface="Georgia"/>
              </a:rPr>
              <a:t> and SVM ‘learning’, means, finding a central hyperplane which maximises this margin. </a:t>
            </a:r>
            <a:endParaRPr/>
          </a:p>
          <a:p>
            <a:pPr indent="-228600" lvl="0" marL="228600" marR="0" rtl="0" algn="l">
              <a:lnSpc>
                <a:spcPct val="150000"/>
              </a:lnSpc>
              <a:spcBef>
                <a:spcPts val="1000"/>
              </a:spcBef>
              <a:spcAft>
                <a:spcPts val="0"/>
              </a:spcAft>
              <a:buClr>
                <a:schemeClr val="dk1"/>
              </a:buClr>
              <a:buSzPct val="100000"/>
              <a:buFont typeface="Arial"/>
              <a:buChar char="•"/>
            </a:pPr>
            <a:r>
              <a:rPr lang="en-US" sz="2000">
                <a:solidFill>
                  <a:schemeClr val="dk1"/>
                </a:solidFill>
                <a:latin typeface="Georgia"/>
                <a:ea typeface="Georgia"/>
                <a:cs typeface="Georgia"/>
                <a:sym typeface="Georgia"/>
              </a:rPr>
              <a:t>The points (in the dataset) falling on the bounding planes are called ‘support vectors’ These points play a crucial role in the theory and hence the name support vector machines. ‘Machine’, means algorithm.</a:t>
            </a:r>
            <a:endParaRPr/>
          </a:p>
        </p:txBody>
      </p:sp>
      <p:sp>
        <p:nvSpPr>
          <p:cNvPr id="673" name="Google Shape;673;p14"/>
          <p:cNvSpPr txBox="1"/>
          <p:nvPr/>
        </p:nvSpPr>
        <p:spPr>
          <a:xfrm>
            <a:off x="5054131" y="5162929"/>
            <a:ext cx="21209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CC00"/>
                </a:solidFill>
                <a:latin typeface="Calibri"/>
                <a:ea typeface="Calibri"/>
                <a:cs typeface="Calibri"/>
                <a:sym typeface="Calibri"/>
              </a:rPr>
              <a:t>Bounding plane</a:t>
            </a:r>
            <a:endParaRPr sz="2000">
              <a:solidFill>
                <a:schemeClr val="dk1"/>
              </a:solidFill>
              <a:latin typeface="Calibri"/>
              <a:ea typeface="Calibri"/>
              <a:cs typeface="Calibri"/>
              <a:sym typeface="Calibri"/>
            </a:endParaRPr>
          </a:p>
        </p:txBody>
      </p:sp>
      <p:cxnSp>
        <p:nvCxnSpPr>
          <p:cNvPr id="674" name="Google Shape;674;p14"/>
          <p:cNvCxnSpPr>
            <a:stCxn id="673" idx="0"/>
          </p:cNvCxnSpPr>
          <p:nvPr/>
        </p:nvCxnSpPr>
        <p:spPr>
          <a:xfrm flipH="1" rot="10800000">
            <a:off x="6114581" y="4713529"/>
            <a:ext cx="608100" cy="449400"/>
          </a:xfrm>
          <a:prstGeom prst="straightConnector1">
            <a:avLst/>
          </a:prstGeom>
          <a:noFill/>
          <a:ln cap="flat" cmpd="sng" w="38100">
            <a:solidFill>
              <a:srgbClr val="00B050"/>
            </a:solidFill>
            <a:prstDash val="solid"/>
            <a:miter lim="800000"/>
            <a:headEnd len="sm" w="sm" type="none"/>
            <a:tailEnd len="med" w="med" type="triangle"/>
          </a:ln>
        </p:spPr>
      </p:cxnSp>
      <p:cxnSp>
        <p:nvCxnSpPr>
          <p:cNvPr id="675" name="Google Shape;675;p14"/>
          <p:cNvCxnSpPr>
            <a:stCxn id="673" idx="0"/>
          </p:cNvCxnSpPr>
          <p:nvPr/>
        </p:nvCxnSpPr>
        <p:spPr>
          <a:xfrm flipH="1" rot="10800000">
            <a:off x="6114581" y="4224229"/>
            <a:ext cx="1881600" cy="938700"/>
          </a:xfrm>
          <a:prstGeom prst="straightConnector1">
            <a:avLst/>
          </a:prstGeom>
          <a:noFill/>
          <a:ln cap="flat" cmpd="sng" w="38100">
            <a:solidFill>
              <a:srgbClr val="00B050"/>
            </a:solidFill>
            <a:prstDash val="solid"/>
            <a:miter lim="800000"/>
            <a:headEnd len="sm" w="sm" type="none"/>
            <a:tailEnd len="med" w="med" type="triangle"/>
          </a:ln>
        </p:spPr>
      </p:cxnSp>
      <p:sp>
        <p:nvSpPr>
          <p:cNvPr id="676" name="Google Shape;676;p14"/>
          <p:cNvSpPr txBox="1"/>
          <p:nvPr/>
        </p:nvSpPr>
        <p:spPr>
          <a:xfrm>
            <a:off x="6114581" y="1228659"/>
            <a:ext cx="21209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CC00"/>
                </a:solidFill>
                <a:latin typeface="Calibri"/>
                <a:ea typeface="Calibri"/>
                <a:cs typeface="Calibri"/>
                <a:sym typeface="Calibri"/>
              </a:rPr>
              <a:t>Hyperplane</a:t>
            </a:r>
            <a:endParaRPr sz="2000">
              <a:solidFill>
                <a:schemeClr val="dk1"/>
              </a:solidFill>
              <a:latin typeface="Calibri"/>
              <a:ea typeface="Calibri"/>
              <a:cs typeface="Calibri"/>
              <a:sym typeface="Calibri"/>
            </a:endParaRPr>
          </a:p>
        </p:txBody>
      </p:sp>
      <p:cxnSp>
        <p:nvCxnSpPr>
          <p:cNvPr id="677" name="Google Shape;677;p14"/>
          <p:cNvCxnSpPr>
            <a:stCxn id="670" idx="0"/>
          </p:cNvCxnSpPr>
          <p:nvPr/>
        </p:nvCxnSpPr>
        <p:spPr>
          <a:xfrm flipH="1">
            <a:off x="5769692" y="1716105"/>
            <a:ext cx="791700" cy="816000"/>
          </a:xfrm>
          <a:prstGeom prst="straightConnector1">
            <a:avLst/>
          </a:prstGeom>
          <a:noFill/>
          <a:ln cap="flat" cmpd="sng" w="38100">
            <a:solidFill>
              <a:srgbClr val="00B050"/>
            </a:solidFill>
            <a:prstDash val="solid"/>
            <a:miter lim="800000"/>
            <a:headEnd len="sm" w="sm" type="none"/>
            <a:tailEnd len="med" w="med" type="triangle"/>
          </a:ln>
        </p:spPr>
      </p:cxnSp>
      <p:sp>
        <p:nvSpPr>
          <p:cNvPr id="678" name="Google Shape;678;p14"/>
          <p:cNvSpPr txBox="1"/>
          <p:nvPr>
            <p:ph idx="1" type="body"/>
          </p:nvPr>
        </p:nvSpPr>
        <p:spPr>
          <a:xfrm>
            <a:off x="6103201" y="5820520"/>
            <a:ext cx="2601920" cy="317032"/>
          </a:xfrm>
          <a:prstGeom prst="rect">
            <a:avLst/>
          </a:prstGeom>
          <a:noFill/>
          <a:ln>
            <a:noFill/>
          </a:ln>
        </p:spPr>
        <p:txBody>
          <a:bodyPr anchorCtr="0" anchor="t" bIns="45700" lIns="91425" spcFirstLastPara="1" rIns="91425" wrap="square" tIns="45700">
            <a:noAutofit/>
          </a:bodyPr>
          <a:lstStyle/>
          <a:p>
            <a:pPr indent="0" lvl="0" marL="0" rtl="0" algn="l">
              <a:lnSpc>
                <a:spcPct val="134000"/>
              </a:lnSpc>
              <a:spcBef>
                <a:spcPts val="0"/>
              </a:spcBef>
              <a:spcAft>
                <a:spcPts val="0"/>
              </a:spcAft>
              <a:buClr>
                <a:schemeClr val="dk1"/>
              </a:buClr>
              <a:buSzPts val="1800"/>
              <a:buNone/>
            </a:pPr>
            <a:r>
              <a:rPr lang="en-US" sz="1800"/>
              <a:t>Linear SVM classifier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pic>
        <p:nvPicPr>
          <p:cNvPr id="683" name="Google Shape;683;p15"/>
          <p:cNvPicPr preferRelativeResize="0"/>
          <p:nvPr/>
        </p:nvPicPr>
        <p:blipFill rotWithShape="1">
          <a:blip r:embed="rId3">
            <a:alphaModFix/>
          </a:blip>
          <a:srcRect b="0" l="0" r="0" t="0"/>
          <a:stretch/>
        </p:blipFill>
        <p:spPr>
          <a:xfrm>
            <a:off x="4432257" y="2007792"/>
            <a:ext cx="4258269" cy="2800741"/>
          </a:xfrm>
          <a:prstGeom prst="rect">
            <a:avLst/>
          </a:prstGeom>
          <a:noFill/>
          <a:ln>
            <a:noFill/>
          </a:ln>
        </p:spPr>
      </p:pic>
      <p:sp>
        <p:nvSpPr>
          <p:cNvPr id="684" name="Google Shape;684;p15"/>
          <p:cNvSpPr txBox="1"/>
          <p:nvPr>
            <p:ph type="title"/>
          </p:nvPr>
        </p:nvSpPr>
        <p:spPr>
          <a:xfrm>
            <a:off x="428624" y="348662"/>
            <a:ext cx="8407032" cy="464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Introduction to SVM formulation</a:t>
            </a:r>
            <a:endParaRPr sz="3600"/>
          </a:p>
        </p:txBody>
      </p:sp>
      <p:sp>
        <p:nvSpPr>
          <p:cNvPr id="685" name="Google Shape;685;p15"/>
          <p:cNvSpPr txBox="1"/>
          <p:nvPr/>
        </p:nvSpPr>
        <p:spPr>
          <a:xfrm>
            <a:off x="220418" y="1173745"/>
            <a:ext cx="4132642" cy="517554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dk1"/>
              </a:buClr>
              <a:buSzPts val="2000"/>
              <a:buFont typeface="Arial"/>
              <a:buNone/>
            </a:pPr>
            <a:r>
              <a:rPr lang="en-US" sz="2000">
                <a:solidFill>
                  <a:schemeClr val="dk1"/>
                </a:solidFill>
                <a:latin typeface="Georgia"/>
                <a:ea typeface="Georgia"/>
                <a:cs typeface="Georgia"/>
                <a:sym typeface="Georgia"/>
              </a:rPr>
              <a:t>In the case, wherein the data points are shown in the figure here, one may simply minimize the number of misclassifications whilst maximising the margin with respect to the correctly classified examples. In such a case it is said that the SVM training algorithm allows a training error.</a:t>
            </a:r>
            <a:endParaRPr/>
          </a:p>
        </p:txBody>
      </p:sp>
      <p:sp>
        <p:nvSpPr>
          <p:cNvPr id="686" name="Google Shape;686;p15"/>
          <p:cNvSpPr txBox="1"/>
          <p:nvPr/>
        </p:nvSpPr>
        <p:spPr>
          <a:xfrm>
            <a:off x="5054131" y="5162929"/>
            <a:ext cx="21209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CC00"/>
                </a:solidFill>
                <a:latin typeface="Calibri"/>
                <a:ea typeface="Calibri"/>
                <a:cs typeface="Calibri"/>
                <a:sym typeface="Calibri"/>
              </a:rPr>
              <a:t>Bounding plane</a:t>
            </a:r>
            <a:endParaRPr sz="2000">
              <a:solidFill>
                <a:schemeClr val="dk1"/>
              </a:solidFill>
              <a:latin typeface="Calibri"/>
              <a:ea typeface="Calibri"/>
              <a:cs typeface="Calibri"/>
              <a:sym typeface="Calibri"/>
            </a:endParaRPr>
          </a:p>
        </p:txBody>
      </p:sp>
      <p:cxnSp>
        <p:nvCxnSpPr>
          <p:cNvPr id="687" name="Google Shape;687;p15"/>
          <p:cNvCxnSpPr>
            <a:stCxn id="686" idx="0"/>
          </p:cNvCxnSpPr>
          <p:nvPr/>
        </p:nvCxnSpPr>
        <p:spPr>
          <a:xfrm flipH="1" rot="10800000">
            <a:off x="6114581" y="4417429"/>
            <a:ext cx="986700" cy="745500"/>
          </a:xfrm>
          <a:prstGeom prst="straightConnector1">
            <a:avLst/>
          </a:prstGeom>
          <a:noFill/>
          <a:ln cap="flat" cmpd="sng" w="38100">
            <a:solidFill>
              <a:srgbClr val="00B050"/>
            </a:solidFill>
            <a:prstDash val="solid"/>
            <a:miter lim="800000"/>
            <a:headEnd len="sm" w="sm" type="none"/>
            <a:tailEnd len="med" w="med" type="triangle"/>
          </a:ln>
        </p:spPr>
      </p:cxnSp>
      <p:cxnSp>
        <p:nvCxnSpPr>
          <p:cNvPr id="688" name="Google Shape;688;p15"/>
          <p:cNvCxnSpPr>
            <a:stCxn id="686" idx="0"/>
          </p:cNvCxnSpPr>
          <p:nvPr/>
        </p:nvCxnSpPr>
        <p:spPr>
          <a:xfrm flipH="1" rot="10800000">
            <a:off x="6114581" y="4224229"/>
            <a:ext cx="1973400" cy="938700"/>
          </a:xfrm>
          <a:prstGeom prst="straightConnector1">
            <a:avLst/>
          </a:prstGeom>
          <a:noFill/>
          <a:ln cap="flat" cmpd="sng" w="38100">
            <a:solidFill>
              <a:srgbClr val="00B050"/>
            </a:solidFill>
            <a:prstDash val="solid"/>
            <a:miter lim="800000"/>
            <a:headEnd len="sm" w="sm" type="none"/>
            <a:tailEnd len="med" w="med" type="triangle"/>
          </a:ln>
        </p:spPr>
      </p:cxnSp>
      <p:sp>
        <p:nvSpPr>
          <p:cNvPr id="689" name="Google Shape;689;p15"/>
          <p:cNvSpPr txBox="1"/>
          <p:nvPr/>
        </p:nvSpPr>
        <p:spPr>
          <a:xfrm>
            <a:off x="6114581" y="1228659"/>
            <a:ext cx="21209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CC00"/>
                </a:solidFill>
                <a:latin typeface="Calibri"/>
                <a:ea typeface="Calibri"/>
                <a:cs typeface="Calibri"/>
                <a:sym typeface="Calibri"/>
              </a:rPr>
              <a:t>Hyperplane</a:t>
            </a:r>
            <a:endParaRPr sz="2000">
              <a:solidFill>
                <a:schemeClr val="dk1"/>
              </a:solidFill>
              <a:latin typeface="Calibri"/>
              <a:ea typeface="Calibri"/>
              <a:cs typeface="Calibri"/>
              <a:sym typeface="Calibri"/>
            </a:endParaRPr>
          </a:p>
        </p:txBody>
      </p:sp>
      <p:cxnSp>
        <p:nvCxnSpPr>
          <p:cNvPr id="690" name="Google Shape;690;p15"/>
          <p:cNvCxnSpPr/>
          <p:nvPr/>
        </p:nvCxnSpPr>
        <p:spPr>
          <a:xfrm flipH="1">
            <a:off x="5769735" y="1716105"/>
            <a:ext cx="791657" cy="816107"/>
          </a:xfrm>
          <a:prstGeom prst="straightConnector1">
            <a:avLst/>
          </a:prstGeom>
          <a:noFill/>
          <a:ln cap="flat" cmpd="sng" w="38100">
            <a:solidFill>
              <a:srgbClr val="00B050"/>
            </a:solidFill>
            <a:prstDash val="solid"/>
            <a:miter lim="800000"/>
            <a:headEnd len="sm" w="sm" type="none"/>
            <a:tailEnd len="med" w="med" type="triangle"/>
          </a:ln>
        </p:spPr>
      </p:cxnSp>
      <p:sp>
        <p:nvSpPr>
          <p:cNvPr id="691" name="Google Shape;691;p15"/>
          <p:cNvSpPr txBox="1"/>
          <p:nvPr>
            <p:ph idx="1" type="body"/>
          </p:nvPr>
        </p:nvSpPr>
        <p:spPr>
          <a:xfrm>
            <a:off x="4353060" y="5845147"/>
            <a:ext cx="4482595" cy="504138"/>
          </a:xfrm>
          <a:prstGeom prst="rect">
            <a:avLst/>
          </a:prstGeom>
          <a:noFill/>
          <a:ln>
            <a:noFill/>
          </a:ln>
        </p:spPr>
        <p:txBody>
          <a:bodyPr anchorCtr="0" anchor="t" bIns="45700" lIns="91425" spcFirstLastPara="1" rIns="91425" wrap="square" tIns="45700">
            <a:noAutofit/>
          </a:bodyPr>
          <a:lstStyle/>
          <a:p>
            <a:pPr indent="0" lvl="0" marL="0" rtl="0" algn="l">
              <a:lnSpc>
                <a:spcPct val="134000"/>
              </a:lnSpc>
              <a:spcBef>
                <a:spcPts val="0"/>
              </a:spcBef>
              <a:spcAft>
                <a:spcPts val="0"/>
              </a:spcAft>
              <a:buClr>
                <a:schemeClr val="dk1"/>
              </a:buClr>
              <a:buSzPts val="1800"/>
              <a:buNone/>
            </a:pPr>
            <a:r>
              <a:rPr lang="en-US" sz="1800"/>
              <a:t>Linear SVM classifier with training errors  </a:t>
            </a:r>
            <a:endParaRPr/>
          </a:p>
          <a:p>
            <a:pPr indent="0" lvl="0" marL="0" rtl="0" algn="l">
              <a:lnSpc>
                <a:spcPct val="134000"/>
              </a:lnSpc>
              <a:spcBef>
                <a:spcPts val="1000"/>
              </a:spcBef>
              <a:spcAft>
                <a:spcPts val="0"/>
              </a:spcAft>
              <a:buClr>
                <a:schemeClr val="dk1"/>
              </a:buClr>
              <a:buSzPts val="1800"/>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6"/>
          <p:cNvSpPr txBox="1"/>
          <p:nvPr>
            <p:ph type="title"/>
          </p:nvPr>
        </p:nvSpPr>
        <p:spPr>
          <a:xfrm>
            <a:off x="428624" y="348662"/>
            <a:ext cx="8407032" cy="464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Introduction to SVM formulation</a:t>
            </a:r>
            <a:endParaRPr sz="3600"/>
          </a:p>
        </p:txBody>
      </p:sp>
      <p:sp>
        <p:nvSpPr>
          <p:cNvPr id="697" name="Google Shape;697;p16"/>
          <p:cNvSpPr txBox="1"/>
          <p:nvPr/>
        </p:nvSpPr>
        <p:spPr>
          <a:xfrm>
            <a:off x="220418" y="1173745"/>
            <a:ext cx="4132642" cy="5175540"/>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marR="0" rtl="0" algn="l">
              <a:lnSpc>
                <a:spcPct val="150000"/>
              </a:lnSpc>
              <a:spcBef>
                <a:spcPts val="0"/>
              </a:spcBef>
              <a:spcAft>
                <a:spcPts val="0"/>
              </a:spcAft>
              <a:buClr>
                <a:schemeClr val="dk1"/>
              </a:buClr>
              <a:buSzPct val="100000"/>
              <a:buFont typeface="Arial"/>
              <a:buChar char="•"/>
            </a:pPr>
            <a:r>
              <a:rPr lang="en-US" sz="2000">
                <a:solidFill>
                  <a:schemeClr val="dk1"/>
                </a:solidFill>
                <a:latin typeface="Georgia"/>
                <a:ea typeface="Georgia"/>
                <a:cs typeface="Georgia"/>
                <a:sym typeface="Georgia"/>
              </a:rPr>
              <a:t>There may be another situation wherein the points are clustered such that the two classes are not linearly separable as shown in Figure here. </a:t>
            </a:r>
            <a:endParaRPr/>
          </a:p>
          <a:p>
            <a:pPr indent="-228600" lvl="0" marL="228600" marR="0" rtl="0" algn="l">
              <a:lnSpc>
                <a:spcPct val="150000"/>
              </a:lnSpc>
              <a:spcBef>
                <a:spcPts val="1000"/>
              </a:spcBef>
              <a:spcAft>
                <a:spcPts val="0"/>
              </a:spcAft>
              <a:buClr>
                <a:schemeClr val="dk1"/>
              </a:buClr>
              <a:buSzPct val="100000"/>
              <a:buFont typeface="Arial"/>
              <a:buChar char="•"/>
            </a:pPr>
            <a:r>
              <a:rPr lang="en-US" sz="2000">
                <a:solidFill>
                  <a:schemeClr val="dk1"/>
                </a:solidFill>
                <a:latin typeface="Georgia"/>
                <a:ea typeface="Georgia"/>
                <a:cs typeface="Georgia"/>
                <a:sym typeface="Georgia"/>
              </a:rPr>
              <a:t>That is, if one tries for a linear classifier, it may have to tolerate a large training error. </a:t>
            </a:r>
            <a:endParaRPr sz="2000">
              <a:solidFill>
                <a:schemeClr val="dk1"/>
              </a:solidFill>
              <a:latin typeface="Georgia"/>
              <a:ea typeface="Georgia"/>
              <a:cs typeface="Georgia"/>
              <a:sym typeface="Georgia"/>
            </a:endParaRPr>
          </a:p>
          <a:p>
            <a:pPr indent="-228600" lvl="0" marL="228600" marR="0" rtl="0" algn="l">
              <a:lnSpc>
                <a:spcPct val="150000"/>
              </a:lnSpc>
              <a:spcBef>
                <a:spcPts val="1000"/>
              </a:spcBef>
              <a:spcAft>
                <a:spcPts val="0"/>
              </a:spcAft>
              <a:buClr>
                <a:schemeClr val="dk1"/>
              </a:buClr>
              <a:buSzPct val="100000"/>
              <a:buFont typeface="Arial"/>
              <a:buChar char="•"/>
            </a:pPr>
            <a:r>
              <a:rPr lang="en-US" sz="2000">
                <a:solidFill>
                  <a:schemeClr val="dk1"/>
                </a:solidFill>
                <a:latin typeface="Georgia"/>
                <a:ea typeface="Georgia"/>
                <a:cs typeface="Georgia"/>
                <a:sym typeface="Georgia"/>
              </a:rPr>
              <a:t>In such cases, one prefers non-linear mapping of data into some higher dimensional space called ‘feature space’, F, where it is linearly separable</a:t>
            </a:r>
            <a:endParaRPr sz="2000">
              <a:solidFill>
                <a:schemeClr val="dk1"/>
              </a:solidFill>
              <a:latin typeface="Georgia"/>
              <a:ea typeface="Georgia"/>
              <a:cs typeface="Georgia"/>
              <a:sym typeface="Georgia"/>
            </a:endParaRPr>
          </a:p>
        </p:txBody>
      </p:sp>
      <p:sp>
        <p:nvSpPr>
          <p:cNvPr id="698" name="Google Shape;698;p16"/>
          <p:cNvSpPr txBox="1"/>
          <p:nvPr>
            <p:ph idx="1" type="body"/>
          </p:nvPr>
        </p:nvSpPr>
        <p:spPr>
          <a:xfrm>
            <a:off x="5198961" y="4597758"/>
            <a:ext cx="3636695" cy="504138"/>
          </a:xfrm>
          <a:prstGeom prst="rect">
            <a:avLst/>
          </a:prstGeom>
          <a:noFill/>
          <a:ln>
            <a:noFill/>
          </a:ln>
        </p:spPr>
        <p:txBody>
          <a:bodyPr anchorCtr="0" anchor="t" bIns="45700" lIns="91425" spcFirstLastPara="1" rIns="91425" wrap="square" tIns="45700">
            <a:noAutofit/>
          </a:bodyPr>
          <a:lstStyle/>
          <a:p>
            <a:pPr indent="0" lvl="0" marL="0" rtl="0" algn="l">
              <a:lnSpc>
                <a:spcPct val="134000"/>
              </a:lnSpc>
              <a:spcBef>
                <a:spcPts val="0"/>
              </a:spcBef>
              <a:spcAft>
                <a:spcPts val="0"/>
              </a:spcAft>
              <a:buClr>
                <a:schemeClr val="dk1"/>
              </a:buClr>
              <a:buSzPts val="1800"/>
              <a:buNone/>
            </a:pPr>
            <a:r>
              <a:rPr lang="en-US" sz="1800"/>
              <a:t>Data that is not linearly separable</a:t>
            </a:r>
            <a:endParaRPr/>
          </a:p>
          <a:p>
            <a:pPr indent="0" lvl="0" marL="0" rtl="0" algn="l">
              <a:lnSpc>
                <a:spcPct val="134000"/>
              </a:lnSpc>
              <a:spcBef>
                <a:spcPts val="1000"/>
              </a:spcBef>
              <a:spcAft>
                <a:spcPts val="0"/>
              </a:spcAft>
              <a:buClr>
                <a:schemeClr val="dk1"/>
              </a:buClr>
              <a:buSzPts val="1800"/>
              <a:buNone/>
            </a:pPr>
            <a:r>
              <a:t/>
            </a:r>
            <a:endParaRPr sz="1800"/>
          </a:p>
        </p:txBody>
      </p:sp>
      <p:pic>
        <p:nvPicPr>
          <p:cNvPr id="699" name="Google Shape;699;p16"/>
          <p:cNvPicPr preferRelativeResize="0"/>
          <p:nvPr/>
        </p:nvPicPr>
        <p:blipFill rotWithShape="1">
          <a:blip r:embed="rId3">
            <a:alphaModFix/>
          </a:blip>
          <a:srcRect b="0" l="0" r="0" t="0"/>
          <a:stretch/>
        </p:blipFill>
        <p:spPr>
          <a:xfrm>
            <a:off x="5198961" y="1566533"/>
            <a:ext cx="2998454" cy="3031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7"/>
          <p:cNvSpPr txBox="1"/>
          <p:nvPr>
            <p:ph type="title"/>
          </p:nvPr>
        </p:nvSpPr>
        <p:spPr>
          <a:xfrm>
            <a:off x="428624" y="348662"/>
            <a:ext cx="8407032" cy="464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Introduction to SVM formulation</a:t>
            </a:r>
            <a:endParaRPr sz="3600"/>
          </a:p>
        </p:txBody>
      </p:sp>
      <p:sp>
        <p:nvSpPr>
          <p:cNvPr id="705" name="Google Shape;705;p17"/>
          <p:cNvSpPr txBox="1"/>
          <p:nvPr/>
        </p:nvSpPr>
        <p:spPr>
          <a:xfrm>
            <a:off x="220418" y="1173745"/>
            <a:ext cx="3772033" cy="517554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dk1"/>
              </a:buClr>
              <a:buSzPts val="2000"/>
              <a:buFont typeface="Arial"/>
              <a:buChar char="•"/>
            </a:pPr>
            <a:r>
              <a:rPr lang="en-US" sz="2000">
                <a:solidFill>
                  <a:schemeClr val="dk1"/>
                </a:solidFill>
                <a:latin typeface="Georgia"/>
                <a:ea typeface="Georgia"/>
                <a:cs typeface="Georgia"/>
                <a:sym typeface="Georgia"/>
              </a:rPr>
              <a:t>In order to distinguish between these two spaces, the original space of data points is called ‘input space’. </a:t>
            </a:r>
            <a:endParaRPr sz="2000">
              <a:solidFill>
                <a:schemeClr val="dk1"/>
              </a:solidFill>
              <a:latin typeface="Georgia"/>
              <a:ea typeface="Georgia"/>
              <a:cs typeface="Georgia"/>
              <a:sym typeface="Georgia"/>
            </a:endParaRPr>
          </a:p>
          <a:p>
            <a:pPr indent="-228600" lvl="0" marL="228600" marR="0" rtl="0" algn="l">
              <a:lnSpc>
                <a:spcPct val="150000"/>
              </a:lnSpc>
              <a:spcBef>
                <a:spcPts val="1000"/>
              </a:spcBef>
              <a:spcAft>
                <a:spcPts val="0"/>
              </a:spcAft>
              <a:buClr>
                <a:schemeClr val="dk1"/>
              </a:buClr>
              <a:buSzPts val="2000"/>
              <a:buFont typeface="Arial"/>
              <a:buChar char="•"/>
            </a:pPr>
            <a:r>
              <a:rPr lang="en-US" sz="2000">
                <a:solidFill>
                  <a:schemeClr val="dk1"/>
                </a:solidFill>
                <a:latin typeface="Georgia"/>
                <a:ea typeface="Georgia"/>
                <a:cs typeface="Georgia"/>
                <a:sym typeface="Georgia"/>
              </a:rPr>
              <a:t>The hyperplane in ‘feature space’ corresponds to a highly non-linear separating surface in the original input space. </a:t>
            </a:r>
            <a:endParaRPr sz="2000">
              <a:solidFill>
                <a:schemeClr val="dk1"/>
              </a:solidFill>
              <a:latin typeface="Georgia"/>
              <a:ea typeface="Georgia"/>
              <a:cs typeface="Georgia"/>
              <a:sym typeface="Georgia"/>
            </a:endParaRPr>
          </a:p>
          <a:p>
            <a:pPr indent="-228600" lvl="0" marL="228600" marR="0" rtl="0" algn="l">
              <a:lnSpc>
                <a:spcPct val="150000"/>
              </a:lnSpc>
              <a:spcBef>
                <a:spcPts val="1000"/>
              </a:spcBef>
              <a:spcAft>
                <a:spcPts val="0"/>
              </a:spcAft>
              <a:buClr>
                <a:schemeClr val="dk1"/>
              </a:buClr>
              <a:buSzPts val="2000"/>
              <a:buFont typeface="Arial"/>
              <a:buChar char="•"/>
            </a:pPr>
            <a:r>
              <a:rPr lang="en-US" sz="2000">
                <a:solidFill>
                  <a:schemeClr val="dk1"/>
                </a:solidFill>
                <a:latin typeface="Georgia"/>
                <a:ea typeface="Georgia"/>
                <a:cs typeface="Georgia"/>
                <a:sym typeface="Georgia"/>
              </a:rPr>
              <a:t>Hence the classifier is called a </a:t>
            </a:r>
            <a:r>
              <a:rPr b="1" lang="en-US" sz="2000">
                <a:solidFill>
                  <a:schemeClr val="dk1"/>
                </a:solidFill>
                <a:latin typeface="Georgia"/>
                <a:ea typeface="Georgia"/>
                <a:cs typeface="Georgia"/>
                <a:sym typeface="Georgia"/>
              </a:rPr>
              <a:t>non-linear classifier. </a:t>
            </a:r>
            <a:endParaRPr/>
          </a:p>
        </p:txBody>
      </p:sp>
      <p:sp>
        <p:nvSpPr>
          <p:cNvPr id="706" name="Google Shape;706;p17"/>
          <p:cNvSpPr txBox="1"/>
          <p:nvPr>
            <p:ph idx="1" type="body"/>
          </p:nvPr>
        </p:nvSpPr>
        <p:spPr>
          <a:xfrm>
            <a:off x="5198961" y="4114822"/>
            <a:ext cx="3636695" cy="504138"/>
          </a:xfrm>
          <a:prstGeom prst="rect">
            <a:avLst/>
          </a:prstGeom>
          <a:noFill/>
          <a:ln>
            <a:noFill/>
          </a:ln>
        </p:spPr>
        <p:txBody>
          <a:bodyPr anchorCtr="0" anchor="t" bIns="45700" lIns="91425" spcFirstLastPara="1" rIns="91425" wrap="square" tIns="45700">
            <a:noAutofit/>
          </a:bodyPr>
          <a:lstStyle/>
          <a:p>
            <a:pPr indent="0" lvl="0" marL="0" rtl="0" algn="l">
              <a:lnSpc>
                <a:spcPct val="134000"/>
              </a:lnSpc>
              <a:spcBef>
                <a:spcPts val="0"/>
              </a:spcBef>
              <a:spcAft>
                <a:spcPts val="0"/>
              </a:spcAft>
              <a:buClr>
                <a:schemeClr val="dk1"/>
              </a:buClr>
              <a:buSzPts val="1800"/>
              <a:buNone/>
            </a:pPr>
            <a:r>
              <a:rPr lang="en-US" sz="1800"/>
              <a:t>Non linear classifier </a:t>
            </a:r>
            <a:endParaRPr/>
          </a:p>
          <a:p>
            <a:pPr indent="0" lvl="0" marL="0" rtl="0" algn="l">
              <a:lnSpc>
                <a:spcPct val="134000"/>
              </a:lnSpc>
              <a:spcBef>
                <a:spcPts val="1000"/>
              </a:spcBef>
              <a:spcAft>
                <a:spcPts val="0"/>
              </a:spcAft>
              <a:buClr>
                <a:schemeClr val="dk1"/>
              </a:buClr>
              <a:buSzPts val="1800"/>
              <a:buNone/>
            </a:pPr>
            <a:r>
              <a:t/>
            </a:r>
            <a:endParaRPr sz="1800"/>
          </a:p>
        </p:txBody>
      </p:sp>
      <p:pic>
        <p:nvPicPr>
          <p:cNvPr id="707" name="Google Shape;707;p17"/>
          <p:cNvPicPr preferRelativeResize="0"/>
          <p:nvPr/>
        </p:nvPicPr>
        <p:blipFill rotWithShape="1">
          <a:blip r:embed="rId3">
            <a:alphaModFix/>
          </a:blip>
          <a:srcRect b="0" l="0" r="0" t="0"/>
          <a:stretch/>
        </p:blipFill>
        <p:spPr>
          <a:xfrm>
            <a:off x="3883652" y="1418038"/>
            <a:ext cx="5191850" cy="23434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8"/>
          <p:cNvSpPr txBox="1"/>
          <p:nvPr>
            <p:ph type="title"/>
          </p:nvPr>
        </p:nvSpPr>
        <p:spPr>
          <a:xfrm>
            <a:off x="428624" y="683513"/>
            <a:ext cx="3615342" cy="464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Introduction to SVM formulation</a:t>
            </a:r>
            <a:endParaRPr sz="3600"/>
          </a:p>
        </p:txBody>
      </p:sp>
      <p:sp>
        <p:nvSpPr>
          <p:cNvPr id="713" name="Google Shape;713;p18"/>
          <p:cNvSpPr txBox="1"/>
          <p:nvPr>
            <p:ph idx="1" type="body"/>
          </p:nvPr>
        </p:nvSpPr>
        <p:spPr>
          <a:xfrm>
            <a:off x="428624" y="3106546"/>
            <a:ext cx="2013209" cy="504138"/>
          </a:xfrm>
          <a:prstGeom prst="rect">
            <a:avLst/>
          </a:prstGeom>
          <a:noFill/>
          <a:ln>
            <a:noFill/>
          </a:ln>
        </p:spPr>
        <p:txBody>
          <a:bodyPr anchorCtr="0" anchor="t" bIns="45700" lIns="91425" spcFirstLastPara="1" rIns="91425" wrap="square" tIns="45700">
            <a:noAutofit/>
          </a:bodyPr>
          <a:lstStyle/>
          <a:p>
            <a:pPr indent="0" lvl="0" marL="0" rtl="0" algn="l">
              <a:lnSpc>
                <a:spcPct val="134000"/>
              </a:lnSpc>
              <a:spcBef>
                <a:spcPts val="0"/>
              </a:spcBef>
              <a:spcAft>
                <a:spcPts val="0"/>
              </a:spcAft>
              <a:buClr>
                <a:schemeClr val="dk1"/>
              </a:buClr>
              <a:buSzPts val="1800"/>
              <a:buNone/>
            </a:pPr>
            <a:r>
              <a:rPr lang="en-US" sz="1800"/>
              <a:t>Mapping process</a:t>
            </a:r>
            <a:endParaRPr/>
          </a:p>
          <a:p>
            <a:pPr indent="0" lvl="0" marL="0" rtl="0" algn="l">
              <a:lnSpc>
                <a:spcPct val="134000"/>
              </a:lnSpc>
              <a:spcBef>
                <a:spcPts val="1000"/>
              </a:spcBef>
              <a:spcAft>
                <a:spcPts val="0"/>
              </a:spcAft>
              <a:buClr>
                <a:schemeClr val="dk1"/>
              </a:buClr>
              <a:buSzPts val="1800"/>
              <a:buNone/>
            </a:pPr>
            <a:r>
              <a:t/>
            </a:r>
            <a:endParaRPr sz="1800"/>
          </a:p>
        </p:txBody>
      </p:sp>
      <p:pic>
        <p:nvPicPr>
          <p:cNvPr id="714" name="Google Shape;714;p18"/>
          <p:cNvPicPr preferRelativeResize="0"/>
          <p:nvPr/>
        </p:nvPicPr>
        <p:blipFill rotWithShape="1">
          <a:blip r:embed="rId3">
            <a:alphaModFix/>
          </a:blip>
          <a:srcRect b="0" l="0" r="0" t="0"/>
          <a:stretch/>
        </p:blipFill>
        <p:spPr>
          <a:xfrm>
            <a:off x="3812146" y="-56520"/>
            <a:ext cx="5396249" cy="6927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pic>
        <p:nvPicPr>
          <p:cNvPr id="719" name="Google Shape;719;p19"/>
          <p:cNvPicPr preferRelativeResize="0"/>
          <p:nvPr/>
        </p:nvPicPr>
        <p:blipFill rotWithShape="1">
          <a:blip r:embed="rId3">
            <a:alphaModFix/>
          </a:blip>
          <a:srcRect b="0" l="0" r="0" t="0"/>
          <a:stretch/>
        </p:blipFill>
        <p:spPr>
          <a:xfrm>
            <a:off x="3103808" y="799756"/>
            <a:ext cx="5930820" cy="5122485"/>
          </a:xfrm>
          <a:prstGeom prst="rect">
            <a:avLst/>
          </a:prstGeom>
          <a:noFill/>
          <a:ln>
            <a:noFill/>
          </a:ln>
        </p:spPr>
      </p:pic>
      <p:sp>
        <p:nvSpPr>
          <p:cNvPr id="720" name="Google Shape;720;p19"/>
          <p:cNvSpPr txBox="1"/>
          <p:nvPr>
            <p:ph type="title"/>
          </p:nvPr>
        </p:nvSpPr>
        <p:spPr>
          <a:xfrm>
            <a:off x="428624" y="683513"/>
            <a:ext cx="3615342" cy="464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Introduction to SVM formulation</a:t>
            </a:r>
            <a:endParaRPr sz="3600"/>
          </a:p>
        </p:txBody>
      </p:sp>
      <p:sp>
        <p:nvSpPr>
          <p:cNvPr id="721" name="Google Shape;721;p19"/>
          <p:cNvSpPr txBox="1"/>
          <p:nvPr>
            <p:ph idx="1" type="body"/>
          </p:nvPr>
        </p:nvSpPr>
        <p:spPr>
          <a:xfrm>
            <a:off x="428624" y="3106546"/>
            <a:ext cx="2013209" cy="504138"/>
          </a:xfrm>
          <a:prstGeom prst="rect">
            <a:avLst/>
          </a:prstGeom>
          <a:noFill/>
          <a:ln>
            <a:noFill/>
          </a:ln>
        </p:spPr>
        <p:txBody>
          <a:bodyPr anchorCtr="0" anchor="t" bIns="45700" lIns="91425" spcFirstLastPara="1" rIns="91425" wrap="square" tIns="45700">
            <a:noAutofit/>
          </a:bodyPr>
          <a:lstStyle/>
          <a:p>
            <a:pPr indent="0" lvl="0" marL="0" rtl="0" algn="l">
              <a:lnSpc>
                <a:spcPct val="134000"/>
              </a:lnSpc>
              <a:spcBef>
                <a:spcPts val="0"/>
              </a:spcBef>
              <a:spcAft>
                <a:spcPts val="0"/>
              </a:spcAft>
              <a:buClr>
                <a:schemeClr val="dk1"/>
              </a:buClr>
              <a:buSzPts val="1800"/>
              <a:buNone/>
            </a:pPr>
            <a:r>
              <a:rPr lang="en-US" sz="1800"/>
              <a:t>Input space and Feature space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idx="1" type="body"/>
          </p:nvPr>
        </p:nvSpPr>
        <p:spPr>
          <a:xfrm>
            <a:off x="428625" y="5370490"/>
            <a:ext cx="8316130" cy="1028369"/>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90000"/>
              </a:lnSpc>
              <a:spcBef>
                <a:spcPts val="0"/>
              </a:spcBef>
              <a:spcAft>
                <a:spcPts val="0"/>
              </a:spcAft>
              <a:buClr>
                <a:schemeClr val="dk1"/>
              </a:buClr>
              <a:buSzPct val="100000"/>
              <a:buChar char="•"/>
            </a:pPr>
            <a:r>
              <a:rPr lang="en-US">
                <a:latin typeface="Tahoma"/>
                <a:ea typeface="Tahoma"/>
                <a:cs typeface="Tahoma"/>
                <a:sym typeface="Tahoma"/>
              </a:rPr>
              <a:t>[1] B.E. Boser </a:t>
            </a:r>
            <a:r>
              <a:rPr i="1" lang="en-US">
                <a:latin typeface="Tahoma"/>
                <a:ea typeface="Tahoma"/>
                <a:cs typeface="Tahoma"/>
                <a:sym typeface="Tahoma"/>
              </a:rPr>
              <a:t>et al</a:t>
            </a:r>
            <a:r>
              <a:rPr lang="en-US">
                <a:latin typeface="Tahoma"/>
                <a:ea typeface="Tahoma"/>
                <a:cs typeface="Tahoma"/>
                <a:sym typeface="Tahoma"/>
              </a:rPr>
              <a:t>. A Training Algorithm for Optimal Margin Classifiers. Proceedings of the Fifth Annual Workshop on Computational Learning Theory 5 144-152, Pittsburgh, 1992. </a:t>
            </a:r>
            <a:endParaRPr/>
          </a:p>
          <a:p>
            <a:pPr indent="-228600" lvl="0" marL="228600" rtl="0" algn="l">
              <a:lnSpc>
                <a:spcPct val="90000"/>
              </a:lnSpc>
              <a:spcBef>
                <a:spcPts val="1000"/>
              </a:spcBef>
              <a:spcAft>
                <a:spcPts val="0"/>
              </a:spcAft>
              <a:buClr>
                <a:schemeClr val="dk1"/>
              </a:buClr>
              <a:buSzPct val="100000"/>
              <a:buChar char="•"/>
            </a:pPr>
            <a:r>
              <a:rPr lang="en-US">
                <a:latin typeface="Tahoma"/>
                <a:ea typeface="Tahoma"/>
                <a:cs typeface="Tahoma"/>
                <a:sym typeface="Tahoma"/>
              </a:rPr>
              <a:t>[2] L. Bottou </a:t>
            </a:r>
            <a:r>
              <a:rPr i="1" lang="en-US">
                <a:latin typeface="Tahoma"/>
                <a:ea typeface="Tahoma"/>
                <a:cs typeface="Tahoma"/>
                <a:sym typeface="Tahoma"/>
              </a:rPr>
              <a:t>et al</a:t>
            </a:r>
            <a:r>
              <a:rPr lang="en-US">
                <a:latin typeface="Tahoma"/>
                <a:ea typeface="Tahoma"/>
                <a:cs typeface="Tahoma"/>
                <a:sym typeface="Tahoma"/>
              </a:rPr>
              <a:t>.  Comparison of classifier methods: a case study in handwritten digit recognition. Proceedings of the 12th IAPR International Conference on Pattern Recognition, vol. 2, pp. 77-82.</a:t>
            </a:r>
            <a:endParaRPr/>
          </a:p>
          <a:p>
            <a:pPr indent="-228600" lvl="0" marL="228600" rtl="0" algn="l">
              <a:lnSpc>
                <a:spcPct val="90000"/>
              </a:lnSpc>
              <a:spcBef>
                <a:spcPts val="1000"/>
              </a:spcBef>
              <a:spcAft>
                <a:spcPts val="0"/>
              </a:spcAft>
              <a:buClr>
                <a:schemeClr val="dk1"/>
              </a:buClr>
              <a:buSzPct val="100000"/>
              <a:buChar char="•"/>
            </a:pPr>
            <a:r>
              <a:rPr lang="en-US">
                <a:latin typeface="Tahoma"/>
                <a:ea typeface="Tahoma"/>
                <a:cs typeface="Tahoma"/>
                <a:sym typeface="Tahoma"/>
              </a:rPr>
              <a:t>[3] V. Vapnik. The Nature of Statistical Learning Theory. 2</a:t>
            </a:r>
            <a:r>
              <a:rPr baseline="30000" lang="en-US">
                <a:latin typeface="Tahoma"/>
                <a:ea typeface="Tahoma"/>
                <a:cs typeface="Tahoma"/>
                <a:sym typeface="Tahoma"/>
              </a:rPr>
              <a:t>nd</a:t>
            </a:r>
            <a:r>
              <a:rPr lang="en-US">
                <a:latin typeface="Tahoma"/>
                <a:ea typeface="Tahoma"/>
                <a:cs typeface="Tahoma"/>
                <a:sym typeface="Tahoma"/>
              </a:rPr>
              <a:t> edition, Springer, 1999.</a:t>
            </a:r>
            <a:endParaRPr/>
          </a:p>
          <a:p>
            <a:pPr indent="0" lvl="0" marL="0" rtl="0" algn="l">
              <a:lnSpc>
                <a:spcPct val="134000"/>
              </a:lnSpc>
              <a:spcBef>
                <a:spcPts val="1000"/>
              </a:spcBef>
              <a:spcAft>
                <a:spcPts val="0"/>
              </a:spcAft>
              <a:buClr>
                <a:schemeClr val="dk1"/>
              </a:buClr>
              <a:buSzPct val="100000"/>
              <a:buNone/>
            </a:pPr>
            <a:r>
              <a:t/>
            </a:r>
            <a:endParaRPr/>
          </a:p>
        </p:txBody>
      </p:sp>
      <p:sp>
        <p:nvSpPr>
          <p:cNvPr id="107" name="Google Shape;107;p2"/>
          <p:cNvSpPr txBox="1"/>
          <p:nvPr>
            <p:ph type="title"/>
          </p:nvPr>
        </p:nvSpPr>
        <p:spPr>
          <a:xfrm>
            <a:off x="428624" y="348662"/>
            <a:ext cx="8407032" cy="464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History of SVM</a:t>
            </a:r>
            <a:endParaRPr sz="3600"/>
          </a:p>
        </p:txBody>
      </p:sp>
      <p:sp>
        <p:nvSpPr>
          <p:cNvPr id="108" name="Google Shape;108;p2"/>
          <p:cNvSpPr txBox="1"/>
          <p:nvPr/>
        </p:nvSpPr>
        <p:spPr>
          <a:xfrm>
            <a:off x="220417" y="1173745"/>
            <a:ext cx="8615239" cy="4908082"/>
          </a:xfrm>
          <a:prstGeom prst="rect">
            <a:avLst/>
          </a:prstGeom>
          <a:noFill/>
          <a:ln>
            <a:noFill/>
          </a:ln>
        </p:spPr>
        <p:txBody>
          <a:bodyPr anchorCtr="0" anchor="t" bIns="45700" lIns="91425" spcFirstLastPara="1" rIns="91425" wrap="square" tIns="45700">
            <a:normAutofit/>
          </a:bodyPr>
          <a:lstStyle/>
          <a:p>
            <a:pPr indent="0" lvl="0" marL="0" marR="0" rtl="0" algn="l">
              <a:lnSpc>
                <a:spcPct val="134000"/>
              </a:lnSpc>
              <a:spcBef>
                <a:spcPts val="0"/>
              </a:spcBef>
              <a:spcAft>
                <a:spcPts val="0"/>
              </a:spcAft>
              <a:buClr>
                <a:schemeClr val="dk1"/>
              </a:buClr>
              <a:buSzPts val="2000"/>
              <a:buFont typeface="Arial"/>
              <a:buNone/>
            </a:pPr>
            <a:r>
              <a:rPr lang="en-US" sz="2000">
                <a:solidFill>
                  <a:schemeClr val="dk1"/>
                </a:solidFill>
                <a:latin typeface="Georgia"/>
                <a:ea typeface="Georgia"/>
                <a:cs typeface="Georgia"/>
                <a:sym typeface="Georgia"/>
              </a:rPr>
              <a:t>SVM is related to statistical learning theory [3]</a:t>
            </a:r>
            <a:endParaRPr/>
          </a:p>
          <a:p>
            <a:pPr indent="0" lvl="0" marL="0" marR="0" rtl="0" algn="l">
              <a:lnSpc>
                <a:spcPct val="134000"/>
              </a:lnSpc>
              <a:spcBef>
                <a:spcPts val="1000"/>
              </a:spcBef>
              <a:spcAft>
                <a:spcPts val="0"/>
              </a:spcAft>
              <a:buClr>
                <a:schemeClr val="dk1"/>
              </a:buClr>
              <a:buSzPts val="2000"/>
              <a:buFont typeface="Arial"/>
              <a:buNone/>
            </a:pPr>
            <a:r>
              <a:rPr lang="en-US" sz="2000">
                <a:solidFill>
                  <a:schemeClr val="dk1"/>
                </a:solidFill>
                <a:latin typeface="Georgia"/>
                <a:ea typeface="Georgia"/>
                <a:cs typeface="Georgia"/>
                <a:sym typeface="Georgia"/>
              </a:rPr>
              <a:t>SVM was first introduced in 1992 [1] </a:t>
            </a:r>
            <a:endParaRPr/>
          </a:p>
          <a:p>
            <a:pPr indent="0" lvl="0" marL="0" marR="0" rtl="0" algn="l">
              <a:lnSpc>
                <a:spcPct val="134000"/>
              </a:lnSpc>
              <a:spcBef>
                <a:spcPts val="1000"/>
              </a:spcBef>
              <a:spcAft>
                <a:spcPts val="0"/>
              </a:spcAft>
              <a:buClr>
                <a:schemeClr val="dk1"/>
              </a:buClr>
              <a:buSzPts val="2000"/>
              <a:buFont typeface="Arial"/>
              <a:buNone/>
            </a:pPr>
            <a:r>
              <a:rPr lang="en-US" sz="2000">
                <a:solidFill>
                  <a:schemeClr val="dk1"/>
                </a:solidFill>
                <a:latin typeface="Georgia"/>
                <a:ea typeface="Georgia"/>
                <a:cs typeface="Georgia"/>
                <a:sym typeface="Georgia"/>
              </a:rPr>
              <a:t>SVM becomes popular because of its success in handwritten digit recognition </a:t>
            </a:r>
            <a:endParaRPr/>
          </a:p>
          <a:p>
            <a:pPr indent="-228600" lvl="1" marL="685800" marR="0" rtl="0" algn="l">
              <a:lnSpc>
                <a:spcPct val="134000"/>
              </a:lnSpc>
              <a:spcBef>
                <a:spcPts val="500"/>
              </a:spcBef>
              <a:spcAft>
                <a:spcPts val="0"/>
              </a:spcAft>
              <a:buClr>
                <a:schemeClr val="dk1"/>
              </a:buClr>
              <a:buSzPts val="1800"/>
              <a:buFont typeface="Arial"/>
              <a:buChar char="•"/>
            </a:pPr>
            <a:r>
              <a:rPr b="0" i="0" lang="en-US" sz="1800" u="none" cap="none" strike="noStrike">
                <a:solidFill>
                  <a:schemeClr val="dk1"/>
                </a:solidFill>
                <a:latin typeface="Georgia"/>
                <a:ea typeface="Georgia"/>
                <a:cs typeface="Georgia"/>
                <a:sym typeface="Georgia"/>
              </a:rPr>
              <a:t>1.1% test error rate for SVM. This is the same as the error rates of a carefully constructed neural network, LeNet 4.</a:t>
            </a:r>
            <a:endParaRPr/>
          </a:p>
          <a:p>
            <a:pPr indent="-228600" lvl="1" marL="685800" marR="0" rtl="0" algn="l">
              <a:lnSpc>
                <a:spcPct val="134000"/>
              </a:lnSpc>
              <a:spcBef>
                <a:spcPts val="500"/>
              </a:spcBef>
              <a:spcAft>
                <a:spcPts val="0"/>
              </a:spcAft>
              <a:buClr>
                <a:schemeClr val="dk1"/>
              </a:buClr>
              <a:buSzPts val="1800"/>
              <a:buFont typeface="Arial"/>
              <a:buChar char="•"/>
            </a:pPr>
            <a:r>
              <a:rPr b="0" i="0" lang="en-US" sz="1800" u="none" cap="none" strike="noStrike">
                <a:solidFill>
                  <a:schemeClr val="dk1"/>
                </a:solidFill>
                <a:latin typeface="Georgia"/>
                <a:ea typeface="Georgia"/>
                <a:cs typeface="Georgia"/>
                <a:sym typeface="Georgia"/>
              </a:rPr>
              <a:t>See Section 5.11 in [2] or the discussion in [3] for details</a:t>
            </a:r>
            <a:endParaRPr/>
          </a:p>
          <a:p>
            <a:pPr indent="0" lvl="0" marL="0" marR="0" rtl="0" algn="l">
              <a:lnSpc>
                <a:spcPct val="134000"/>
              </a:lnSpc>
              <a:spcBef>
                <a:spcPts val="1000"/>
              </a:spcBef>
              <a:spcAft>
                <a:spcPts val="0"/>
              </a:spcAft>
              <a:buClr>
                <a:schemeClr val="dk1"/>
              </a:buClr>
              <a:buSzPts val="2000"/>
              <a:buFont typeface="Arial"/>
              <a:buNone/>
            </a:pPr>
            <a:r>
              <a:rPr lang="en-US" sz="2000">
                <a:solidFill>
                  <a:schemeClr val="dk1"/>
                </a:solidFill>
                <a:latin typeface="Georgia"/>
                <a:ea typeface="Georgia"/>
                <a:cs typeface="Georgia"/>
                <a:sym typeface="Georgia"/>
              </a:rPr>
              <a:t>SVM is now regarded as an important example of “kernel methods”, one of the key area in machine learning</a:t>
            </a:r>
            <a:endParaRPr sz="2000">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g18a4accef33_0_0"/>
          <p:cNvSpPr txBox="1"/>
          <p:nvPr>
            <p:ph type="title"/>
          </p:nvPr>
        </p:nvSpPr>
        <p:spPr>
          <a:xfrm>
            <a:off x="428626" y="683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SVM formulation with two variables </a:t>
            </a:r>
            <a:endParaRPr sz="3600"/>
          </a:p>
        </p:txBody>
      </p:sp>
      <p:sp>
        <p:nvSpPr>
          <p:cNvPr id="727" name="Google Shape;727;g18a4accef33_0_0"/>
          <p:cNvSpPr txBox="1"/>
          <p:nvPr/>
        </p:nvSpPr>
        <p:spPr>
          <a:xfrm>
            <a:off x="220425" y="1646900"/>
            <a:ext cx="4658700" cy="4535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2000">
                <a:solidFill>
                  <a:schemeClr val="dk1"/>
                </a:solidFill>
                <a:latin typeface="Calibri"/>
                <a:ea typeface="Calibri"/>
                <a:cs typeface="Calibri"/>
                <a:sym typeface="Calibri"/>
              </a:rPr>
              <a:t>Consider 8 data points given in the following Table. </a:t>
            </a:r>
            <a:endParaRPr sz="20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000">
                <a:solidFill>
                  <a:schemeClr val="dk1"/>
                </a:solidFill>
                <a:latin typeface="Calibri"/>
                <a:ea typeface="Calibri"/>
                <a:cs typeface="Calibri"/>
                <a:sym typeface="Calibri"/>
              </a:rPr>
              <a:t>In the table, ‘ i ‘ is the index of the point and two variable values are given in 2nd and 3rd column. </a:t>
            </a:r>
            <a:endParaRPr sz="20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lang="en-US" sz="2000">
                <a:solidFill>
                  <a:schemeClr val="dk1"/>
                </a:solidFill>
                <a:latin typeface="Calibri"/>
                <a:ea typeface="Calibri"/>
                <a:cs typeface="Calibri"/>
                <a:sym typeface="Calibri"/>
              </a:rPr>
              <a:t>Fourth column gives the class value. Our aim is to find separating hyper plane of the form </a:t>
            </a:r>
            <a:r>
              <a:rPr i="1" lang="en-US" sz="2000">
                <a:solidFill>
                  <a:srgbClr val="6AA84F"/>
                </a:solidFill>
                <a:latin typeface="Calibri"/>
                <a:ea typeface="Calibri"/>
                <a:cs typeface="Calibri"/>
                <a:sym typeface="Calibri"/>
              </a:rPr>
              <a:t>w</a:t>
            </a:r>
            <a:r>
              <a:rPr baseline="-25000" i="1" lang="en-US" sz="2000">
                <a:solidFill>
                  <a:srgbClr val="6AA84F"/>
                </a:solidFill>
                <a:latin typeface="Calibri"/>
                <a:ea typeface="Calibri"/>
                <a:cs typeface="Calibri"/>
                <a:sym typeface="Calibri"/>
              </a:rPr>
              <a:t>1</a:t>
            </a:r>
            <a:r>
              <a:rPr i="1" lang="en-US" sz="2000">
                <a:solidFill>
                  <a:srgbClr val="6AA84F"/>
                </a:solidFill>
                <a:latin typeface="Calibri"/>
                <a:ea typeface="Calibri"/>
                <a:cs typeface="Calibri"/>
                <a:sym typeface="Calibri"/>
              </a:rPr>
              <a:t>x</a:t>
            </a:r>
            <a:r>
              <a:rPr baseline="-25000" i="1" lang="en-US" sz="2000">
                <a:solidFill>
                  <a:srgbClr val="6AA84F"/>
                </a:solidFill>
                <a:latin typeface="Calibri"/>
                <a:ea typeface="Calibri"/>
                <a:cs typeface="Calibri"/>
                <a:sym typeface="Calibri"/>
              </a:rPr>
              <a:t>1</a:t>
            </a:r>
            <a:r>
              <a:rPr i="1" lang="en-US" sz="2000">
                <a:solidFill>
                  <a:srgbClr val="6AA84F"/>
                </a:solidFill>
                <a:latin typeface="Calibri"/>
                <a:ea typeface="Calibri"/>
                <a:cs typeface="Calibri"/>
                <a:sym typeface="Calibri"/>
              </a:rPr>
              <a:t> </a:t>
            </a:r>
            <a:r>
              <a:rPr lang="en-US" sz="2000">
                <a:solidFill>
                  <a:srgbClr val="6AA84F"/>
                </a:solidFill>
                <a:latin typeface="Calibri"/>
                <a:ea typeface="Calibri"/>
                <a:cs typeface="Calibri"/>
                <a:sym typeface="Calibri"/>
              </a:rPr>
              <a:t>+</a:t>
            </a:r>
            <a:r>
              <a:rPr i="1" lang="en-US" sz="2000">
                <a:solidFill>
                  <a:srgbClr val="6AA84F"/>
                </a:solidFill>
                <a:latin typeface="Calibri"/>
                <a:ea typeface="Calibri"/>
                <a:cs typeface="Calibri"/>
                <a:sym typeface="Calibri"/>
              </a:rPr>
              <a:t>w</a:t>
            </a:r>
            <a:r>
              <a:rPr baseline="-25000" i="1" lang="en-US" sz="2000">
                <a:solidFill>
                  <a:srgbClr val="6AA84F"/>
                </a:solidFill>
                <a:latin typeface="Calibri"/>
                <a:ea typeface="Calibri"/>
                <a:cs typeface="Calibri"/>
                <a:sym typeface="Calibri"/>
              </a:rPr>
              <a:t>2</a:t>
            </a:r>
            <a:r>
              <a:rPr i="1" lang="en-US" sz="2000">
                <a:solidFill>
                  <a:srgbClr val="6AA84F"/>
                </a:solidFill>
                <a:latin typeface="Calibri"/>
                <a:ea typeface="Calibri"/>
                <a:cs typeface="Calibri"/>
                <a:sym typeface="Calibri"/>
              </a:rPr>
              <a:t> x</a:t>
            </a:r>
            <a:r>
              <a:rPr baseline="-25000" i="1" lang="en-US" sz="2000">
                <a:solidFill>
                  <a:srgbClr val="6AA84F"/>
                </a:solidFill>
                <a:latin typeface="Calibri"/>
                <a:ea typeface="Calibri"/>
                <a:cs typeface="Calibri"/>
                <a:sym typeface="Calibri"/>
              </a:rPr>
              <a:t>2</a:t>
            </a:r>
            <a:r>
              <a:rPr i="1" lang="en-US" sz="2000">
                <a:solidFill>
                  <a:srgbClr val="6AA84F"/>
                </a:solidFill>
                <a:latin typeface="Calibri"/>
                <a:ea typeface="Calibri"/>
                <a:cs typeface="Calibri"/>
                <a:sym typeface="Calibri"/>
              </a:rPr>
              <a:t> </a:t>
            </a:r>
            <a:r>
              <a:rPr lang="en-US" sz="2000">
                <a:solidFill>
                  <a:srgbClr val="6AA84F"/>
                </a:solidFill>
                <a:latin typeface="Calibri"/>
                <a:ea typeface="Calibri"/>
                <a:cs typeface="Calibri"/>
                <a:sym typeface="Calibri"/>
              </a:rPr>
              <a:t>−γ =0 </a:t>
            </a:r>
            <a:r>
              <a:rPr lang="en-US" sz="2000">
                <a:solidFill>
                  <a:schemeClr val="dk1"/>
                </a:solidFill>
                <a:latin typeface="Calibri"/>
                <a:ea typeface="Calibri"/>
                <a:cs typeface="Calibri"/>
                <a:sym typeface="Calibri"/>
              </a:rPr>
              <a:t>and two bounding planes of the form </a:t>
            </a:r>
            <a:r>
              <a:rPr i="1" lang="en-US" sz="2000">
                <a:solidFill>
                  <a:srgbClr val="6AA84F"/>
                </a:solidFill>
                <a:latin typeface="Calibri"/>
                <a:ea typeface="Calibri"/>
                <a:cs typeface="Calibri"/>
                <a:sym typeface="Calibri"/>
              </a:rPr>
              <a:t>w</a:t>
            </a:r>
            <a:r>
              <a:rPr baseline="-25000" i="1" lang="en-US" sz="2000">
                <a:solidFill>
                  <a:srgbClr val="6AA84F"/>
                </a:solidFill>
                <a:latin typeface="Calibri"/>
                <a:ea typeface="Calibri"/>
                <a:cs typeface="Calibri"/>
                <a:sym typeface="Calibri"/>
              </a:rPr>
              <a:t>1</a:t>
            </a:r>
            <a:r>
              <a:rPr i="1" lang="en-US" sz="2000">
                <a:solidFill>
                  <a:srgbClr val="6AA84F"/>
                </a:solidFill>
                <a:latin typeface="Calibri"/>
                <a:ea typeface="Calibri"/>
                <a:cs typeface="Calibri"/>
                <a:sym typeface="Calibri"/>
              </a:rPr>
              <a:t>x</a:t>
            </a:r>
            <a:r>
              <a:rPr baseline="-25000" i="1" lang="en-US" sz="2000">
                <a:solidFill>
                  <a:srgbClr val="6AA84F"/>
                </a:solidFill>
                <a:latin typeface="Calibri"/>
                <a:ea typeface="Calibri"/>
                <a:cs typeface="Calibri"/>
                <a:sym typeface="Calibri"/>
              </a:rPr>
              <a:t>1</a:t>
            </a:r>
            <a:r>
              <a:rPr i="1" lang="en-US" sz="2000">
                <a:solidFill>
                  <a:srgbClr val="6AA84F"/>
                </a:solidFill>
                <a:latin typeface="Calibri"/>
                <a:ea typeface="Calibri"/>
                <a:cs typeface="Calibri"/>
                <a:sym typeface="Calibri"/>
              </a:rPr>
              <a:t> </a:t>
            </a:r>
            <a:r>
              <a:rPr lang="en-US" sz="2000">
                <a:solidFill>
                  <a:srgbClr val="6AA84F"/>
                </a:solidFill>
                <a:latin typeface="Calibri"/>
                <a:ea typeface="Calibri"/>
                <a:cs typeface="Calibri"/>
                <a:sym typeface="Calibri"/>
              </a:rPr>
              <a:t>+</a:t>
            </a:r>
            <a:r>
              <a:rPr i="1" lang="en-US" sz="2000">
                <a:solidFill>
                  <a:srgbClr val="6AA84F"/>
                </a:solidFill>
                <a:latin typeface="Calibri"/>
                <a:ea typeface="Calibri"/>
                <a:cs typeface="Calibri"/>
                <a:sym typeface="Calibri"/>
              </a:rPr>
              <a:t>w</a:t>
            </a:r>
            <a:r>
              <a:rPr baseline="-25000" i="1" lang="en-US" sz="2000">
                <a:solidFill>
                  <a:srgbClr val="6AA84F"/>
                </a:solidFill>
                <a:latin typeface="Calibri"/>
                <a:ea typeface="Calibri"/>
                <a:cs typeface="Calibri"/>
                <a:sym typeface="Calibri"/>
              </a:rPr>
              <a:t>2</a:t>
            </a:r>
            <a:r>
              <a:rPr i="1" lang="en-US" sz="2000">
                <a:solidFill>
                  <a:srgbClr val="6AA84F"/>
                </a:solidFill>
                <a:latin typeface="Calibri"/>
                <a:ea typeface="Calibri"/>
                <a:cs typeface="Calibri"/>
                <a:sym typeface="Calibri"/>
              </a:rPr>
              <a:t> x</a:t>
            </a:r>
            <a:r>
              <a:rPr baseline="-25000" i="1" lang="en-US" sz="2000">
                <a:solidFill>
                  <a:srgbClr val="6AA84F"/>
                </a:solidFill>
                <a:latin typeface="Calibri"/>
                <a:ea typeface="Calibri"/>
                <a:cs typeface="Calibri"/>
                <a:sym typeface="Calibri"/>
              </a:rPr>
              <a:t>2</a:t>
            </a:r>
            <a:r>
              <a:rPr i="1" lang="en-US" sz="2000">
                <a:solidFill>
                  <a:srgbClr val="6AA84F"/>
                </a:solidFill>
                <a:latin typeface="Calibri"/>
                <a:ea typeface="Calibri"/>
                <a:cs typeface="Calibri"/>
                <a:sym typeface="Calibri"/>
              </a:rPr>
              <a:t> </a:t>
            </a:r>
            <a:r>
              <a:rPr lang="en-US" sz="2000">
                <a:solidFill>
                  <a:srgbClr val="6AA84F"/>
                </a:solidFill>
                <a:latin typeface="Calibri"/>
                <a:ea typeface="Calibri"/>
                <a:cs typeface="Calibri"/>
                <a:sym typeface="Calibri"/>
              </a:rPr>
              <a:t>−γ</a:t>
            </a:r>
            <a:r>
              <a:rPr lang="en-US" sz="2000">
                <a:solidFill>
                  <a:srgbClr val="6AA84F"/>
                </a:solidFill>
                <a:latin typeface="Calibri"/>
                <a:ea typeface="Calibri"/>
                <a:cs typeface="Calibri"/>
                <a:sym typeface="Calibri"/>
              </a:rPr>
              <a:t> ≥+1 and </a:t>
            </a:r>
            <a:r>
              <a:rPr i="1" lang="en-US" sz="2000">
                <a:solidFill>
                  <a:srgbClr val="6AA84F"/>
                </a:solidFill>
                <a:latin typeface="Calibri"/>
                <a:ea typeface="Calibri"/>
                <a:cs typeface="Calibri"/>
                <a:sym typeface="Calibri"/>
              </a:rPr>
              <a:t>w</a:t>
            </a:r>
            <a:r>
              <a:rPr baseline="-25000" i="1" lang="en-US" sz="2000">
                <a:solidFill>
                  <a:srgbClr val="6AA84F"/>
                </a:solidFill>
                <a:latin typeface="Calibri"/>
                <a:ea typeface="Calibri"/>
                <a:cs typeface="Calibri"/>
                <a:sym typeface="Calibri"/>
              </a:rPr>
              <a:t>1</a:t>
            </a:r>
            <a:r>
              <a:rPr i="1" lang="en-US" sz="2000">
                <a:solidFill>
                  <a:srgbClr val="6AA84F"/>
                </a:solidFill>
                <a:latin typeface="Calibri"/>
                <a:ea typeface="Calibri"/>
                <a:cs typeface="Calibri"/>
                <a:sym typeface="Calibri"/>
              </a:rPr>
              <a:t>x</a:t>
            </a:r>
            <a:r>
              <a:rPr baseline="-25000" i="1" lang="en-US" sz="2000">
                <a:solidFill>
                  <a:srgbClr val="6AA84F"/>
                </a:solidFill>
                <a:latin typeface="Calibri"/>
                <a:ea typeface="Calibri"/>
                <a:cs typeface="Calibri"/>
                <a:sym typeface="Calibri"/>
              </a:rPr>
              <a:t>1</a:t>
            </a:r>
            <a:r>
              <a:rPr i="1" lang="en-US" sz="2000">
                <a:solidFill>
                  <a:srgbClr val="6AA84F"/>
                </a:solidFill>
                <a:latin typeface="Calibri"/>
                <a:ea typeface="Calibri"/>
                <a:cs typeface="Calibri"/>
                <a:sym typeface="Calibri"/>
              </a:rPr>
              <a:t> </a:t>
            </a:r>
            <a:r>
              <a:rPr lang="en-US" sz="2000">
                <a:solidFill>
                  <a:srgbClr val="6AA84F"/>
                </a:solidFill>
                <a:latin typeface="Calibri"/>
                <a:ea typeface="Calibri"/>
                <a:cs typeface="Calibri"/>
                <a:sym typeface="Calibri"/>
              </a:rPr>
              <a:t>+</a:t>
            </a:r>
            <a:r>
              <a:rPr i="1" lang="en-US" sz="2000">
                <a:solidFill>
                  <a:srgbClr val="6AA84F"/>
                </a:solidFill>
                <a:latin typeface="Calibri"/>
                <a:ea typeface="Calibri"/>
                <a:cs typeface="Calibri"/>
                <a:sym typeface="Calibri"/>
              </a:rPr>
              <a:t>w</a:t>
            </a:r>
            <a:r>
              <a:rPr baseline="-25000" i="1" lang="en-US" sz="2000">
                <a:solidFill>
                  <a:srgbClr val="6AA84F"/>
                </a:solidFill>
                <a:latin typeface="Calibri"/>
                <a:ea typeface="Calibri"/>
                <a:cs typeface="Calibri"/>
                <a:sym typeface="Calibri"/>
              </a:rPr>
              <a:t>2</a:t>
            </a:r>
            <a:r>
              <a:rPr i="1" lang="en-US" sz="2000">
                <a:solidFill>
                  <a:srgbClr val="6AA84F"/>
                </a:solidFill>
                <a:latin typeface="Calibri"/>
                <a:ea typeface="Calibri"/>
                <a:cs typeface="Calibri"/>
                <a:sym typeface="Calibri"/>
              </a:rPr>
              <a:t> x</a:t>
            </a:r>
            <a:r>
              <a:rPr baseline="-25000" i="1" lang="en-US" sz="2000">
                <a:solidFill>
                  <a:srgbClr val="6AA84F"/>
                </a:solidFill>
                <a:latin typeface="Calibri"/>
                <a:ea typeface="Calibri"/>
                <a:cs typeface="Calibri"/>
                <a:sym typeface="Calibri"/>
              </a:rPr>
              <a:t>2</a:t>
            </a:r>
            <a:r>
              <a:rPr i="1" lang="en-US" sz="2000">
                <a:solidFill>
                  <a:srgbClr val="6AA84F"/>
                </a:solidFill>
                <a:latin typeface="Calibri"/>
                <a:ea typeface="Calibri"/>
                <a:cs typeface="Calibri"/>
                <a:sym typeface="Calibri"/>
              </a:rPr>
              <a:t> </a:t>
            </a:r>
            <a:r>
              <a:rPr lang="en-US" sz="2000">
                <a:solidFill>
                  <a:srgbClr val="6AA84F"/>
                </a:solidFill>
                <a:latin typeface="Calibri"/>
                <a:ea typeface="Calibri"/>
                <a:cs typeface="Calibri"/>
                <a:sym typeface="Calibri"/>
              </a:rPr>
              <a:t>−γ</a:t>
            </a:r>
            <a:r>
              <a:rPr lang="en-US" sz="2000">
                <a:solidFill>
                  <a:srgbClr val="6AA84F"/>
                </a:solidFill>
                <a:latin typeface="Calibri"/>
                <a:ea typeface="Calibri"/>
                <a:cs typeface="Calibri"/>
                <a:sym typeface="Calibri"/>
              </a:rPr>
              <a:t> ≤−1. </a:t>
            </a:r>
            <a:endParaRPr sz="2000">
              <a:solidFill>
                <a:srgbClr val="6AA84F"/>
              </a:solidFill>
              <a:latin typeface="Calibri"/>
              <a:ea typeface="Calibri"/>
              <a:cs typeface="Calibri"/>
              <a:sym typeface="Calibri"/>
            </a:endParaRPr>
          </a:p>
        </p:txBody>
      </p:sp>
      <p:pic>
        <p:nvPicPr>
          <p:cNvPr id="728" name="Google Shape;728;g18a4accef33_0_0"/>
          <p:cNvPicPr preferRelativeResize="0"/>
          <p:nvPr/>
        </p:nvPicPr>
        <p:blipFill>
          <a:blip r:embed="rId3">
            <a:alphaModFix/>
          </a:blip>
          <a:stretch>
            <a:fillRect/>
          </a:stretch>
        </p:blipFill>
        <p:spPr>
          <a:xfrm>
            <a:off x="5031525" y="1300025"/>
            <a:ext cx="3960075" cy="43086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g18a4accef33_0_10"/>
          <p:cNvSpPr txBox="1"/>
          <p:nvPr>
            <p:ph type="title"/>
          </p:nvPr>
        </p:nvSpPr>
        <p:spPr>
          <a:xfrm>
            <a:off x="428626" y="683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SVM formulation with two variables </a:t>
            </a:r>
            <a:endParaRPr sz="3600"/>
          </a:p>
        </p:txBody>
      </p:sp>
      <p:sp>
        <p:nvSpPr>
          <p:cNvPr id="734" name="Google Shape;734;g18a4accef33_0_10"/>
          <p:cNvSpPr txBox="1"/>
          <p:nvPr/>
        </p:nvSpPr>
        <p:spPr>
          <a:xfrm>
            <a:off x="220425" y="1646900"/>
            <a:ext cx="4658700" cy="4535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1800">
                <a:solidFill>
                  <a:schemeClr val="dk1"/>
                </a:solidFill>
                <a:latin typeface="Calibri"/>
                <a:ea typeface="Calibri"/>
                <a:cs typeface="Calibri"/>
                <a:sym typeface="Calibri"/>
              </a:rPr>
              <a:t>Our aim is to find maximally separating bounding planes such that data points with </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1800">
                <a:solidFill>
                  <a:schemeClr val="dk1"/>
                </a:solidFill>
                <a:latin typeface="Calibri"/>
                <a:ea typeface="Calibri"/>
                <a:cs typeface="Calibri"/>
                <a:sym typeface="Calibri"/>
              </a:rPr>
              <a:t>d = -1 satisfy the constraints</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i="1" lang="en-US" sz="2000">
                <a:solidFill>
                  <a:srgbClr val="6AA84F"/>
                </a:solidFill>
                <a:latin typeface="Calibri"/>
                <a:ea typeface="Calibri"/>
                <a:cs typeface="Calibri"/>
                <a:sym typeface="Calibri"/>
              </a:rPr>
              <a:t>w</a:t>
            </a:r>
            <a:r>
              <a:rPr baseline="-25000" i="1" lang="en-US" sz="2000">
                <a:solidFill>
                  <a:srgbClr val="6AA84F"/>
                </a:solidFill>
                <a:latin typeface="Calibri"/>
                <a:ea typeface="Calibri"/>
                <a:cs typeface="Calibri"/>
                <a:sym typeface="Calibri"/>
              </a:rPr>
              <a:t>1</a:t>
            </a:r>
            <a:r>
              <a:rPr i="1" lang="en-US" sz="2000">
                <a:solidFill>
                  <a:srgbClr val="6AA84F"/>
                </a:solidFill>
                <a:latin typeface="Calibri"/>
                <a:ea typeface="Calibri"/>
                <a:cs typeface="Calibri"/>
                <a:sym typeface="Calibri"/>
              </a:rPr>
              <a:t>x</a:t>
            </a:r>
            <a:r>
              <a:rPr baseline="-25000" i="1" lang="en-US" sz="2000">
                <a:solidFill>
                  <a:srgbClr val="6AA84F"/>
                </a:solidFill>
                <a:latin typeface="Calibri"/>
                <a:ea typeface="Calibri"/>
                <a:cs typeface="Calibri"/>
                <a:sym typeface="Calibri"/>
              </a:rPr>
              <a:t>1</a:t>
            </a:r>
            <a:r>
              <a:rPr i="1" lang="en-US" sz="2000">
                <a:solidFill>
                  <a:srgbClr val="6AA84F"/>
                </a:solidFill>
                <a:latin typeface="Calibri"/>
                <a:ea typeface="Calibri"/>
                <a:cs typeface="Calibri"/>
                <a:sym typeface="Calibri"/>
              </a:rPr>
              <a:t> </a:t>
            </a:r>
            <a:r>
              <a:rPr lang="en-US" sz="2000">
                <a:solidFill>
                  <a:srgbClr val="6AA84F"/>
                </a:solidFill>
                <a:latin typeface="Calibri"/>
                <a:ea typeface="Calibri"/>
                <a:cs typeface="Calibri"/>
                <a:sym typeface="Calibri"/>
              </a:rPr>
              <a:t>+</a:t>
            </a:r>
            <a:r>
              <a:rPr i="1" lang="en-US" sz="2000">
                <a:solidFill>
                  <a:srgbClr val="6AA84F"/>
                </a:solidFill>
                <a:latin typeface="Calibri"/>
                <a:ea typeface="Calibri"/>
                <a:cs typeface="Calibri"/>
                <a:sym typeface="Calibri"/>
              </a:rPr>
              <a:t>w</a:t>
            </a:r>
            <a:r>
              <a:rPr baseline="-25000" i="1" lang="en-US" sz="2000">
                <a:solidFill>
                  <a:srgbClr val="6AA84F"/>
                </a:solidFill>
                <a:latin typeface="Calibri"/>
                <a:ea typeface="Calibri"/>
                <a:cs typeface="Calibri"/>
                <a:sym typeface="Calibri"/>
              </a:rPr>
              <a:t>2</a:t>
            </a:r>
            <a:r>
              <a:rPr i="1" lang="en-US" sz="2000">
                <a:solidFill>
                  <a:srgbClr val="6AA84F"/>
                </a:solidFill>
                <a:latin typeface="Calibri"/>
                <a:ea typeface="Calibri"/>
                <a:cs typeface="Calibri"/>
                <a:sym typeface="Calibri"/>
              </a:rPr>
              <a:t> x</a:t>
            </a:r>
            <a:r>
              <a:rPr baseline="-25000" i="1" lang="en-US" sz="2000">
                <a:solidFill>
                  <a:srgbClr val="6AA84F"/>
                </a:solidFill>
                <a:latin typeface="Calibri"/>
                <a:ea typeface="Calibri"/>
                <a:cs typeface="Calibri"/>
                <a:sym typeface="Calibri"/>
              </a:rPr>
              <a:t>2</a:t>
            </a:r>
            <a:r>
              <a:rPr i="1" lang="en-US" sz="2000">
                <a:solidFill>
                  <a:srgbClr val="6AA84F"/>
                </a:solidFill>
                <a:latin typeface="Calibri"/>
                <a:ea typeface="Calibri"/>
                <a:cs typeface="Calibri"/>
                <a:sym typeface="Calibri"/>
              </a:rPr>
              <a:t> </a:t>
            </a:r>
            <a:r>
              <a:rPr lang="en-US" sz="2000">
                <a:solidFill>
                  <a:srgbClr val="6AA84F"/>
                </a:solidFill>
                <a:latin typeface="Calibri"/>
                <a:ea typeface="Calibri"/>
                <a:cs typeface="Calibri"/>
                <a:sym typeface="Calibri"/>
              </a:rPr>
              <a:t>−γ ≤−1. </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1800">
                <a:solidFill>
                  <a:schemeClr val="dk1"/>
                </a:solidFill>
                <a:latin typeface="Calibri"/>
                <a:ea typeface="Calibri"/>
                <a:cs typeface="Calibri"/>
                <a:sym typeface="Calibri"/>
              </a:rPr>
              <a:t>and data points with d = +1 satisfy</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i="1" lang="en-US" sz="2000">
                <a:solidFill>
                  <a:srgbClr val="6AA84F"/>
                </a:solidFill>
                <a:latin typeface="Calibri"/>
                <a:ea typeface="Calibri"/>
                <a:cs typeface="Calibri"/>
                <a:sym typeface="Calibri"/>
              </a:rPr>
              <a:t>w</a:t>
            </a:r>
            <a:r>
              <a:rPr baseline="-25000" i="1" lang="en-US" sz="2000">
                <a:solidFill>
                  <a:srgbClr val="6AA84F"/>
                </a:solidFill>
                <a:latin typeface="Calibri"/>
                <a:ea typeface="Calibri"/>
                <a:cs typeface="Calibri"/>
                <a:sym typeface="Calibri"/>
              </a:rPr>
              <a:t>1</a:t>
            </a:r>
            <a:r>
              <a:rPr i="1" lang="en-US" sz="2000">
                <a:solidFill>
                  <a:srgbClr val="6AA84F"/>
                </a:solidFill>
                <a:latin typeface="Calibri"/>
                <a:ea typeface="Calibri"/>
                <a:cs typeface="Calibri"/>
                <a:sym typeface="Calibri"/>
              </a:rPr>
              <a:t>x</a:t>
            </a:r>
            <a:r>
              <a:rPr baseline="-25000" i="1" lang="en-US" sz="2000">
                <a:solidFill>
                  <a:srgbClr val="6AA84F"/>
                </a:solidFill>
                <a:latin typeface="Calibri"/>
                <a:ea typeface="Calibri"/>
                <a:cs typeface="Calibri"/>
                <a:sym typeface="Calibri"/>
              </a:rPr>
              <a:t>1</a:t>
            </a:r>
            <a:r>
              <a:rPr i="1" lang="en-US" sz="2000">
                <a:solidFill>
                  <a:srgbClr val="6AA84F"/>
                </a:solidFill>
                <a:latin typeface="Calibri"/>
                <a:ea typeface="Calibri"/>
                <a:cs typeface="Calibri"/>
                <a:sym typeface="Calibri"/>
              </a:rPr>
              <a:t> </a:t>
            </a:r>
            <a:r>
              <a:rPr lang="en-US" sz="2000">
                <a:solidFill>
                  <a:srgbClr val="6AA84F"/>
                </a:solidFill>
                <a:latin typeface="Calibri"/>
                <a:ea typeface="Calibri"/>
                <a:cs typeface="Calibri"/>
                <a:sym typeface="Calibri"/>
              </a:rPr>
              <a:t>+</a:t>
            </a:r>
            <a:r>
              <a:rPr i="1" lang="en-US" sz="2000">
                <a:solidFill>
                  <a:srgbClr val="6AA84F"/>
                </a:solidFill>
                <a:latin typeface="Calibri"/>
                <a:ea typeface="Calibri"/>
                <a:cs typeface="Calibri"/>
                <a:sym typeface="Calibri"/>
              </a:rPr>
              <a:t>w</a:t>
            </a:r>
            <a:r>
              <a:rPr baseline="-25000" i="1" lang="en-US" sz="2000">
                <a:solidFill>
                  <a:srgbClr val="6AA84F"/>
                </a:solidFill>
                <a:latin typeface="Calibri"/>
                <a:ea typeface="Calibri"/>
                <a:cs typeface="Calibri"/>
                <a:sym typeface="Calibri"/>
              </a:rPr>
              <a:t>2</a:t>
            </a:r>
            <a:r>
              <a:rPr i="1" lang="en-US" sz="2000">
                <a:solidFill>
                  <a:srgbClr val="6AA84F"/>
                </a:solidFill>
                <a:latin typeface="Calibri"/>
                <a:ea typeface="Calibri"/>
                <a:cs typeface="Calibri"/>
                <a:sym typeface="Calibri"/>
              </a:rPr>
              <a:t> x</a:t>
            </a:r>
            <a:r>
              <a:rPr baseline="-25000" i="1" lang="en-US" sz="2000">
                <a:solidFill>
                  <a:srgbClr val="6AA84F"/>
                </a:solidFill>
                <a:latin typeface="Calibri"/>
                <a:ea typeface="Calibri"/>
                <a:cs typeface="Calibri"/>
                <a:sym typeface="Calibri"/>
              </a:rPr>
              <a:t>2</a:t>
            </a:r>
            <a:r>
              <a:rPr i="1" lang="en-US" sz="2000">
                <a:solidFill>
                  <a:srgbClr val="6AA84F"/>
                </a:solidFill>
                <a:latin typeface="Calibri"/>
                <a:ea typeface="Calibri"/>
                <a:cs typeface="Calibri"/>
                <a:sym typeface="Calibri"/>
              </a:rPr>
              <a:t> </a:t>
            </a:r>
            <a:r>
              <a:rPr lang="en-US" sz="2000">
                <a:solidFill>
                  <a:srgbClr val="6AA84F"/>
                </a:solidFill>
                <a:latin typeface="Calibri"/>
                <a:ea typeface="Calibri"/>
                <a:cs typeface="Calibri"/>
                <a:sym typeface="Calibri"/>
              </a:rPr>
              <a:t>−γ ≥+1</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t/>
            </a:r>
            <a:endParaRPr sz="1800">
              <a:solidFill>
                <a:schemeClr val="dk1"/>
              </a:solidFill>
              <a:latin typeface="Calibri"/>
              <a:ea typeface="Calibri"/>
              <a:cs typeface="Calibri"/>
              <a:sym typeface="Calibri"/>
            </a:endParaRPr>
          </a:p>
        </p:txBody>
      </p:sp>
      <p:pic>
        <p:nvPicPr>
          <p:cNvPr id="735" name="Google Shape;735;g18a4accef33_0_10"/>
          <p:cNvPicPr preferRelativeResize="0"/>
          <p:nvPr/>
        </p:nvPicPr>
        <p:blipFill>
          <a:blip r:embed="rId3">
            <a:alphaModFix/>
          </a:blip>
          <a:stretch>
            <a:fillRect/>
          </a:stretch>
        </p:blipFill>
        <p:spPr>
          <a:xfrm>
            <a:off x="5031525" y="1300025"/>
            <a:ext cx="3960075" cy="43086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g18a4accef33_0_17"/>
          <p:cNvSpPr txBox="1"/>
          <p:nvPr>
            <p:ph type="title"/>
          </p:nvPr>
        </p:nvSpPr>
        <p:spPr>
          <a:xfrm>
            <a:off x="428626" y="683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SVM formulation with two variables </a:t>
            </a:r>
            <a:endParaRPr sz="3600"/>
          </a:p>
        </p:txBody>
      </p:sp>
      <p:pic>
        <p:nvPicPr>
          <p:cNvPr id="741" name="Google Shape;741;g18a4accef33_0_17"/>
          <p:cNvPicPr preferRelativeResize="0"/>
          <p:nvPr/>
        </p:nvPicPr>
        <p:blipFill>
          <a:blip r:embed="rId3">
            <a:alphaModFix/>
          </a:blip>
          <a:stretch>
            <a:fillRect/>
          </a:stretch>
        </p:blipFill>
        <p:spPr>
          <a:xfrm>
            <a:off x="152400" y="1528625"/>
            <a:ext cx="8839203" cy="476636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g18a4accef33_0_26"/>
          <p:cNvSpPr txBox="1"/>
          <p:nvPr>
            <p:ph type="title"/>
          </p:nvPr>
        </p:nvSpPr>
        <p:spPr>
          <a:xfrm>
            <a:off x="428626" y="683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SVM formulation with two variables </a:t>
            </a:r>
            <a:endParaRPr sz="3600"/>
          </a:p>
        </p:txBody>
      </p:sp>
      <p:pic>
        <p:nvPicPr>
          <p:cNvPr id="747" name="Google Shape;747;g18a4accef33_0_26"/>
          <p:cNvPicPr preferRelativeResize="0"/>
          <p:nvPr/>
        </p:nvPicPr>
        <p:blipFill>
          <a:blip r:embed="rId3">
            <a:alphaModFix/>
          </a:blip>
          <a:stretch>
            <a:fillRect/>
          </a:stretch>
        </p:blipFill>
        <p:spPr>
          <a:xfrm>
            <a:off x="464575" y="1616350"/>
            <a:ext cx="8354976" cy="5165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g18a4accef33_0_34"/>
          <p:cNvSpPr txBox="1"/>
          <p:nvPr>
            <p:ph type="title"/>
          </p:nvPr>
        </p:nvSpPr>
        <p:spPr>
          <a:xfrm>
            <a:off x="428626" y="683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SVM formulation with two variables </a:t>
            </a:r>
            <a:endParaRPr sz="3600"/>
          </a:p>
        </p:txBody>
      </p:sp>
      <p:pic>
        <p:nvPicPr>
          <p:cNvPr id="753" name="Google Shape;753;g18a4accef33_0_34"/>
          <p:cNvPicPr preferRelativeResize="0"/>
          <p:nvPr/>
        </p:nvPicPr>
        <p:blipFill>
          <a:blip r:embed="rId3">
            <a:alphaModFix/>
          </a:blip>
          <a:stretch>
            <a:fillRect/>
          </a:stretch>
        </p:blipFill>
        <p:spPr>
          <a:xfrm>
            <a:off x="152400" y="1833425"/>
            <a:ext cx="8839202" cy="43740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g18a4accef33_0_40"/>
          <p:cNvSpPr txBox="1"/>
          <p:nvPr>
            <p:ph type="title"/>
          </p:nvPr>
        </p:nvSpPr>
        <p:spPr>
          <a:xfrm>
            <a:off x="428626" y="683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SVM formulation with two variables </a:t>
            </a:r>
            <a:endParaRPr sz="3600"/>
          </a:p>
        </p:txBody>
      </p:sp>
      <p:pic>
        <p:nvPicPr>
          <p:cNvPr id="759" name="Google Shape;759;g18a4accef33_0_40"/>
          <p:cNvPicPr preferRelativeResize="0"/>
          <p:nvPr/>
        </p:nvPicPr>
        <p:blipFill>
          <a:blip r:embed="rId3">
            <a:alphaModFix/>
          </a:blip>
          <a:stretch>
            <a:fillRect/>
          </a:stretch>
        </p:blipFill>
        <p:spPr>
          <a:xfrm>
            <a:off x="152400" y="2246375"/>
            <a:ext cx="8839203" cy="361436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g18a4accef33_0_48"/>
          <p:cNvSpPr txBox="1"/>
          <p:nvPr>
            <p:ph type="title"/>
          </p:nvPr>
        </p:nvSpPr>
        <p:spPr>
          <a:xfrm>
            <a:off x="428626" y="683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SVM formulation with two variables </a:t>
            </a:r>
            <a:endParaRPr sz="3600"/>
          </a:p>
        </p:txBody>
      </p:sp>
      <p:pic>
        <p:nvPicPr>
          <p:cNvPr id="765" name="Google Shape;765;g18a4accef33_0_48"/>
          <p:cNvPicPr preferRelativeResize="0"/>
          <p:nvPr/>
        </p:nvPicPr>
        <p:blipFill>
          <a:blip r:embed="rId3">
            <a:alphaModFix/>
          </a:blip>
          <a:stretch>
            <a:fillRect/>
          </a:stretch>
        </p:blipFill>
        <p:spPr>
          <a:xfrm>
            <a:off x="742325" y="1906275"/>
            <a:ext cx="4554800" cy="41858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g18a4accef33_0_56"/>
          <p:cNvSpPr txBox="1"/>
          <p:nvPr>
            <p:ph type="title"/>
          </p:nvPr>
        </p:nvSpPr>
        <p:spPr>
          <a:xfrm>
            <a:off x="428626" y="683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SVM formulation with two variables </a:t>
            </a:r>
            <a:endParaRPr sz="3600"/>
          </a:p>
        </p:txBody>
      </p:sp>
      <p:pic>
        <p:nvPicPr>
          <p:cNvPr id="771" name="Google Shape;771;g18a4accef33_0_56"/>
          <p:cNvPicPr preferRelativeResize="0"/>
          <p:nvPr/>
        </p:nvPicPr>
        <p:blipFill>
          <a:blip r:embed="rId3">
            <a:alphaModFix/>
          </a:blip>
          <a:stretch>
            <a:fillRect/>
          </a:stretch>
        </p:blipFill>
        <p:spPr>
          <a:xfrm>
            <a:off x="5613350" y="958675"/>
            <a:ext cx="3530650" cy="3244624"/>
          </a:xfrm>
          <a:prstGeom prst="rect">
            <a:avLst/>
          </a:prstGeom>
          <a:noFill/>
          <a:ln>
            <a:noFill/>
          </a:ln>
        </p:spPr>
      </p:pic>
      <p:pic>
        <p:nvPicPr>
          <p:cNvPr id="772" name="Google Shape;772;g18a4accef33_0_56"/>
          <p:cNvPicPr preferRelativeResize="0"/>
          <p:nvPr/>
        </p:nvPicPr>
        <p:blipFill>
          <a:blip r:embed="rId4">
            <a:alphaModFix/>
          </a:blip>
          <a:stretch>
            <a:fillRect/>
          </a:stretch>
        </p:blipFill>
        <p:spPr>
          <a:xfrm>
            <a:off x="107200" y="2612925"/>
            <a:ext cx="8696973" cy="37116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g18a4accef33_0_64"/>
          <p:cNvSpPr txBox="1"/>
          <p:nvPr>
            <p:ph type="title"/>
          </p:nvPr>
        </p:nvSpPr>
        <p:spPr>
          <a:xfrm>
            <a:off x="428626" y="683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SVM formulation with two variables </a:t>
            </a:r>
            <a:endParaRPr sz="3600"/>
          </a:p>
        </p:txBody>
      </p:sp>
      <p:pic>
        <p:nvPicPr>
          <p:cNvPr id="778" name="Google Shape;778;g18a4accef33_0_64"/>
          <p:cNvPicPr preferRelativeResize="0"/>
          <p:nvPr/>
        </p:nvPicPr>
        <p:blipFill>
          <a:blip r:embed="rId3">
            <a:alphaModFix/>
          </a:blip>
          <a:stretch>
            <a:fillRect/>
          </a:stretch>
        </p:blipFill>
        <p:spPr>
          <a:xfrm>
            <a:off x="5613350" y="958675"/>
            <a:ext cx="3530650" cy="3244624"/>
          </a:xfrm>
          <a:prstGeom prst="rect">
            <a:avLst/>
          </a:prstGeom>
          <a:noFill/>
          <a:ln>
            <a:noFill/>
          </a:ln>
        </p:spPr>
      </p:pic>
      <p:pic>
        <p:nvPicPr>
          <p:cNvPr id="779" name="Google Shape;779;g18a4accef33_0_64"/>
          <p:cNvPicPr preferRelativeResize="0"/>
          <p:nvPr/>
        </p:nvPicPr>
        <p:blipFill>
          <a:blip r:embed="rId4">
            <a:alphaModFix/>
          </a:blip>
          <a:stretch>
            <a:fillRect/>
          </a:stretch>
        </p:blipFill>
        <p:spPr>
          <a:xfrm>
            <a:off x="107200" y="2612925"/>
            <a:ext cx="8696973" cy="37116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g18e8c44ed59_0_12"/>
          <p:cNvSpPr txBox="1"/>
          <p:nvPr>
            <p:ph type="title"/>
          </p:nvPr>
        </p:nvSpPr>
        <p:spPr>
          <a:xfrm>
            <a:off x="428626" y="683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Kernel trick</a:t>
            </a:r>
            <a:endParaRPr sz="3600"/>
          </a:p>
        </p:txBody>
      </p:sp>
      <p:pic>
        <p:nvPicPr>
          <p:cNvPr id="785" name="Google Shape;785;g18e8c44ed59_0_12"/>
          <p:cNvPicPr preferRelativeResize="0"/>
          <p:nvPr/>
        </p:nvPicPr>
        <p:blipFill>
          <a:blip r:embed="rId3">
            <a:alphaModFix/>
          </a:blip>
          <a:stretch>
            <a:fillRect/>
          </a:stretch>
        </p:blipFill>
        <p:spPr>
          <a:xfrm>
            <a:off x="76200" y="3765450"/>
            <a:ext cx="8839202" cy="3095585"/>
          </a:xfrm>
          <a:prstGeom prst="rect">
            <a:avLst/>
          </a:prstGeom>
          <a:noFill/>
          <a:ln>
            <a:noFill/>
          </a:ln>
        </p:spPr>
      </p:pic>
      <p:pic>
        <p:nvPicPr>
          <p:cNvPr id="786" name="Google Shape;786;g18e8c44ed59_0_12"/>
          <p:cNvPicPr preferRelativeResize="0"/>
          <p:nvPr/>
        </p:nvPicPr>
        <p:blipFill>
          <a:blip r:embed="rId4">
            <a:alphaModFix/>
          </a:blip>
          <a:stretch>
            <a:fillRect/>
          </a:stretch>
        </p:blipFill>
        <p:spPr>
          <a:xfrm>
            <a:off x="4088648" y="0"/>
            <a:ext cx="5055325" cy="4277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idx="1" type="body"/>
          </p:nvPr>
        </p:nvSpPr>
        <p:spPr>
          <a:xfrm>
            <a:off x="428625" y="6081827"/>
            <a:ext cx="8316130" cy="317032"/>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134000"/>
              </a:lnSpc>
              <a:spcBef>
                <a:spcPts val="0"/>
              </a:spcBef>
              <a:spcAft>
                <a:spcPts val="0"/>
              </a:spcAft>
              <a:buClr>
                <a:schemeClr val="dk1"/>
              </a:buClr>
              <a:buSzPct val="100000"/>
              <a:buNone/>
            </a:pPr>
            <a:r>
              <a:t/>
            </a:r>
            <a:endParaRPr/>
          </a:p>
        </p:txBody>
      </p:sp>
      <p:sp>
        <p:nvSpPr>
          <p:cNvPr id="114" name="Google Shape;114;p3"/>
          <p:cNvSpPr txBox="1"/>
          <p:nvPr>
            <p:ph type="title"/>
          </p:nvPr>
        </p:nvSpPr>
        <p:spPr>
          <a:xfrm>
            <a:off x="428624" y="348662"/>
            <a:ext cx="8407032" cy="464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Introduction to SVM formulation</a:t>
            </a:r>
            <a:endParaRPr sz="3600"/>
          </a:p>
        </p:txBody>
      </p:sp>
      <p:sp>
        <p:nvSpPr>
          <p:cNvPr id="115" name="Google Shape;115;p3"/>
          <p:cNvSpPr txBox="1"/>
          <p:nvPr/>
        </p:nvSpPr>
        <p:spPr>
          <a:xfrm>
            <a:off x="220417" y="1173745"/>
            <a:ext cx="8615239" cy="490808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dk1"/>
              </a:buClr>
              <a:buSzPts val="2000"/>
              <a:buFont typeface="Arial"/>
              <a:buChar char="•"/>
            </a:pPr>
            <a:r>
              <a:rPr lang="en-US" sz="2000">
                <a:solidFill>
                  <a:schemeClr val="dk1"/>
                </a:solidFill>
                <a:latin typeface="Georgia"/>
                <a:ea typeface="Georgia"/>
                <a:cs typeface="Georgia"/>
                <a:sym typeface="Georgia"/>
              </a:rPr>
              <a:t>SVMs belong to the class of supervised learning algorithms in which the learning machine is given a set of examples (or inputs) with the associated labels (or output values). As in the case of decision tress, the examples are in the form of attribute vectors, so that the input space is a sub-set of </a:t>
            </a:r>
            <a:r>
              <a:rPr i="1" lang="en-US" sz="2000">
                <a:solidFill>
                  <a:schemeClr val="dk1"/>
                </a:solidFill>
                <a:latin typeface="Georgia"/>
                <a:ea typeface="Georgia"/>
                <a:cs typeface="Georgia"/>
                <a:sym typeface="Georgia"/>
              </a:rPr>
              <a:t>R</a:t>
            </a:r>
            <a:r>
              <a:rPr baseline="30000" i="1" lang="en-US" sz="1800">
                <a:solidFill>
                  <a:schemeClr val="dk1"/>
                </a:solidFill>
                <a:latin typeface="Georgia"/>
                <a:ea typeface="Georgia"/>
                <a:cs typeface="Georgia"/>
                <a:sym typeface="Georgia"/>
              </a:rPr>
              <a:t>n</a:t>
            </a:r>
            <a:r>
              <a:rPr i="1" lang="en-US" sz="2000">
                <a:solidFill>
                  <a:schemeClr val="dk1"/>
                </a:solidFill>
                <a:latin typeface="Georgia"/>
                <a:ea typeface="Georgia"/>
                <a:cs typeface="Georgia"/>
                <a:sym typeface="Georgia"/>
              </a:rPr>
              <a:t> </a:t>
            </a:r>
            <a:r>
              <a:rPr lang="en-US" sz="2000">
                <a:solidFill>
                  <a:schemeClr val="dk1"/>
                </a:solidFill>
                <a:latin typeface="Georgia"/>
                <a:ea typeface="Georgia"/>
                <a:cs typeface="Georgia"/>
                <a:sym typeface="Georgia"/>
              </a:rPr>
              <a:t>.</a:t>
            </a:r>
            <a:endParaRPr/>
          </a:p>
          <a:p>
            <a:pPr indent="-228600" lvl="0" marL="228600" marR="0" rtl="0" algn="l">
              <a:lnSpc>
                <a:spcPct val="150000"/>
              </a:lnSpc>
              <a:spcBef>
                <a:spcPts val="1000"/>
              </a:spcBef>
              <a:spcAft>
                <a:spcPts val="0"/>
              </a:spcAft>
              <a:buClr>
                <a:schemeClr val="dk1"/>
              </a:buClr>
              <a:buSzPts val="2000"/>
              <a:buFont typeface="Arial"/>
              <a:buChar char="•"/>
            </a:pPr>
            <a:r>
              <a:rPr lang="en-US" sz="2000">
                <a:solidFill>
                  <a:schemeClr val="dk1"/>
                </a:solidFill>
                <a:latin typeface="Georgia"/>
                <a:ea typeface="Georgia"/>
                <a:cs typeface="Georgia"/>
                <a:sym typeface="Georgia"/>
              </a:rPr>
              <a:t>SVMs construct a hyperplane that separates two classes (this can be extended to multiclass problems). While doing so, the SVM algorithm tries to achieve maximum separation between the classes</a:t>
            </a:r>
            <a:endParaRPr sz="2000">
              <a:solidFill>
                <a:schemeClr val="dk1"/>
              </a:solidFill>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g18e8c44ed59_1_3"/>
          <p:cNvSpPr txBox="1"/>
          <p:nvPr>
            <p:ph type="title"/>
          </p:nvPr>
        </p:nvSpPr>
        <p:spPr>
          <a:xfrm>
            <a:off x="428626" y="683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Kernel trick</a:t>
            </a:r>
            <a:endParaRPr sz="3600"/>
          </a:p>
        </p:txBody>
      </p:sp>
      <p:pic>
        <p:nvPicPr>
          <p:cNvPr id="792" name="Google Shape;792;g18e8c44ed59_1_3"/>
          <p:cNvPicPr preferRelativeResize="0"/>
          <p:nvPr/>
        </p:nvPicPr>
        <p:blipFill>
          <a:blip r:embed="rId3">
            <a:alphaModFix/>
          </a:blip>
          <a:stretch>
            <a:fillRect/>
          </a:stretch>
        </p:blipFill>
        <p:spPr>
          <a:xfrm>
            <a:off x="152400" y="2930825"/>
            <a:ext cx="8839200" cy="3927183"/>
          </a:xfrm>
          <a:prstGeom prst="rect">
            <a:avLst/>
          </a:prstGeom>
          <a:noFill/>
          <a:ln>
            <a:noFill/>
          </a:ln>
        </p:spPr>
      </p:pic>
      <p:pic>
        <p:nvPicPr>
          <p:cNvPr id="793" name="Google Shape;793;g18e8c44ed59_1_3"/>
          <p:cNvPicPr preferRelativeResize="0"/>
          <p:nvPr/>
        </p:nvPicPr>
        <p:blipFill>
          <a:blip r:embed="rId4">
            <a:alphaModFix/>
          </a:blip>
          <a:stretch>
            <a:fillRect/>
          </a:stretch>
        </p:blipFill>
        <p:spPr>
          <a:xfrm>
            <a:off x="4387650" y="-3"/>
            <a:ext cx="4756350" cy="30990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g18e8c44ed59_1_11"/>
          <p:cNvSpPr txBox="1"/>
          <p:nvPr>
            <p:ph type="title"/>
          </p:nvPr>
        </p:nvSpPr>
        <p:spPr>
          <a:xfrm>
            <a:off x="428626" y="683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Kernel trick</a:t>
            </a:r>
            <a:endParaRPr sz="3600"/>
          </a:p>
        </p:txBody>
      </p:sp>
      <p:pic>
        <p:nvPicPr>
          <p:cNvPr id="799" name="Google Shape;799;g18e8c44ed59_1_11"/>
          <p:cNvPicPr preferRelativeResize="0"/>
          <p:nvPr/>
        </p:nvPicPr>
        <p:blipFill>
          <a:blip r:embed="rId3">
            <a:alphaModFix/>
          </a:blip>
          <a:stretch>
            <a:fillRect/>
          </a:stretch>
        </p:blipFill>
        <p:spPr>
          <a:xfrm>
            <a:off x="243825" y="1521250"/>
            <a:ext cx="8839202" cy="361328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g18e8c44ed59_1_18"/>
          <p:cNvSpPr txBox="1"/>
          <p:nvPr>
            <p:ph type="title"/>
          </p:nvPr>
        </p:nvSpPr>
        <p:spPr>
          <a:xfrm>
            <a:off x="428626" y="302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Kernel trick</a:t>
            </a:r>
            <a:endParaRPr sz="3600"/>
          </a:p>
        </p:txBody>
      </p:sp>
      <p:pic>
        <p:nvPicPr>
          <p:cNvPr id="805" name="Google Shape;805;g18e8c44ed59_1_18"/>
          <p:cNvPicPr preferRelativeResize="0"/>
          <p:nvPr/>
        </p:nvPicPr>
        <p:blipFill>
          <a:blip r:embed="rId3">
            <a:alphaModFix/>
          </a:blip>
          <a:stretch>
            <a:fillRect/>
          </a:stretch>
        </p:blipFill>
        <p:spPr>
          <a:xfrm>
            <a:off x="1027950" y="919025"/>
            <a:ext cx="6966141" cy="5405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g18e8c44ed59_1_24"/>
          <p:cNvSpPr txBox="1"/>
          <p:nvPr>
            <p:ph type="title"/>
          </p:nvPr>
        </p:nvSpPr>
        <p:spPr>
          <a:xfrm>
            <a:off x="428626" y="302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Kernel trick</a:t>
            </a:r>
            <a:endParaRPr sz="3600"/>
          </a:p>
        </p:txBody>
      </p:sp>
      <p:pic>
        <p:nvPicPr>
          <p:cNvPr id="811" name="Google Shape;811;g18e8c44ed59_1_24"/>
          <p:cNvPicPr preferRelativeResize="0"/>
          <p:nvPr/>
        </p:nvPicPr>
        <p:blipFill>
          <a:blip r:embed="rId3">
            <a:alphaModFix/>
          </a:blip>
          <a:stretch>
            <a:fillRect/>
          </a:stretch>
        </p:blipFill>
        <p:spPr>
          <a:xfrm>
            <a:off x="889825" y="3944750"/>
            <a:ext cx="6029626" cy="1613925"/>
          </a:xfrm>
          <a:prstGeom prst="rect">
            <a:avLst/>
          </a:prstGeom>
          <a:noFill/>
          <a:ln>
            <a:noFill/>
          </a:ln>
        </p:spPr>
      </p:pic>
      <p:pic>
        <p:nvPicPr>
          <p:cNvPr id="812" name="Google Shape;812;g18e8c44ed59_1_24"/>
          <p:cNvPicPr preferRelativeResize="0"/>
          <p:nvPr/>
        </p:nvPicPr>
        <p:blipFill>
          <a:blip r:embed="rId4">
            <a:alphaModFix/>
          </a:blip>
          <a:stretch>
            <a:fillRect/>
          </a:stretch>
        </p:blipFill>
        <p:spPr>
          <a:xfrm>
            <a:off x="428625" y="1241472"/>
            <a:ext cx="3178275" cy="605400"/>
          </a:xfrm>
          <a:prstGeom prst="rect">
            <a:avLst/>
          </a:prstGeom>
          <a:noFill/>
          <a:ln>
            <a:noFill/>
          </a:ln>
        </p:spPr>
      </p:pic>
      <p:pic>
        <p:nvPicPr>
          <p:cNvPr id="813" name="Google Shape;813;g18e8c44ed59_1_24"/>
          <p:cNvPicPr preferRelativeResize="0"/>
          <p:nvPr/>
        </p:nvPicPr>
        <p:blipFill>
          <a:blip r:embed="rId5">
            <a:alphaModFix/>
          </a:blip>
          <a:stretch>
            <a:fillRect/>
          </a:stretch>
        </p:blipFill>
        <p:spPr>
          <a:xfrm>
            <a:off x="2364675" y="1925375"/>
            <a:ext cx="6187576" cy="19408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g18e8c44ed59_1_32"/>
          <p:cNvSpPr txBox="1"/>
          <p:nvPr>
            <p:ph type="title"/>
          </p:nvPr>
        </p:nvSpPr>
        <p:spPr>
          <a:xfrm>
            <a:off x="428626" y="302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Kernel trick</a:t>
            </a:r>
            <a:endParaRPr sz="3600"/>
          </a:p>
        </p:txBody>
      </p:sp>
      <p:pic>
        <p:nvPicPr>
          <p:cNvPr id="819" name="Google Shape;819;g18e8c44ed59_1_32"/>
          <p:cNvPicPr preferRelativeResize="0"/>
          <p:nvPr/>
        </p:nvPicPr>
        <p:blipFill>
          <a:blip r:embed="rId3">
            <a:alphaModFix/>
          </a:blip>
          <a:stretch>
            <a:fillRect/>
          </a:stretch>
        </p:blipFill>
        <p:spPr>
          <a:xfrm>
            <a:off x="152400" y="919025"/>
            <a:ext cx="8839201" cy="2144632"/>
          </a:xfrm>
          <a:prstGeom prst="rect">
            <a:avLst/>
          </a:prstGeom>
          <a:noFill/>
          <a:ln>
            <a:noFill/>
          </a:ln>
        </p:spPr>
      </p:pic>
      <p:pic>
        <p:nvPicPr>
          <p:cNvPr id="820" name="Google Shape;820;g18e8c44ed59_1_32"/>
          <p:cNvPicPr preferRelativeResize="0"/>
          <p:nvPr/>
        </p:nvPicPr>
        <p:blipFill>
          <a:blip r:embed="rId4">
            <a:alphaModFix/>
          </a:blip>
          <a:stretch>
            <a:fillRect/>
          </a:stretch>
        </p:blipFill>
        <p:spPr>
          <a:xfrm>
            <a:off x="1627250" y="3063657"/>
            <a:ext cx="5425150" cy="348954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g18e8c44ed59_1_41"/>
          <p:cNvSpPr txBox="1"/>
          <p:nvPr>
            <p:ph type="title"/>
          </p:nvPr>
        </p:nvSpPr>
        <p:spPr>
          <a:xfrm>
            <a:off x="428626" y="302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Kernel trick</a:t>
            </a:r>
            <a:endParaRPr sz="3600"/>
          </a:p>
        </p:txBody>
      </p:sp>
      <p:pic>
        <p:nvPicPr>
          <p:cNvPr id="826" name="Google Shape;826;g18e8c44ed59_1_41"/>
          <p:cNvPicPr preferRelativeResize="0"/>
          <p:nvPr/>
        </p:nvPicPr>
        <p:blipFill>
          <a:blip r:embed="rId3">
            <a:alphaModFix/>
          </a:blip>
          <a:stretch>
            <a:fillRect/>
          </a:stretch>
        </p:blipFill>
        <p:spPr>
          <a:xfrm>
            <a:off x="219700" y="1232376"/>
            <a:ext cx="4315424" cy="2775750"/>
          </a:xfrm>
          <a:prstGeom prst="rect">
            <a:avLst/>
          </a:prstGeom>
          <a:noFill/>
          <a:ln>
            <a:noFill/>
          </a:ln>
        </p:spPr>
      </p:pic>
      <p:pic>
        <p:nvPicPr>
          <p:cNvPr id="827" name="Google Shape;827;g18e8c44ed59_1_41"/>
          <p:cNvPicPr preferRelativeResize="0"/>
          <p:nvPr/>
        </p:nvPicPr>
        <p:blipFill>
          <a:blip r:embed="rId4">
            <a:alphaModFix/>
          </a:blip>
          <a:stretch>
            <a:fillRect/>
          </a:stretch>
        </p:blipFill>
        <p:spPr>
          <a:xfrm>
            <a:off x="4055800" y="3449600"/>
            <a:ext cx="5088200" cy="1751675"/>
          </a:xfrm>
          <a:prstGeom prst="rect">
            <a:avLst/>
          </a:prstGeom>
          <a:noFill/>
          <a:ln>
            <a:noFill/>
          </a:ln>
        </p:spPr>
      </p:pic>
      <p:pic>
        <p:nvPicPr>
          <p:cNvPr id="828" name="Google Shape;828;g18e8c44ed59_1_41"/>
          <p:cNvPicPr preferRelativeResize="0"/>
          <p:nvPr/>
        </p:nvPicPr>
        <p:blipFill>
          <a:blip r:embed="rId5">
            <a:alphaModFix/>
          </a:blip>
          <a:stretch>
            <a:fillRect/>
          </a:stretch>
        </p:blipFill>
        <p:spPr>
          <a:xfrm>
            <a:off x="0" y="5385617"/>
            <a:ext cx="9144002" cy="97831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g18a4accef33_0_70"/>
          <p:cNvSpPr txBox="1"/>
          <p:nvPr>
            <p:ph type="title"/>
          </p:nvPr>
        </p:nvSpPr>
        <p:spPr>
          <a:xfrm>
            <a:off x="428626" y="683525"/>
            <a:ext cx="8469600" cy="464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600"/>
              <a:buFont typeface="Georgia"/>
              <a:buNone/>
            </a:pPr>
            <a:r>
              <a:rPr b="1" lang="en-US" sz="3600"/>
              <a:t>Lab </a:t>
            </a:r>
            <a:r>
              <a:rPr b="1" lang="en-US" sz="3600"/>
              <a:t>Exercise</a:t>
            </a:r>
            <a:r>
              <a:rPr b="1" lang="en-US" sz="3600"/>
              <a:t>: </a:t>
            </a:r>
            <a:endParaRPr sz="3600"/>
          </a:p>
        </p:txBody>
      </p:sp>
      <p:sp>
        <p:nvSpPr>
          <p:cNvPr id="834" name="Google Shape;834;g18a4accef33_0_70"/>
          <p:cNvSpPr txBox="1"/>
          <p:nvPr/>
        </p:nvSpPr>
        <p:spPr>
          <a:xfrm>
            <a:off x="220425" y="1671475"/>
            <a:ext cx="8395200" cy="44367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dk1"/>
              </a:buClr>
              <a:buSzPts val="2000"/>
              <a:buFont typeface="Arial"/>
              <a:buChar char="•"/>
            </a:pPr>
            <a:r>
              <a:rPr lang="en-US" sz="2000">
                <a:solidFill>
                  <a:schemeClr val="dk1"/>
                </a:solidFill>
                <a:latin typeface="Georgia"/>
                <a:ea typeface="Georgia"/>
                <a:cs typeface="Georgia"/>
                <a:sym typeface="Georgia"/>
              </a:rPr>
              <a:t>For the simple 8 point dataset that is discussed in this presentation, implement SVM algorithm in python, find out the vector ‘w = [w1, w2] and </a:t>
            </a:r>
            <a:r>
              <a:rPr lang="en-US" sz="2000">
                <a:solidFill>
                  <a:srgbClr val="6AA84F"/>
                </a:solidFill>
                <a:latin typeface="Calibri"/>
                <a:ea typeface="Calibri"/>
                <a:cs typeface="Calibri"/>
                <a:sym typeface="Calibri"/>
              </a:rPr>
              <a:t>γ. </a:t>
            </a:r>
            <a:r>
              <a:rPr lang="en-US" sz="2000">
                <a:solidFill>
                  <a:schemeClr val="dk1"/>
                </a:solidFill>
                <a:latin typeface="Georgia"/>
                <a:ea typeface="Georgia"/>
                <a:cs typeface="Georgia"/>
                <a:sym typeface="Georgia"/>
              </a:rPr>
              <a:t>Plot the data points and hyperplane and bounding plane to </a:t>
            </a:r>
            <a:r>
              <a:rPr lang="en-US" sz="2000">
                <a:solidFill>
                  <a:schemeClr val="dk1"/>
                </a:solidFill>
                <a:latin typeface="Georgia"/>
                <a:ea typeface="Georgia"/>
                <a:cs typeface="Georgia"/>
                <a:sym typeface="Georgia"/>
              </a:rPr>
              <a:t>visualize</a:t>
            </a:r>
            <a:r>
              <a:rPr lang="en-US" sz="2000">
                <a:solidFill>
                  <a:schemeClr val="dk1"/>
                </a:solidFill>
                <a:latin typeface="Georgia"/>
                <a:ea typeface="Georgia"/>
                <a:cs typeface="Georgia"/>
                <a:sym typeface="Georgia"/>
              </a:rPr>
              <a:t> the data points with this support vectors, decision boundary.</a:t>
            </a:r>
            <a:endParaRPr sz="2000">
              <a:solidFill>
                <a:schemeClr val="dk1"/>
              </a:solidFill>
              <a:latin typeface="Georgia"/>
              <a:ea typeface="Georgia"/>
              <a:cs typeface="Georgia"/>
              <a:sym typeface="Georgia"/>
            </a:endParaRPr>
          </a:p>
          <a:p>
            <a:pPr indent="0" lvl="0" marL="457200" marR="0" rtl="0" algn="l">
              <a:lnSpc>
                <a:spcPct val="150000"/>
              </a:lnSpc>
              <a:spcBef>
                <a:spcPts val="0"/>
              </a:spcBef>
              <a:spcAft>
                <a:spcPts val="0"/>
              </a:spcAft>
              <a:buNone/>
            </a:pPr>
            <a:r>
              <a:t/>
            </a:r>
            <a:endParaRPr sz="2000">
              <a:solidFill>
                <a:schemeClr val="dk1"/>
              </a:solidFill>
              <a:latin typeface="Georgia"/>
              <a:ea typeface="Georgia"/>
              <a:cs typeface="Georgia"/>
              <a:sym typeface="Georgia"/>
            </a:endParaRPr>
          </a:p>
          <a:p>
            <a:pPr indent="-228600" lvl="0" marL="228600" marR="0" rtl="0" algn="l">
              <a:lnSpc>
                <a:spcPct val="150000"/>
              </a:lnSpc>
              <a:spcBef>
                <a:spcPts val="0"/>
              </a:spcBef>
              <a:spcAft>
                <a:spcPts val="0"/>
              </a:spcAft>
              <a:buClr>
                <a:schemeClr val="dk1"/>
              </a:buClr>
              <a:buSzPts val="2000"/>
              <a:buFont typeface="Arial"/>
              <a:buChar char="•"/>
            </a:pPr>
            <a:r>
              <a:rPr lang="en-US" sz="2000">
                <a:solidFill>
                  <a:schemeClr val="dk1"/>
                </a:solidFill>
                <a:latin typeface="Georgia"/>
                <a:ea typeface="Georgia"/>
                <a:cs typeface="Georgia"/>
                <a:sym typeface="Georgia"/>
              </a:rPr>
              <a:t>Implement SVM algorithm for IRIS dataset and any other dataset of your choice.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26"/>
          <p:cNvSpPr/>
          <p:nvPr/>
        </p:nvSpPr>
        <p:spPr>
          <a:xfrm>
            <a:off x="0" y="0"/>
            <a:ext cx="9144000" cy="6858000"/>
          </a:xfrm>
          <a:prstGeom prst="rect">
            <a:avLst/>
          </a:prstGeom>
          <a:solidFill>
            <a:srgbClr val="B811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pic>
        <p:nvPicPr>
          <p:cNvPr descr="A picture containing drawing&#10;&#10;Description automatically generated" id="841" name="Google Shape;841;p26"/>
          <p:cNvPicPr preferRelativeResize="0"/>
          <p:nvPr/>
        </p:nvPicPr>
        <p:blipFill rotWithShape="1">
          <a:blip r:embed="rId3">
            <a:alphaModFix/>
          </a:blip>
          <a:srcRect b="0" l="0" r="0" t="0"/>
          <a:stretch/>
        </p:blipFill>
        <p:spPr>
          <a:xfrm>
            <a:off x="890237" y="3074279"/>
            <a:ext cx="2582381" cy="828674"/>
          </a:xfrm>
          <a:prstGeom prst="rect">
            <a:avLst/>
          </a:prstGeom>
          <a:noFill/>
          <a:ln>
            <a:noFill/>
          </a:ln>
        </p:spPr>
      </p:pic>
      <p:cxnSp>
        <p:nvCxnSpPr>
          <p:cNvPr id="842" name="Google Shape;842;p26"/>
          <p:cNvCxnSpPr/>
          <p:nvPr/>
        </p:nvCxnSpPr>
        <p:spPr>
          <a:xfrm>
            <a:off x="4718005" y="2658034"/>
            <a:ext cx="0" cy="1227610"/>
          </a:xfrm>
          <a:prstGeom prst="straightConnector1">
            <a:avLst/>
          </a:prstGeom>
          <a:noFill/>
          <a:ln cap="flat" cmpd="sng" w="9525">
            <a:solidFill>
              <a:srgbClr val="FFC000"/>
            </a:solidFill>
            <a:prstDash val="solid"/>
            <a:miter lim="800000"/>
            <a:headEnd len="sm" w="sm" type="none"/>
            <a:tailEnd len="sm" w="sm" type="none"/>
          </a:ln>
        </p:spPr>
      </p:cxnSp>
      <p:pic>
        <p:nvPicPr>
          <p:cNvPr id="843" name="Google Shape;843;p26"/>
          <p:cNvPicPr preferRelativeResize="0"/>
          <p:nvPr/>
        </p:nvPicPr>
        <p:blipFill rotWithShape="1">
          <a:blip r:embed="rId4">
            <a:alphaModFix/>
          </a:blip>
          <a:srcRect b="0" l="0" r="0" t="0"/>
          <a:stretch/>
        </p:blipFill>
        <p:spPr>
          <a:xfrm>
            <a:off x="0" y="0"/>
            <a:ext cx="9144000" cy="2733049"/>
          </a:xfrm>
          <a:prstGeom prst="rect">
            <a:avLst/>
          </a:prstGeom>
          <a:noFill/>
          <a:ln>
            <a:noFill/>
          </a:ln>
        </p:spPr>
      </p:pic>
      <p:sp>
        <p:nvSpPr>
          <p:cNvPr id="844" name="Google Shape;844;p26"/>
          <p:cNvSpPr txBox="1"/>
          <p:nvPr/>
        </p:nvSpPr>
        <p:spPr>
          <a:xfrm>
            <a:off x="3362734" y="4430822"/>
            <a:ext cx="2710543" cy="5078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700">
                <a:solidFill>
                  <a:schemeClr val="lt1"/>
                </a:solidFill>
                <a:latin typeface="Times New Roman"/>
                <a:ea typeface="Times New Roman"/>
                <a:cs typeface="Times New Roman"/>
                <a:sym typeface="Times New Roman"/>
              </a:rPr>
              <a:t>Thanks</a:t>
            </a:r>
            <a:endParaRPr sz="27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2022/11/9</a:t>
            </a:r>
            <a:endParaRPr/>
          </a:p>
        </p:txBody>
      </p:sp>
      <p:sp>
        <p:nvSpPr>
          <p:cNvPr id="122" name="Google Shape;122;p4"/>
          <p:cNvSpPr txBox="1"/>
          <p:nvPr>
            <p:ph idx="12" type="sldNum"/>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23" name="Google Shape;123;p4"/>
          <p:cNvSpPr txBox="1"/>
          <p:nvPr>
            <p:ph type="title"/>
          </p:nvPr>
        </p:nvSpPr>
        <p:spPr>
          <a:xfrm>
            <a:off x="152400" y="304800"/>
            <a:ext cx="4648200" cy="685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Linear Classifiers</a:t>
            </a:r>
            <a:endParaRPr/>
          </a:p>
        </p:txBody>
      </p:sp>
      <p:sp>
        <p:nvSpPr>
          <p:cNvPr id="124" name="Google Shape;124;p4"/>
          <p:cNvSpPr/>
          <p:nvPr/>
        </p:nvSpPr>
        <p:spPr>
          <a:xfrm>
            <a:off x="5334000" y="776288"/>
            <a:ext cx="1600200" cy="65405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3600">
                <a:solidFill>
                  <a:schemeClr val="dk1"/>
                </a:solidFill>
                <a:latin typeface="Calibri"/>
                <a:ea typeface="Calibri"/>
                <a:cs typeface="Calibri"/>
                <a:sym typeface="Calibri"/>
              </a:rPr>
              <a:t>f </a:t>
            </a:r>
            <a:r>
              <a:rPr lang="en-US" sz="2000">
                <a:solidFill>
                  <a:schemeClr val="dk1"/>
                </a:solidFill>
                <a:latin typeface="Calibri"/>
                <a:ea typeface="Calibri"/>
                <a:cs typeface="Calibri"/>
                <a:sym typeface="Calibri"/>
              </a:rPr>
              <a:t>        </a:t>
            </a:r>
            <a:endParaRPr/>
          </a:p>
        </p:txBody>
      </p:sp>
      <p:cxnSp>
        <p:nvCxnSpPr>
          <p:cNvPr id="125" name="Google Shape;125;p4"/>
          <p:cNvCxnSpPr/>
          <p:nvPr/>
        </p:nvCxnSpPr>
        <p:spPr>
          <a:xfrm>
            <a:off x="3962400" y="1066800"/>
            <a:ext cx="1371600" cy="0"/>
          </a:xfrm>
          <a:prstGeom prst="straightConnector1">
            <a:avLst/>
          </a:prstGeom>
          <a:noFill/>
          <a:ln cap="flat" cmpd="sng" w="12700">
            <a:solidFill>
              <a:schemeClr val="dk1"/>
            </a:solidFill>
            <a:prstDash val="solid"/>
            <a:round/>
            <a:headEnd len="med" w="med" type="none"/>
            <a:tailEnd len="med" w="med" type="triangle"/>
          </a:ln>
        </p:spPr>
      </p:cxnSp>
      <p:sp>
        <p:nvSpPr>
          <p:cNvPr id="126" name="Google Shape;126;p4"/>
          <p:cNvSpPr txBox="1"/>
          <p:nvPr/>
        </p:nvSpPr>
        <p:spPr>
          <a:xfrm>
            <a:off x="3505200" y="762000"/>
            <a:ext cx="609600"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a:solidFill>
                  <a:schemeClr val="dk1"/>
                </a:solidFill>
                <a:latin typeface="Calibri"/>
                <a:ea typeface="Calibri"/>
                <a:cs typeface="Calibri"/>
                <a:sym typeface="Calibri"/>
              </a:rPr>
              <a:t>x</a:t>
            </a:r>
            <a:endParaRPr/>
          </a:p>
        </p:txBody>
      </p:sp>
      <p:cxnSp>
        <p:nvCxnSpPr>
          <p:cNvPr id="127" name="Google Shape;127;p4"/>
          <p:cNvCxnSpPr/>
          <p:nvPr/>
        </p:nvCxnSpPr>
        <p:spPr>
          <a:xfrm>
            <a:off x="6934200" y="1066800"/>
            <a:ext cx="1371600" cy="0"/>
          </a:xfrm>
          <a:prstGeom prst="straightConnector1">
            <a:avLst/>
          </a:prstGeom>
          <a:noFill/>
          <a:ln cap="flat" cmpd="sng" w="12700">
            <a:solidFill>
              <a:schemeClr val="dk1"/>
            </a:solidFill>
            <a:prstDash val="solid"/>
            <a:round/>
            <a:headEnd len="med" w="med" type="none"/>
            <a:tailEnd len="med" w="med" type="triangle"/>
          </a:ln>
        </p:spPr>
      </p:cxnSp>
      <p:sp>
        <p:nvSpPr>
          <p:cNvPr id="128" name="Google Shape;128;p4"/>
          <p:cNvSpPr txBox="1"/>
          <p:nvPr/>
        </p:nvSpPr>
        <p:spPr>
          <a:xfrm>
            <a:off x="8305800" y="838200"/>
            <a:ext cx="8382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y</a:t>
            </a:r>
            <a:r>
              <a:rPr baseline="30000" lang="en-US" sz="3200">
                <a:solidFill>
                  <a:schemeClr val="dk1"/>
                </a:solidFill>
                <a:latin typeface="Calibri"/>
                <a:ea typeface="Calibri"/>
                <a:cs typeface="Calibri"/>
                <a:sym typeface="Calibri"/>
              </a:rPr>
              <a:t>est</a:t>
            </a:r>
            <a:endParaRPr/>
          </a:p>
        </p:txBody>
      </p:sp>
      <p:sp>
        <p:nvSpPr>
          <p:cNvPr id="129" name="Google Shape;129;p4"/>
          <p:cNvSpPr txBox="1"/>
          <p:nvPr/>
        </p:nvSpPr>
        <p:spPr>
          <a:xfrm>
            <a:off x="838200" y="1905000"/>
            <a:ext cx="1905000" cy="8540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denotes +1</a:t>
            </a:r>
            <a:endParaRPr/>
          </a:p>
          <a:p>
            <a:pPr indent="0" lvl="0" marL="0" marR="0" rtl="0" algn="ctr">
              <a:spcBef>
                <a:spcPts val="1000"/>
              </a:spcBef>
              <a:spcAft>
                <a:spcPts val="0"/>
              </a:spcAft>
              <a:buNone/>
            </a:pPr>
            <a:r>
              <a:rPr lang="en-US" sz="2000">
                <a:solidFill>
                  <a:schemeClr val="dk1"/>
                </a:solidFill>
                <a:latin typeface="Calibri"/>
                <a:ea typeface="Calibri"/>
                <a:cs typeface="Calibri"/>
                <a:sym typeface="Calibri"/>
              </a:rPr>
              <a:t>denotes -1</a:t>
            </a:r>
            <a:endParaRPr/>
          </a:p>
        </p:txBody>
      </p:sp>
      <p:sp>
        <p:nvSpPr>
          <p:cNvPr id="130" name="Google Shape;130;p4"/>
          <p:cNvSpPr/>
          <p:nvPr/>
        </p:nvSpPr>
        <p:spPr>
          <a:xfrm rot="4777107">
            <a:off x="915194" y="2056606"/>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4"/>
          <p:cNvSpPr/>
          <p:nvPr/>
        </p:nvSpPr>
        <p:spPr>
          <a:xfrm rot="5895381">
            <a:off x="915988" y="2513012"/>
            <a:ext cx="50800"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32" name="Google Shape;132;p4"/>
          <p:cNvCxnSpPr/>
          <p:nvPr/>
        </p:nvCxnSpPr>
        <p:spPr>
          <a:xfrm>
            <a:off x="2590800" y="2209800"/>
            <a:ext cx="0" cy="3505200"/>
          </a:xfrm>
          <a:prstGeom prst="straightConnector1">
            <a:avLst/>
          </a:prstGeom>
          <a:noFill/>
          <a:ln cap="flat" cmpd="sng" w="38100">
            <a:solidFill>
              <a:schemeClr val="hlink"/>
            </a:solidFill>
            <a:prstDash val="solid"/>
            <a:round/>
            <a:headEnd len="med" w="med" type="none"/>
            <a:tailEnd len="med" w="med" type="none"/>
          </a:ln>
        </p:spPr>
      </p:cxnSp>
      <p:cxnSp>
        <p:nvCxnSpPr>
          <p:cNvPr id="133" name="Google Shape;133;p4"/>
          <p:cNvCxnSpPr/>
          <p:nvPr/>
        </p:nvCxnSpPr>
        <p:spPr>
          <a:xfrm>
            <a:off x="2438400" y="5562600"/>
            <a:ext cx="3657600" cy="0"/>
          </a:xfrm>
          <a:prstGeom prst="straightConnector1">
            <a:avLst/>
          </a:prstGeom>
          <a:noFill/>
          <a:ln cap="flat" cmpd="sng" w="38100">
            <a:solidFill>
              <a:schemeClr val="hlink"/>
            </a:solidFill>
            <a:prstDash val="solid"/>
            <a:round/>
            <a:headEnd len="med" w="med" type="none"/>
            <a:tailEnd len="med" w="med" type="none"/>
          </a:ln>
        </p:spPr>
      </p:cxnSp>
      <p:sp>
        <p:nvSpPr>
          <p:cNvPr id="134" name="Google Shape;134;p4"/>
          <p:cNvSpPr/>
          <p:nvPr/>
        </p:nvSpPr>
        <p:spPr>
          <a:xfrm>
            <a:off x="3717925" y="5032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4"/>
          <p:cNvSpPr/>
          <p:nvPr/>
        </p:nvSpPr>
        <p:spPr>
          <a:xfrm>
            <a:off x="2486025" y="3903663"/>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4"/>
          <p:cNvSpPr/>
          <p:nvPr/>
        </p:nvSpPr>
        <p:spPr>
          <a:xfrm>
            <a:off x="4340225" y="28146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4"/>
          <p:cNvSpPr/>
          <p:nvPr/>
        </p:nvSpPr>
        <p:spPr>
          <a:xfrm>
            <a:off x="4403725" y="3635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4"/>
          <p:cNvSpPr/>
          <p:nvPr/>
        </p:nvSpPr>
        <p:spPr>
          <a:xfrm>
            <a:off x="3409950" y="2663825"/>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4"/>
          <p:cNvSpPr/>
          <p:nvPr/>
        </p:nvSpPr>
        <p:spPr>
          <a:xfrm>
            <a:off x="3886200" y="3733800"/>
            <a:ext cx="5397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4"/>
          <p:cNvSpPr/>
          <p:nvPr/>
        </p:nvSpPr>
        <p:spPr>
          <a:xfrm>
            <a:off x="3048000" y="3124200"/>
            <a:ext cx="60325" cy="58738"/>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4"/>
          <p:cNvSpPr/>
          <p:nvPr/>
        </p:nvSpPr>
        <p:spPr>
          <a:xfrm>
            <a:off x="5105400" y="4114800"/>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4"/>
          <p:cNvSpPr/>
          <p:nvPr/>
        </p:nvSpPr>
        <p:spPr>
          <a:xfrm rot="-1118274">
            <a:off x="3887788" y="4443413"/>
            <a:ext cx="5397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4"/>
          <p:cNvSpPr/>
          <p:nvPr/>
        </p:nvSpPr>
        <p:spPr>
          <a:xfrm rot="-1118274">
            <a:off x="6003925" y="32289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4"/>
          <p:cNvSpPr/>
          <p:nvPr/>
        </p:nvSpPr>
        <p:spPr>
          <a:xfrm rot="-1118274">
            <a:off x="5295900" y="4545013"/>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4"/>
          <p:cNvSpPr/>
          <p:nvPr/>
        </p:nvSpPr>
        <p:spPr>
          <a:xfrm rot="-1118274">
            <a:off x="3124200" y="2667000"/>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4"/>
          <p:cNvSpPr/>
          <p:nvPr/>
        </p:nvSpPr>
        <p:spPr>
          <a:xfrm rot="-1118274">
            <a:off x="4711700" y="35845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4"/>
          <p:cNvSpPr/>
          <p:nvPr/>
        </p:nvSpPr>
        <p:spPr>
          <a:xfrm rot="-1118274">
            <a:off x="5867400" y="4495800"/>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4"/>
          <p:cNvSpPr/>
          <p:nvPr/>
        </p:nvSpPr>
        <p:spPr>
          <a:xfrm rot="-1118274">
            <a:off x="3114675" y="36401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4"/>
          <p:cNvSpPr/>
          <p:nvPr/>
        </p:nvSpPr>
        <p:spPr>
          <a:xfrm rot="5895381">
            <a:off x="3867150" y="3057525"/>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4"/>
          <p:cNvSpPr/>
          <p:nvPr/>
        </p:nvSpPr>
        <p:spPr>
          <a:xfrm rot="5895381">
            <a:off x="4136231" y="5242719"/>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4"/>
          <p:cNvSpPr/>
          <p:nvPr/>
        </p:nvSpPr>
        <p:spPr>
          <a:xfrm rot="5895381">
            <a:off x="3114675" y="40989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4"/>
          <p:cNvSpPr/>
          <p:nvPr/>
        </p:nvSpPr>
        <p:spPr>
          <a:xfrm rot="5895381">
            <a:off x="4343400" y="2393950"/>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4"/>
          <p:cNvSpPr/>
          <p:nvPr/>
        </p:nvSpPr>
        <p:spPr>
          <a:xfrm rot="5895381">
            <a:off x="5304632" y="4144169"/>
            <a:ext cx="58737"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4"/>
          <p:cNvSpPr/>
          <p:nvPr/>
        </p:nvSpPr>
        <p:spPr>
          <a:xfrm rot="5895381">
            <a:off x="4370388" y="407987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4"/>
          <p:cNvSpPr/>
          <p:nvPr/>
        </p:nvSpPr>
        <p:spPr>
          <a:xfrm rot="5895381">
            <a:off x="5619750" y="3365500"/>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4"/>
          <p:cNvSpPr/>
          <p:nvPr/>
        </p:nvSpPr>
        <p:spPr>
          <a:xfrm rot="5895381">
            <a:off x="3087688" y="23463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4"/>
          <p:cNvSpPr/>
          <p:nvPr/>
        </p:nvSpPr>
        <p:spPr>
          <a:xfrm rot="5895381">
            <a:off x="5260975" y="32734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4"/>
          <p:cNvSpPr/>
          <p:nvPr/>
        </p:nvSpPr>
        <p:spPr>
          <a:xfrm rot="5895381">
            <a:off x="5117307" y="4718844"/>
            <a:ext cx="58737"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4"/>
          <p:cNvSpPr/>
          <p:nvPr/>
        </p:nvSpPr>
        <p:spPr>
          <a:xfrm rot="4777107">
            <a:off x="3498057" y="3534569"/>
            <a:ext cx="58737"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4"/>
          <p:cNvSpPr/>
          <p:nvPr/>
        </p:nvSpPr>
        <p:spPr>
          <a:xfrm rot="4777107">
            <a:off x="4651375" y="5254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4"/>
          <p:cNvSpPr/>
          <p:nvPr/>
        </p:nvSpPr>
        <p:spPr>
          <a:xfrm rot="4777107">
            <a:off x="4346575" y="4873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4"/>
          <p:cNvSpPr/>
          <p:nvPr/>
        </p:nvSpPr>
        <p:spPr>
          <a:xfrm rot="4777107">
            <a:off x="2817019" y="3736181"/>
            <a:ext cx="58738"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4"/>
          <p:cNvSpPr/>
          <p:nvPr/>
        </p:nvSpPr>
        <p:spPr>
          <a:xfrm rot="4777107">
            <a:off x="3713163" y="2776537"/>
            <a:ext cx="50800"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4"/>
          <p:cNvSpPr/>
          <p:nvPr/>
        </p:nvSpPr>
        <p:spPr>
          <a:xfrm rot="4777107">
            <a:off x="4356101" y="4364037"/>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4"/>
          <p:cNvSpPr/>
          <p:nvPr/>
        </p:nvSpPr>
        <p:spPr>
          <a:xfrm rot="4777107">
            <a:off x="2504282" y="3082131"/>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4"/>
          <p:cNvSpPr/>
          <p:nvPr/>
        </p:nvSpPr>
        <p:spPr>
          <a:xfrm rot="4777107">
            <a:off x="3937794" y="5049044"/>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4"/>
          <p:cNvSpPr/>
          <p:nvPr/>
        </p:nvSpPr>
        <p:spPr>
          <a:xfrm rot="4777107">
            <a:off x="5303838" y="4756150"/>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4"/>
          <p:cNvSpPr txBox="1"/>
          <p:nvPr/>
        </p:nvSpPr>
        <p:spPr>
          <a:xfrm>
            <a:off x="5486400" y="1676400"/>
            <a:ext cx="32004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000">
                <a:solidFill>
                  <a:schemeClr val="dk1"/>
                </a:solidFill>
                <a:latin typeface="Calibri"/>
                <a:ea typeface="Calibri"/>
                <a:cs typeface="Calibri"/>
                <a:sym typeface="Calibri"/>
              </a:rPr>
              <a:t>f</a:t>
            </a:r>
            <a:r>
              <a:rPr i="1" lang="en-US" sz="2000">
                <a:solidFill>
                  <a:schemeClr val="dk1"/>
                </a:solidFill>
                <a:latin typeface="Calibri"/>
                <a:ea typeface="Calibri"/>
                <a:cs typeface="Calibri"/>
                <a:sym typeface="Calibri"/>
              </a:rPr>
              <a:t>(</a:t>
            </a:r>
            <a:r>
              <a:rPr b="1" i="1" lang="en-US" sz="2000">
                <a:solidFill>
                  <a:schemeClr val="dk1"/>
                </a:solidFill>
                <a:latin typeface="Calibri"/>
                <a:ea typeface="Calibri"/>
                <a:cs typeface="Calibri"/>
                <a:sym typeface="Calibri"/>
              </a:rPr>
              <a:t>x</a:t>
            </a:r>
            <a:r>
              <a:rPr i="1" lang="en-US" sz="2000">
                <a:solidFill>
                  <a:schemeClr val="dk1"/>
                </a:solidFill>
                <a:latin typeface="Calibri"/>
                <a:ea typeface="Calibri"/>
                <a:cs typeface="Calibri"/>
                <a:sym typeface="Calibri"/>
              </a:rPr>
              <a:t>,</a:t>
            </a:r>
            <a:r>
              <a:rPr b="1" i="1" lang="en-US" sz="2000">
                <a:solidFill>
                  <a:srgbClr val="00CC00"/>
                </a:solidFill>
                <a:latin typeface="Calibri"/>
                <a:ea typeface="Calibri"/>
                <a:cs typeface="Calibri"/>
                <a:sym typeface="Calibri"/>
              </a:rPr>
              <a:t>w</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 = sign(</a:t>
            </a:r>
            <a:r>
              <a:rPr b="1" i="1" lang="en-US" sz="2000">
                <a:solidFill>
                  <a:srgbClr val="00CC00"/>
                </a:solidFill>
                <a:latin typeface="Calibri"/>
                <a:ea typeface="Calibri"/>
                <a:cs typeface="Calibri"/>
                <a:sym typeface="Calibri"/>
              </a:rPr>
              <a:t>w</a:t>
            </a:r>
            <a:r>
              <a:rPr b="1" i="1" lang="en-US" sz="2000">
                <a:solidFill>
                  <a:schemeClr val="dk1"/>
                </a:solidFill>
                <a:latin typeface="Calibri"/>
                <a:ea typeface="Calibri"/>
                <a:cs typeface="Calibri"/>
                <a:sym typeface="Calibri"/>
              </a:rPr>
              <a:t>. x</a:t>
            </a:r>
            <a:r>
              <a:rPr i="1" lang="en-US" sz="2000">
                <a:solidFill>
                  <a:srgbClr val="00CC00"/>
                </a:solidFill>
                <a:latin typeface="Calibri"/>
                <a:ea typeface="Calibri"/>
                <a:cs typeface="Calibri"/>
                <a:sym typeface="Calibri"/>
              </a:rPr>
              <a:t> </a:t>
            </a:r>
            <a:r>
              <a:rPr i="1" lang="en-US" sz="2000">
                <a:solidFill>
                  <a:schemeClr val="dk1"/>
                </a:solidFill>
                <a:latin typeface="Calibri"/>
                <a:ea typeface="Calibri"/>
                <a:cs typeface="Calibri"/>
                <a:sym typeface="Calibri"/>
              </a:rPr>
              <a:t>- </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a:t>
            </a:r>
            <a:endParaRPr/>
          </a:p>
        </p:txBody>
      </p:sp>
      <p:sp>
        <p:nvSpPr>
          <p:cNvPr id="169" name="Google Shape;169;p4"/>
          <p:cNvSpPr txBox="1"/>
          <p:nvPr/>
        </p:nvSpPr>
        <p:spPr>
          <a:xfrm>
            <a:off x="6248400" y="3200400"/>
            <a:ext cx="2438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70" name="Google Shape;170;p4"/>
          <p:cNvSpPr txBox="1"/>
          <p:nvPr/>
        </p:nvSpPr>
        <p:spPr>
          <a:xfrm>
            <a:off x="6400800" y="3352800"/>
            <a:ext cx="220980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How would you classify this data?</a:t>
            </a:r>
            <a:endParaRPr/>
          </a:p>
        </p:txBody>
      </p:sp>
      <p:sp>
        <p:nvSpPr>
          <p:cNvPr id="171" name="Google Shape;171;p4"/>
          <p:cNvSpPr txBox="1"/>
          <p:nvPr/>
        </p:nvSpPr>
        <p:spPr>
          <a:xfrm>
            <a:off x="7451725" y="414338"/>
            <a:ext cx="169386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Estimation:</a:t>
            </a:r>
            <a:endParaRPr/>
          </a:p>
        </p:txBody>
      </p:sp>
      <p:sp>
        <p:nvSpPr>
          <p:cNvPr id="172" name="Google Shape;172;p4"/>
          <p:cNvSpPr txBox="1"/>
          <p:nvPr/>
        </p:nvSpPr>
        <p:spPr>
          <a:xfrm>
            <a:off x="6384925" y="2166938"/>
            <a:ext cx="2481263"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a:t>
            </a:r>
            <a:r>
              <a:rPr lang="en-US" sz="1800">
                <a:solidFill>
                  <a:schemeClr val="dk1"/>
                </a:solidFill>
                <a:latin typeface="Calibri"/>
                <a:ea typeface="Calibri"/>
                <a:cs typeface="Calibri"/>
                <a:sym typeface="Calibri"/>
              </a:rPr>
              <a:t>: weight vector</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x</a:t>
            </a:r>
            <a:r>
              <a:rPr lang="en-US" sz="1800">
                <a:solidFill>
                  <a:schemeClr val="dk1"/>
                </a:solidFill>
                <a:latin typeface="Calibri"/>
                <a:ea typeface="Calibri"/>
                <a:cs typeface="Calibri"/>
                <a:sym typeface="Calibri"/>
              </a:rPr>
              <a:t>: data vector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2022/11/9</a:t>
            </a:r>
            <a:endParaRPr/>
          </a:p>
        </p:txBody>
      </p:sp>
      <p:sp>
        <p:nvSpPr>
          <p:cNvPr id="179" name="Google Shape;179;p5"/>
          <p:cNvSpPr txBox="1"/>
          <p:nvPr>
            <p:ph idx="12" type="sldNum"/>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80" name="Google Shape;180;p5"/>
          <p:cNvSpPr txBox="1"/>
          <p:nvPr>
            <p:ph type="title"/>
          </p:nvPr>
        </p:nvSpPr>
        <p:spPr>
          <a:xfrm>
            <a:off x="152400" y="304800"/>
            <a:ext cx="4648200" cy="685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Linear Classifiers</a:t>
            </a:r>
            <a:endParaRPr/>
          </a:p>
        </p:txBody>
      </p:sp>
      <p:sp>
        <p:nvSpPr>
          <p:cNvPr id="181" name="Google Shape;181;p5"/>
          <p:cNvSpPr/>
          <p:nvPr/>
        </p:nvSpPr>
        <p:spPr>
          <a:xfrm>
            <a:off x="5334000" y="776288"/>
            <a:ext cx="1600200" cy="65405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3600">
                <a:solidFill>
                  <a:schemeClr val="dk1"/>
                </a:solidFill>
                <a:latin typeface="Calibri"/>
                <a:ea typeface="Calibri"/>
                <a:cs typeface="Calibri"/>
                <a:sym typeface="Calibri"/>
              </a:rPr>
              <a:t>f </a:t>
            </a:r>
            <a:r>
              <a:rPr lang="en-US" sz="2000">
                <a:solidFill>
                  <a:schemeClr val="dk1"/>
                </a:solidFill>
                <a:latin typeface="Calibri"/>
                <a:ea typeface="Calibri"/>
                <a:cs typeface="Calibri"/>
                <a:sym typeface="Calibri"/>
              </a:rPr>
              <a:t>        </a:t>
            </a:r>
            <a:endParaRPr/>
          </a:p>
        </p:txBody>
      </p:sp>
      <p:cxnSp>
        <p:nvCxnSpPr>
          <p:cNvPr id="182" name="Google Shape;182;p5"/>
          <p:cNvCxnSpPr/>
          <p:nvPr/>
        </p:nvCxnSpPr>
        <p:spPr>
          <a:xfrm>
            <a:off x="3962400" y="1066800"/>
            <a:ext cx="1371600" cy="0"/>
          </a:xfrm>
          <a:prstGeom prst="straightConnector1">
            <a:avLst/>
          </a:prstGeom>
          <a:noFill/>
          <a:ln cap="flat" cmpd="sng" w="12700">
            <a:solidFill>
              <a:schemeClr val="dk1"/>
            </a:solidFill>
            <a:prstDash val="solid"/>
            <a:round/>
            <a:headEnd len="med" w="med" type="none"/>
            <a:tailEnd len="med" w="med" type="triangle"/>
          </a:ln>
        </p:spPr>
      </p:cxnSp>
      <p:sp>
        <p:nvSpPr>
          <p:cNvPr id="183" name="Google Shape;183;p5"/>
          <p:cNvSpPr txBox="1"/>
          <p:nvPr/>
        </p:nvSpPr>
        <p:spPr>
          <a:xfrm>
            <a:off x="3505200" y="762000"/>
            <a:ext cx="609600"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a:solidFill>
                  <a:schemeClr val="dk1"/>
                </a:solidFill>
                <a:latin typeface="Calibri"/>
                <a:ea typeface="Calibri"/>
                <a:cs typeface="Calibri"/>
                <a:sym typeface="Calibri"/>
              </a:rPr>
              <a:t>x</a:t>
            </a:r>
            <a:endParaRPr/>
          </a:p>
        </p:txBody>
      </p:sp>
      <p:cxnSp>
        <p:nvCxnSpPr>
          <p:cNvPr id="184" name="Google Shape;184;p5"/>
          <p:cNvCxnSpPr/>
          <p:nvPr/>
        </p:nvCxnSpPr>
        <p:spPr>
          <a:xfrm>
            <a:off x="6019800" y="381000"/>
            <a:ext cx="0" cy="381000"/>
          </a:xfrm>
          <a:prstGeom prst="straightConnector1">
            <a:avLst/>
          </a:prstGeom>
          <a:noFill/>
          <a:ln cap="flat" cmpd="sng" w="12700">
            <a:solidFill>
              <a:schemeClr val="dk1"/>
            </a:solidFill>
            <a:prstDash val="solid"/>
            <a:round/>
            <a:headEnd len="med" w="med" type="none"/>
            <a:tailEnd len="med" w="med" type="triangle"/>
          </a:ln>
        </p:spPr>
      </p:cxnSp>
      <p:sp>
        <p:nvSpPr>
          <p:cNvPr id="185" name="Google Shape;185;p5"/>
          <p:cNvSpPr txBox="1"/>
          <p:nvPr/>
        </p:nvSpPr>
        <p:spPr>
          <a:xfrm>
            <a:off x="5791200" y="0"/>
            <a:ext cx="381000" cy="5794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00CC00"/>
                </a:solidFill>
                <a:latin typeface="Noto Sans Symbols"/>
                <a:ea typeface="Noto Sans Symbols"/>
                <a:cs typeface="Noto Sans Symbols"/>
                <a:sym typeface="Noto Sans Symbols"/>
              </a:rPr>
              <a:t>α</a:t>
            </a:r>
            <a:endParaRPr/>
          </a:p>
        </p:txBody>
      </p:sp>
      <p:cxnSp>
        <p:nvCxnSpPr>
          <p:cNvPr id="186" name="Google Shape;186;p5"/>
          <p:cNvCxnSpPr/>
          <p:nvPr/>
        </p:nvCxnSpPr>
        <p:spPr>
          <a:xfrm>
            <a:off x="6934200" y="1066800"/>
            <a:ext cx="1371600" cy="0"/>
          </a:xfrm>
          <a:prstGeom prst="straightConnector1">
            <a:avLst/>
          </a:prstGeom>
          <a:noFill/>
          <a:ln cap="flat" cmpd="sng" w="12700">
            <a:solidFill>
              <a:schemeClr val="dk1"/>
            </a:solidFill>
            <a:prstDash val="solid"/>
            <a:round/>
            <a:headEnd len="med" w="med" type="none"/>
            <a:tailEnd len="med" w="med" type="triangle"/>
          </a:ln>
        </p:spPr>
      </p:cxnSp>
      <p:sp>
        <p:nvSpPr>
          <p:cNvPr id="187" name="Google Shape;187;p5"/>
          <p:cNvSpPr txBox="1"/>
          <p:nvPr/>
        </p:nvSpPr>
        <p:spPr>
          <a:xfrm>
            <a:off x="8305800" y="838200"/>
            <a:ext cx="8382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y</a:t>
            </a:r>
            <a:r>
              <a:rPr baseline="30000" lang="en-US" sz="3200">
                <a:solidFill>
                  <a:schemeClr val="dk1"/>
                </a:solidFill>
                <a:latin typeface="Calibri"/>
                <a:ea typeface="Calibri"/>
                <a:cs typeface="Calibri"/>
                <a:sym typeface="Calibri"/>
              </a:rPr>
              <a:t>est</a:t>
            </a:r>
            <a:endParaRPr/>
          </a:p>
        </p:txBody>
      </p:sp>
      <p:sp>
        <p:nvSpPr>
          <p:cNvPr id="188" name="Google Shape;188;p5"/>
          <p:cNvSpPr txBox="1"/>
          <p:nvPr/>
        </p:nvSpPr>
        <p:spPr>
          <a:xfrm>
            <a:off x="838200" y="1905000"/>
            <a:ext cx="1905000" cy="8540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denotes +1</a:t>
            </a:r>
            <a:endParaRPr/>
          </a:p>
          <a:p>
            <a:pPr indent="0" lvl="0" marL="0" marR="0" rtl="0" algn="ctr">
              <a:spcBef>
                <a:spcPts val="1000"/>
              </a:spcBef>
              <a:spcAft>
                <a:spcPts val="0"/>
              </a:spcAft>
              <a:buNone/>
            </a:pPr>
            <a:r>
              <a:rPr lang="en-US" sz="2000">
                <a:solidFill>
                  <a:schemeClr val="dk1"/>
                </a:solidFill>
                <a:latin typeface="Calibri"/>
                <a:ea typeface="Calibri"/>
                <a:cs typeface="Calibri"/>
                <a:sym typeface="Calibri"/>
              </a:rPr>
              <a:t>denotes -1</a:t>
            </a:r>
            <a:endParaRPr/>
          </a:p>
        </p:txBody>
      </p:sp>
      <p:sp>
        <p:nvSpPr>
          <p:cNvPr id="189" name="Google Shape;189;p5"/>
          <p:cNvSpPr/>
          <p:nvPr/>
        </p:nvSpPr>
        <p:spPr>
          <a:xfrm rot="4777107">
            <a:off x="915194" y="2056606"/>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5"/>
          <p:cNvSpPr/>
          <p:nvPr/>
        </p:nvSpPr>
        <p:spPr>
          <a:xfrm rot="5895381">
            <a:off x="915988" y="2513012"/>
            <a:ext cx="50800"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91" name="Google Shape;191;p5"/>
          <p:cNvCxnSpPr/>
          <p:nvPr/>
        </p:nvCxnSpPr>
        <p:spPr>
          <a:xfrm>
            <a:off x="2590800" y="2209800"/>
            <a:ext cx="0" cy="3505200"/>
          </a:xfrm>
          <a:prstGeom prst="straightConnector1">
            <a:avLst/>
          </a:prstGeom>
          <a:noFill/>
          <a:ln cap="flat" cmpd="sng" w="38100">
            <a:solidFill>
              <a:schemeClr val="hlink"/>
            </a:solidFill>
            <a:prstDash val="solid"/>
            <a:round/>
            <a:headEnd len="med" w="med" type="none"/>
            <a:tailEnd len="med" w="med" type="none"/>
          </a:ln>
        </p:spPr>
      </p:cxnSp>
      <p:cxnSp>
        <p:nvCxnSpPr>
          <p:cNvPr id="192" name="Google Shape;192;p5"/>
          <p:cNvCxnSpPr/>
          <p:nvPr/>
        </p:nvCxnSpPr>
        <p:spPr>
          <a:xfrm>
            <a:off x="2438400" y="5562600"/>
            <a:ext cx="3657600" cy="0"/>
          </a:xfrm>
          <a:prstGeom prst="straightConnector1">
            <a:avLst/>
          </a:prstGeom>
          <a:noFill/>
          <a:ln cap="flat" cmpd="sng" w="38100">
            <a:solidFill>
              <a:schemeClr val="hlink"/>
            </a:solidFill>
            <a:prstDash val="solid"/>
            <a:round/>
            <a:headEnd len="med" w="med" type="none"/>
            <a:tailEnd len="med" w="med" type="none"/>
          </a:ln>
        </p:spPr>
      </p:cxnSp>
      <p:sp>
        <p:nvSpPr>
          <p:cNvPr id="193" name="Google Shape;193;p5"/>
          <p:cNvSpPr/>
          <p:nvPr/>
        </p:nvSpPr>
        <p:spPr>
          <a:xfrm>
            <a:off x="3717925" y="5032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5"/>
          <p:cNvSpPr/>
          <p:nvPr/>
        </p:nvSpPr>
        <p:spPr>
          <a:xfrm>
            <a:off x="2486025" y="3903663"/>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5"/>
          <p:cNvSpPr/>
          <p:nvPr/>
        </p:nvSpPr>
        <p:spPr>
          <a:xfrm>
            <a:off x="4340225" y="28146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5"/>
          <p:cNvSpPr/>
          <p:nvPr/>
        </p:nvSpPr>
        <p:spPr>
          <a:xfrm>
            <a:off x="4403725" y="3635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5"/>
          <p:cNvSpPr/>
          <p:nvPr/>
        </p:nvSpPr>
        <p:spPr>
          <a:xfrm>
            <a:off x="3409950" y="2663825"/>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5"/>
          <p:cNvSpPr/>
          <p:nvPr/>
        </p:nvSpPr>
        <p:spPr>
          <a:xfrm>
            <a:off x="3886200" y="3733800"/>
            <a:ext cx="5397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5"/>
          <p:cNvSpPr/>
          <p:nvPr/>
        </p:nvSpPr>
        <p:spPr>
          <a:xfrm>
            <a:off x="3048000" y="3124200"/>
            <a:ext cx="60325" cy="58738"/>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5"/>
          <p:cNvSpPr/>
          <p:nvPr/>
        </p:nvSpPr>
        <p:spPr>
          <a:xfrm>
            <a:off x="5105400" y="4114800"/>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5"/>
          <p:cNvSpPr/>
          <p:nvPr/>
        </p:nvSpPr>
        <p:spPr>
          <a:xfrm rot="-1118274">
            <a:off x="3887788" y="4443413"/>
            <a:ext cx="5397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5"/>
          <p:cNvSpPr/>
          <p:nvPr/>
        </p:nvSpPr>
        <p:spPr>
          <a:xfrm rot="-1118274">
            <a:off x="6003925" y="32289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5"/>
          <p:cNvSpPr/>
          <p:nvPr/>
        </p:nvSpPr>
        <p:spPr>
          <a:xfrm rot="-1118274">
            <a:off x="5295900" y="4545013"/>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5"/>
          <p:cNvSpPr/>
          <p:nvPr/>
        </p:nvSpPr>
        <p:spPr>
          <a:xfrm rot="-1118274">
            <a:off x="3124200" y="2667000"/>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5"/>
          <p:cNvSpPr/>
          <p:nvPr/>
        </p:nvSpPr>
        <p:spPr>
          <a:xfrm rot="-1118274">
            <a:off x="4711700" y="35845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5"/>
          <p:cNvSpPr/>
          <p:nvPr/>
        </p:nvSpPr>
        <p:spPr>
          <a:xfrm rot="-1118274">
            <a:off x="5867400" y="4495800"/>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5"/>
          <p:cNvSpPr/>
          <p:nvPr/>
        </p:nvSpPr>
        <p:spPr>
          <a:xfrm rot="-1118274">
            <a:off x="3114675" y="36401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5"/>
          <p:cNvSpPr/>
          <p:nvPr/>
        </p:nvSpPr>
        <p:spPr>
          <a:xfrm rot="5895381">
            <a:off x="3867150" y="3057525"/>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5"/>
          <p:cNvSpPr/>
          <p:nvPr/>
        </p:nvSpPr>
        <p:spPr>
          <a:xfrm rot="5895381">
            <a:off x="4136231" y="5242719"/>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5"/>
          <p:cNvSpPr/>
          <p:nvPr/>
        </p:nvSpPr>
        <p:spPr>
          <a:xfrm rot="5895381">
            <a:off x="3114675" y="40989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5"/>
          <p:cNvSpPr/>
          <p:nvPr/>
        </p:nvSpPr>
        <p:spPr>
          <a:xfrm rot="5895381">
            <a:off x="4343400" y="2393950"/>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5"/>
          <p:cNvSpPr/>
          <p:nvPr/>
        </p:nvSpPr>
        <p:spPr>
          <a:xfrm rot="5895381">
            <a:off x="5304632" y="4144169"/>
            <a:ext cx="58737"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5"/>
          <p:cNvSpPr/>
          <p:nvPr/>
        </p:nvSpPr>
        <p:spPr>
          <a:xfrm rot="5895381">
            <a:off x="4370388" y="407987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5"/>
          <p:cNvSpPr/>
          <p:nvPr/>
        </p:nvSpPr>
        <p:spPr>
          <a:xfrm rot="5895381">
            <a:off x="5619750" y="3365500"/>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5"/>
          <p:cNvSpPr/>
          <p:nvPr/>
        </p:nvSpPr>
        <p:spPr>
          <a:xfrm rot="5895381">
            <a:off x="3087688" y="23463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5"/>
          <p:cNvSpPr/>
          <p:nvPr/>
        </p:nvSpPr>
        <p:spPr>
          <a:xfrm rot="5895381">
            <a:off x="5260975" y="32734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5"/>
          <p:cNvSpPr/>
          <p:nvPr/>
        </p:nvSpPr>
        <p:spPr>
          <a:xfrm rot="5895381">
            <a:off x="5117307" y="4718844"/>
            <a:ext cx="58737"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5"/>
          <p:cNvSpPr/>
          <p:nvPr/>
        </p:nvSpPr>
        <p:spPr>
          <a:xfrm rot="4777107">
            <a:off x="3498057" y="3534569"/>
            <a:ext cx="58737"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5"/>
          <p:cNvSpPr/>
          <p:nvPr/>
        </p:nvSpPr>
        <p:spPr>
          <a:xfrm rot="4777107">
            <a:off x="4651375" y="5254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5"/>
          <p:cNvSpPr/>
          <p:nvPr/>
        </p:nvSpPr>
        <p:spPr>
          <a:xfrm rot="4777107">
            <a:off x="4346575" y="4873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5"/>
          <p:cNvSpPr/>
          <p:nvPr/>
        </p:nvSpPr>
        <p:spPr>
          <a:xfrm rot="4777107">
            <a:off x="2817019" y="3736181"/>
            <a:ext cx="58738"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5"/>
          <p:cNvSpPr/>
          <p:nvPr/>
        </p:nvSpPr>
        <p:spPr>
          <a:xfrm rot="4777107">
            <a:off x="3713163" y="2776537"/>
            <a:ext cx="50800"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5"/>
          <p:cNvSpPr/>
          <p:nvPr/>
        </p:nvSpPr>
        <p:spPr>
          <a:xfrm rot="4777107">
            <a:off x="4356101" y="4364037"/>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5"/>
          <p:cNvSpPr/>
          <p:nvPr/>
        </p:nvSpPr>
        <p:spPr>
          <a:xfrm rot="4777107">
            <a:off x="2504282" y="3082131"/>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5"/>
          <p:cNvSpPr/>
          <p:nvPr/>
        </p:nvSpPr>
        <p:spPr>
          <a:xfrm rot="4777107">
            <a:off x="3937794" y="5049044"/>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5"/>
          <p:cNvSpPr/>
          <p:nvPr/>
        </p:nvSpPr>
        <p:spPr>
          <a:xfrm rot="4777107">
            <a:off x="5303838" y="4756150"/>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5"/>
          <p:cNvSpPr txBox="1"/>
          <p:nvPr/>
        </p:nvSpPr>
        <p:spPr>
          <a:xfrm>
            <a:off x="5486400" y="1676400"/>
            <a:ext cx="32004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000">
                <a:solidFill>
                  <a:schemeClr val="dk1"/>
                </a:solidFill>
                <a:latin typeface="Calibri"/>
                <a:ea typeface="Calibri"/>
                <a:cs typeface="Calibri"/>
                <a:sym typeface="Calibri"/>
              </a:rPr>
              <a:t>f</a:t>
            </a:r>
            <a:r>
              <a:rPr i="1" lang="en-US" sz="2000">
                <a:solidFill>
                  <a:schemeClr val="dk1"/>
                </a:solidFill>
                <a:latin typeface="Calibri"/>
                <a:ea typeface="Calibri"/>
                <a:cs typeface="Calibri"/>
                <a:sym typeface="Calibri"/>
              </a:rPr>
              <a:t>(</a:t>
            </a:r>
            <a:r>
              <a:rPr b="1" i="1" lang="en-US" sz="2000">
                <a:solidFill>
                  <a:schemeClr val="dk1"/>
                </a:solidFill>
                <a:latin typeface="Calibri"/>
                <a:ea typeface="Calibri"/>
                <a:cs typeface="Calibri"/>
                <a:sym typeface="Calibri"/>
              </a:rPr>
              <a:t>x</a:t>
            </a:r>
            <a:r>
              <a:rPr i="1" lang="en-US" sz="2000">
                <a:solidFill>
                  <a:schemeClr val="dk1"/>
                </a:solidFill>
                <a:latin typeface="Calibri"/>
                <a:ea typeface="Calibri"/>
                <a:cs typeface="Calibri"/>
                <a:sym typeface="Calibri"/>
              </a:rPr>
              <a:t>,</a:t>
            </a:r>
            <a:r>
              <a:rPr b="1" i="1" lang="en-US" sz="2000">
                <a:solidFill>
                  <a:srgbClr val="00CC00"/>
                </a:solidFill>
                <a:latin typeface="Calibri"/>
                <a:ea typeface="Calibri"/>
                <a:cs typeface="Calibri"/>
                <a:sym typeface="Calibri"/>
              </a:rPr>
              <a:t>w</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 = sign(</a:t>
            </a:r>
            <a:r>
              <a:rPr b="1" i="1" lang="en-US" sz="2000">
                <a:solidFill>
                  <a:srgbClr val="00CC00"/>
                </a:solidFill>
                <a:latin typeface="Calibri"/>
                <a:ea typeface="Calibri"/>
                <a:cs typeface="Calibri"/>
                <a:sym typeface="Calibri"/>
              </a:rPr>
              <a:t>w</a:t>
            </a:r>
            <a:r>
              <a:rPr b="1" i="1" lang="en-US" sz="2000">
                <a:solidFill>
                  <a:schemeClr val="dk1"/>
                </a:solidFill>
                <a:latin typeface="Calibri"/>
                <a:ea typeface="Calibri"/>
                <a:cs typeface="Calibri"/>
                <a:sym typeface="Calibri"/>
              </a:rPr>
              <a:t>. x</a:t>
            </a:r>
            <a:r>
              <a:rPr i="1" lang="en-US" sz="2000">
                <a:solidFill>
                  <a:srgbClr val="00CC00"/>
                </a:solidFill>
                <a:latin typeface="Calibri"/>
                <a:ea typeface="Calibri"/>
                <a:cs typeface="Calibri"/>
                <a:sym typeface="Calibri"/>
              </a:rPr>
              <a:t> </a:t>
            </a:r>
            <a:r>
              <a:rPr i="1" lang="en-US" sz="2000">
                <a:solidFill>
                  <a:schemeClr val="dk1"/>
                </a:solidFill>
                <a:latin typeface="Calibri"/>
                <a:ea typeface="Calibri"/>
                <a:cs typeface="Calibri"/>
                <a:sym typeface="Calibri"/>
              </a:rPr>
              <a:t>- </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a:t>
            </a:r>
            <a:endParaRPr/>
          </a:p>
        </p:txBody>
      </p:sp>
      <p:cxnSp>
        <p:nvCxnSpPr>
          <p:cNvPr id="228" name="Google Shape;228;p5"/>
          <p:cNvCxnSpPr/>
          <p:nvPr/>
        </p:nvCxnSpPr>
        <p:spPr>
          <a:xfrm flipH="1" rot="10800000">
            <a:off x="2590800" y="2209800"/>
            <a:ext cx="3124200" cy="3048000"/>
          </a:xfrm>
          <a:prstGeom prst="straightConnector1">
            <a:avLst/>
          </a:prstGeom>
          <a:noFill/>
          <a:ln cap="flat" cmpd="sng" w="12700">
            <a:solidFill>
              <a:schemeClr val="dk1"/>
            </a:solidFill>
            <a:prstDash val="solid"/>
            <a:round/>
            <a:headEnd len="med" w="med" type="none"/>
            <a:tailEnd len="med" w="med" type="none"/>
          </a:ln>
        </p:spPr>
      </p:cxnSp>
      <p:sp>
        <p:nvSpPr>
          <p:cNvPr id="229" name="Google Shape;229;p5"/>
          <p:cNvSpPr txBox="1"/>
          <p:nvPr/>
        </p:nvSpPr>
        <p:spPr>
          <a:xfrm>
            <a:off x="6248400" y="3200400"/>
            <a:ext cx="2438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30" name="Google Shape;230;p5"/>
          <p:cNvSpPr txBox="1"/>
          <p:nvPr/>
        </p:nvSpPr>
        <p:spPr>
          <a:xfrm>
            <a:off x="6400800" y="3352800"/>
            <a:ext cx="220980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How would you classify this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2022/11/9</a:t>
            </a:r>
            <a:endParaRPr/>
          </a:p>
        </p:txBody>
      </p:sp>
      <p:sp>
        <p:nvSpPr>
          <p:cNvPr id="237" name="Google Shape;237;p6"/>
          <p:cNvSpPr txBox="1"/>
          <p:nvPr>
            <p:ph idx="12" type="sldNum"/>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38" name="Google Shape;238;p6"/>
          <p:cNvSpPr txBox="1"/>
          <p:nvPr>
            <p:ph type="title"/>
          </p:nvPr>
        </p:nvSpPr>
        <p:spPr>
          <a:xfrm>
            <a:off x="152400" y="304800"/>
            <a:ext cx="4648200" cy="685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Linear Classifiers</a:t>
            </a:r>
            <a:endParaRPr/>
          </a:p>
        </p:txBody>
      </p:sp>
      <p:sp>
        <p:nvSpPr>
          <p:cNvPr id="239" name="Google Shape;239;p6"/>
          <p:cNvSpPr/>
          <p:nvPr/>
        </p:nvSpPr>
        <p:spPr>
          <a:xfrm>
            <a:off x="5334000" y="776288"/>
            <a:ext cx="1600200" cy="65405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3600">
                <a:solidFill>
                  <a:schemeClr val="dk1"/>
                </a:solidFill>
                <a:latin typeface="Calibri"/>
                <a:ea typeface="Calibri"/>
                <a:cs typeface="Calibri"/>
                <a:sym typeface="Calibri"/>
              </a:rPr>
              <a:t>f </a:t>
            </a:r>
            <a:r>
              <a:rPr lang="en-US" sz="2000">
                <a:solidFill>
                  <a:schemeClr val="dk1"/>
                </a:solidFill>
                <a:latin typeface="Calibri"/>
                <a:ea typeface="Calibri"/>
                <a:cs typeface="Calibri"/>
                <a:sym typeface="Calibri"/>
              </a:rPr>
              <a:t>        </a:t>
            </a:r>
            <a:endParaRPr/>
          </a:p>
        </p:txBody>
      </p:sp>
      <p:cxnSp>
        <p:nvCxnSpPr>
          <p:cNvPr id="240" name="Google Shape;240;p6"/>
          <p:cNvCxnSpPr/>
          <p:nvPr/>
        </p:nvCxnSpPr>
        <p:spPr>
          <a:xfrm>
            <a:off x="3962400" y="1066800"/>
            <a:ext cx="1371600" cy="0"/>
          </a:xfrm>
          <a:prstGeom prst="straightConnector1">
            <a:avLst/>
          </a:prstGeom>
          <a:noFill/>
          <a:ln cap="flat" cmpd="sng" w="12700">
            <a:solidFill>
              <a:schemeClr val="dk1"/>
            </a:solidFill>
            <a:prstDash val="solid"/>
            <a:round/>
            <a:headEnd len="med" w="med" type="none"/>
            <a:tailEnd len="med" w="med" type="triangle"/>
          </a:ln>
        </p:spPr>
      </p:cxnSp>
      <p:sp>
        <p:nvSpPr>
          <p:cNvPr id="241" name="Google Shape;241;p6"/>
          <p:cNvSpPr txBox="1"/>
          <p:nvPr/>
        </p:nvSpPr>
        <p:spPr>
          <a:xfrm>
            <a:off x="3505200" y="762000"/>
            <a:ext cx="609600"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a:solidFill>
                  <a:schemeClr val="dk1"/>
                </a:solidFill>
                <a:latin typeface="Calibri"/>
                <a:ea typeface="Calibri"/>
                <a:cs typeface="Calibri"/>
                <a:sym typeface="Calibri"/>
              </a:rPr>
              <a:t>x</a:t>
            </a:r>
            <a:endParaRPr/>
          </a:p>
        </p:txBody>
      </p:sp>
      <p:cxnSp>
        <p:nvCxnSpPr>
          <p:cNvPr id="242" name="Google Shape;242;p6"/>
          <p:cNvCxnSpPr/>
          <p:nvPr/>
        </p:nvCxnSpPr>
        <p:spPr>
          <a:xfrm>
            <a:off x="6019800" y="381000"/>
            <a:ext cx="0" cy="381000"/>
          </a:xfrm>
          <a:prstGeom prst="straightConnector1">
            <a:avLst/>
          </a:prstGeom>
          <a:noFill/>
          <a:ln cap="flat" cmpd="sng" w="12700">
            <a:solidFill>
              <a:schemeClr val="dk1"/>
            </a:solidFill>
            <a:prstDash val="solid"/>
            <a:round/>
            <a:headEnd len="med" w="med" type="none"/>
            <a:tailEnd len="med" w="med" type="triangle"/>
          </a:ln>
        </p:spPr>
      </p:cxnSp>
      <p:sp>
        <p:nvSpPr>
          <p:cNvPr id="243" name="Google Shape;243;p6"/>
          <p:cNvSpPr txBox="1"/>
          <p:nvPr/>
        </p:nvSpPr>
        <p:spPr>
          <a:xfrm>
            <a:off x="5791200" y="0"/>
            <a:ext cx="381000" cy="5794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00CC00"/>
                </a:solidFill>
                <a:latin typeface="Noto Sans Symbols"/>
                <a:ea typeface="Noto Sans Symbols"/>
                <a:cs typeface="Noto Sans Symbols"/>
                <a:sym typeface="Noto Sans Symbols"/>
              </a:rPr>
              <a:t>α</a:t>
            </a:r>
            <a:endParaRPr/>
          </a:p>
        </p:txBody>
      </p:sp>
      <p:cxnSp>
        <p:nvCxnSpPr>
          <p:cNvPr id="244" name="Google Shape;244;p6"/>
          <p:cNvCxnSpPr/>
          <p:nvPr/>
        </p:nvCxnSpPr>
        <p:spPr>
          <a:xfrm>
            <a:off x="6934200" y="1066800"/>
            <a:ext cx="1371600" cy="0"/>
          </a:xfrm>
          <a:prstGeom prst="straightConnector1">
            <a:avLst/>
          </a:prstGeom>
          <a:noFill/>
          <a:ln cap="flat" cmpd="sng" w="12700">
            <a:solidFill>
              <a:schemeClr val="dk1"/>
            </a:solidFill>
            <a:prstDash val="solid"/>
            <a:round/>
            <a:headEnd len="med" w="med" type="none"/>
            <a:tailEnd len="med" w="med" type="triangle"/>
          </a:ln>
        </p:spPr>
      </p:cxnSp>
      <p:sp>
        <p:nvSpPr>
          <p:cNvPr id="245" name="Google Shape;245;p6"/>
          <p:cNvSpPr txBox="1"/>
          <p:nvPr/>
        </p:nvSpPr>
        <p:spPr>
          <a:xfrm>
            <a:off x="8305800" y="838200"/>
            <a:ext cx="8382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y</a:t>
            </a:r>
            <a:r>
              <a:rPr baseline="30000" lang="en-US" sz="3200">
                <a:solidFill>
                  <a:schemeClr val="dk1"/>
                </a:solidFill>
                <a:latin typeface="Calibri"/>
                <a:ea typeface="Calibri"/>
                <a:cs typeface="Calibri"/>
                <a:sym typeface="Calibri"/>
              </a:rPr>
              <a:t>est</a:t>
            </a:r>
            <a:endParaRPr/>
          </a:p>
        </p:txBody>
      </p:sp>
      <p:sp>
        <p:nvSpPr>
          <p:cNvPr id="246" name="Google Shape;246;p6"/>
          <p:cNvSpPr txBox="1"/>
          <p:nvPr/>
        </p:nvSpPr>
        <p:spPr>
          <a:xfrm>
            <a:off x="838200" y="1905000"/>
            <a:ext cx="1905000" cy="8540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denotes +1</a:t>
            </a:r>
            <a:endParaRPr/>
          </a:p>
          <a:p>
            <a:pPr indent="0" lvl="0" marL="0" marR="0" rtl="0" algn="ctr">
              <a:spcBef>
                <a:spcPts val="1000"/>
              </a:spcBef>
              <a:spcAft>
                <a:spcPts val="0"/>
              </a:spcAft>
              <a:buNone/>
            </a:pPr>
            <a:r>
              <a:rPr lang="en-US" sz="2000">
                <a:solidFill>
                  <a:schemeClr val="dk1"/>
                </a:solidFill>
                <a:latin typeface="Calibri"/>
                <a:ea typeface="Calibri"/>
                <a:cs typeface="Calibri"/>
                <a:sym typeface="Calibri"/>
              </a:rPr>
              <a:t>denotes -1</a:t>
            </a:r>
            <a:endParaRPr/>
          </a:p>
        </p:txBody>
      </p:sp>
      <p:sp>
        <p:nvSpPr>
          <p:cNvPr id="247" name="Google Shape;247;p6"/>
          <p:cNvSpPr/>
          <p:nvPr/>
        </p:nvSpPr>
        <p:spPr>
          <a:xfrm rot="4777107">
            <a:off x="915194" y="2056606"/>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6"/>
          <p:cNvSpPr/>
          <p:nvPr/>
        </p:nvSpPr>
        <p:spPr>
          <a:xfrm rot="5895381">
            <a:off x="915988" y="2513012"/>
            <a:ext cx="50800"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49" name="Google Shape;249;p6"/>
          <p:cNvCxnSpPr/>
          <p:nvPr/>
        </p:nvCxnSpPr>
        <p:spPr>
          <a:xfrm>
            <a:off x="2590800" y="2209800"/>
            <a:ext cx="0" cy="3505200"/>
          </a:xfrm>
          <a:prstGeom prst="straightConnector1">
            <a:avLst/>
          </a:prstGeom>
          <a:noFill/>
          <a:ln cap="flat" cmpd="sng" w="38100">
            <a:solidFill>
              <a:schemeClr val="hlink"/>
            </a:solidFill>
            <a:prstDash val="solid"/>
            <a:round/>
            <a:headEnd len="med" w="med" type="none"/>
            <a:tailEnd len="med" w="med" type="none"/>
          </a:ln>
        </p:spPr>
      </p:cxnSp>
      <p:cxnSp>
        <p:nvCxnSpPr>
          <p:cNvPr id="250" name="Google Shape;250;p6"/>
          <p:cNvCxnSpPr/>
          <p:nvPr/>
        </p:nvCxnSpPr>
        <p:spPr>
          <a:xfrm>
            <a:off x="2438400" y="5562600"/>
            <a:ext cx="3657600" cy="0"/>
          </a:xfrm>
          <a:prstGeom prst="straightConnector1">
            <a:avLst/>
          </a:prstGeom>
          <a:noFill/>
          <a:ln cap="flat" cmpd="sng" w="38100">
            <a:solidFill>
              <a:schemeClr val="hlink"/>
            </a:solidFill>
            <a:prstDash val="solid"/>
            <a:round/>
            <a:headEnd len="med" w="med" type="none"/>
            <a:tailEnd len="med" w="med" type="none"/>
          </a:ln>
        </p:spPr>
      </p:cxnSp>
      <p:sp>
        <p:nvSpPr>
          <p:cNvPr id="251" name="Google Shape;251;p6"/>
          <p:cNvSpPr/>
          <p:nvPr/>
        </p:nvSpPr>
        <p:spPr>
          <a:xfrm>
            <a:off x="3717925" y="5032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6"/>
          <p:cNvSpPr/>
          <p:nvPr/>
        </p:nvSpPr>
        <p:spPr>
          <a:xfrm>
            <a:off x="2486025" y="3903663"/>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6"/>
          <p:cNvSpPr/>
          <p:nvPr/>
        </p:nvSpPr>
        <p:spPr>
          <a:xfrm>
            <a:off x="4340225" y="28146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6"/>
          <p:cNvSpPr/>
          <p:nvPr/>
        </p:nvSpPr>
        <p:spPr>
          <a:xfrm>
            <a:off x="4403725" y="3635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6"/>
          <p:cNvSpPr/>
          <p:nvPr/>
        </p:nvSpPr>
        <p:spPr>
          <a:xfrm>
            <a:off x="3409950" y="2663825"/>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6"/>
          <p:cNvSpPr/>
          <p:nvPr/>
        </p:nvSpPr>
        <p:spPr>
          <a:xfrm>
            <a:off x="3886200" y="3733800"/>
            <a:ext cx="5397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6"/>
          <p:cNvSpPr/>
          <p:nvPr/>
        </p:nvSpPr>
        <p:spPr>
          <a:xfrm>
            <a:off x="3048000" y="3124200"/>
            <a:ext cx="60325" cy="58738"/>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6"/>
          <p:cNvSpPr/>
          <p:nvPr/>
        </p:nvSpPr>
        <p:spPr>
          <a:xfrm>
            <a:off x="5105400" y="4114800"/>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6"/>
          <p:cNvSpPr/>
          <p:nvPr/>
        </p:nvSpPr>
        <p:spPr>
          <a:xfrm rot="-1118274">
            <a:off x="3887788" y="4443413"/>
            <a:ext cx="5397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6"/>
          <p:cNvSpPr/>
          <p:nvPr/>
        </p:nvSpPr>
        <p:spPr>
          <a:xfrm rot="-1118274">
            <a:off x="6003925" y="32289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6"/>
          <p:cNvSpPr/>
          <p:nvPr/>
        </p:nvSpPr>
        <p:spPr>
          <a:xfrm rot="-1118274">
            <a:off x="5295900" y="4545013"/>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6"/>
          <p:cNvSpPr/>
          <p:nvPr/>
        </p:nvSpPr>
        <p:spPr>
          <a:xfrm rot="-1118274">
            <a:off x="3124200" y="2667000"/>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6"/>
          <p:cNvSpPr/>
          <p:nvPr/>
        </p:nvSpPr>
        <p:spPr>
          <a:xfrm rot="-1118274">
            <a:off x="4711700" y="35845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6"/>
          <p:cNvSpPr/>
          <p:nvPr/>
        </p:nvSpPr>
        <p:spPr>
          <a:xfrm rot="-1118274">
            <a:off x="5867400" y="4495800"/>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6"/>
          <p:cNvSpPr/>
          <p:nvPr/>
        </p:nvSpPr>
        <p:spPr>
          <a:xfrm rot="-1118274">
            <a:off x="3114675" y="36401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6"/>
          <p:cNvSpPr/>
          <p:nvPr/>
        </p:nvSpPr>
        <p:spPr>
          <a:xfrm rot="5895381">
            <a:off x="3867150" y="3057525"/>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6"/>
          <p:cNvSpPr/>
          <p:nvPr/>
        </p:nvSpPr>
        <p:spPr>
          <a:xfrm rot="5895381">
            <a:off x="4136231" y="5242719"/>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6"/>
          <p:cNvSpPr/>
          <p:nvPr/>
        </p:nvSpPr>
        <p:spPr>
          <a:xfrm rot="5895381">
            <a:off x="3114675" y="40989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6"/>
          <p:cNvSpPr/>
          <p:nvPr/>
        </p:nvSpPr>
        <p:spPr>
          <a:xfrm rot="5895381">
            <a:off x="4343400" y="2393950"/>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6"/>
          <p:cNvSpPr/>
          <p:nvPr/>
        </p:nvSpPr>
        <p:spPr>
          <a:xfrm rot="5895381">
            <a:off x="5304632" y="4144169"/>
            <a:ext cx="58737"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6"/>
          <p:cNvSpPr/>
          <p:nvPr/>
        </p:nvSpPr>
        <p:spPr>
          <a:xfrm rot="5895381">
            <a:off x="4370388" y="407987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6"/>
          <p:cNvSpPr/>
          <p:nvPr/>
        </p:nvSpPr>
        <p:spPr>
          <a:xfrm rot="5895381">
            <a:off x="5619750" y="3365500"/>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6"/>
          <p:cNvSpPr/>
          <p:nvPr/>
        </p:nvSpPr>
        <p:spPr>
          <a:xfrm rot="5895381">
            <a:off x="3087688" y="23463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6"/>
          <p:cNvSpPr/>
          <p:nvPr/>
        </p:nvSpPr>
        <p:spPr>
          <a:xfrm rot="5895381">
            <a:off x="5260975" y="32734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6"/>
          <p:cNvSpPr/>
          <p:nvPr/>
        </p:nvSpPr>
        <p:spPr>
          <a:xfrm rot="5895381">
            <a:off x="5117307" y="4718844"/>
            <a:ext cx="58737"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6"/>
          <p:cNvSpPr/>
          <p:nvPr/>
        </p:nvSpPr>
        <p:spPr>
          <a:xfrm rot="4777107">
            <a:off x="3498057" y="3534569"/>
            <a:ext cx="58737"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6"/>
          <p:cNvSpPr/>
          <p:nvPr/>
        </p:nvSpPr>
        <p:spPr>
          <a:xfrm rot="4777107">
            <a:off x="4651375" y="5254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6"/>
          <p:cNvSpPr/>
          <p:nvPr/>
        </p:nvSpPr>
        <p:spPr>
          <a:xfrm rot="4777107">
            <a:off x="4346575" y="4873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6"/>
          <p:cNvSpPr/>
          <p:nvPr/>
        </p:nvSpPr>
        <p:spPr>
          <a:xfrm rot="4777107">
            <a:off x="2817019" y="3736181"/>
            <a:ext cx="58738"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6"/>
          <p:cNvSpPr/>
          <p:nvPr/>
        </p:nvSpPr>
        <p:spPr>
          <a:xfrm rot="4777107">
            <a:off x="3713163" y="2776537"/>
            <a:ext cx="50800"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6"/>
          <p:cNvSpPr/>
          <p:nvPr/>
        </p:nvSpPr>
        <p:spPr>
          <a:xfrm rot="4777107">
            <a:off x="4356101" y="4364037"/>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6"/>
          <p:cNvSpPr/>
          <p:nvPr/>
        </p:nvSpPr>
        <p:spPr>
          <a:xfrm rot="4777107">
            <a:off x="2504282" y="3082131"/>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6"/>
          <p:cNvSpPr/>
          <p:nvPr/>
        </p:nvSpPr>
        <p:spPr>
          <a:xfrm rot="4777107">
            <a:off x="3937794" y="5049044"/>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6"/>
          <p:cNvSpPr/>
          <p:nvPr/>
        </p:nvSpPr>
        <p:spPr>
          <a:xfrm rot="4777107">
            <a:off x="5303838" y="4756150"/>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6"/>
          <p:cNvSpPr txBox="1"/>
          <p:nvPr/>
        </p:nvSpPr>
        <p:spPr>
          <a:xfrm>
            <a:off x="5486400" y="1676400"/>
            <a:ext cx="32004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000">
                <a:solidFill>
                  <a:schemeClr val="dk1"/>
                </a:solidFill>
                <a:latin typeface="Calibri"/>
                <a:ea typeface="Calibri"/>
                <a:cs typeface="Calibri"/>
                <a:sym typeface="Calibri"/>
              </a:rPr>
              <a:t>f</a:t>
            </a:r>
            <a:r>
              <a:rPr i="1" lang="en-US" sz="2000">
                <a:solidFill>
                  <a:schemeClr val="dk1"/>
                </a:solidFill>
                <a:latin typeface="Calibri"/>
                <a:ea typeface="Calibri"/>
                <a:cs typeface="Calibri"/>
                <a:sym typeface="Calibri"/>
              </a:rPr>
              <a:t>(</a:t>
            </a:r>
            <a:r>
              <a:rPr b="1" i="1" lang="en-US" sz="2000">
                <a:solidFill>
                  <a:schemeClr val="dk1"/>
                </a:solidFill>
                <a:latin typeface="Calibri"/>
                <a:ea typeface="Calibri"/>
                <a:cs typeface="Calibri"/>
                <a:sym typeface="Calibri"/>
              </a:rPr>
              <a:t>x</a:t>
            </a:r>
            <a:r>
              <a:rPr i="1" lang="en-US" sz="2000">
                <a:solidFill>
                  <a:schemeClr val="dk1"/>
                </a:solidFill>
                <a:latin typeface="Calibri"/>
                <a:ea typeface="Calibri"/>
                <a:cs typeface="Calibri"/>
                <a:sym typeface="Calibri"/>
              </a:rPr>
              <a:t>,</a:t>
            </a:r>
            <a:r>
              <a:rPr b="1" i="1" lang="en-US" sz="2000">
                <a:solidFill>
                  <a:srgbClr val="00CC00"/>
                </a:solidFill>
                <a:latin typeface="Calibri"/>
                <a:ea typeface="Calibri"/>
                <a:cs typeface="Calibri"/>
                <a:sym typeface="Calibri"/>
              </a:rPr>
              <a:t>w</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 = sign(</a:t>
            </a:r>
            <a:r>
              <a:rPr b="1" i="1" lang="en-US" sz="2000">
                <a:solidFill>
                  <a:srgbClr val="00CC00"/>
                </a:solidFill>
                <a:latin typeface="Calibri"/>
                <a:ea typeface="Calibri"/>
                <a:cs typeface="Calibri"/>
                <a:sym typeface="Calibri"/>
              </a:rPr>
              <a:t>w</a:t>
            </a:r>
            <a:r>
              <a:rPr b="1" i="1" lang="en-US" sz="2000">
                <a:solidFill>
                  <a:schemeClr val="dk1"/>
                </a:solidFill>
                <a:latin typeface="Calibri"/>
                <a:ea typeface="Calibri"/>
                <a:cs typeface="Calibri"/>
                <a:sym typeface="Calibri"/>
              </a:rPr>
              <a:t>. x</a:t>
            </a:r>
            <a:r>
              <a:rPr i="1" lang="en-US" sz="2000">
                <a:solidFill>
                  <a:srgbClr val="00CC00"/>
                </a:solidFill>
                <a:latin typeface="Calibri"/>
                <a:ea typeface="Calibri"/>
                <a:cs typeface="Calibri"/>
                <a:sym typeface="Calibri"/>
              </a:rPr>
              <a:t> </a:t>
            </a:r>
            <a:r>
              <a:rPr i="1" lang="en-US" sz="2000">
                <a:solidFill>
                  <a:schemeClr val="dk1"/>
                </a:solidFill>
                <a:latin typeface="Calibri"/>
                <a:ea typeface="Calibri"/>
                <a:cs typeface="Calibri"/>
                <a:sym typeface="Calibri"/>
              </a:rPr>
              <a:t>- </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a:t>
            </a:r>
            <a:endParaRPr/>
          </a:p>
        </p:txBody>
      </p:sp>
      <p:cxnSp>
        <p:nvCxnSpPr>
          <p:cNvPr id="286" name="Google Shape;286;p6"/>
          <p:cNvCxnSpPr/>
          <p:nvPr/>
        </p:nvCxnSpPr>
        <p:spPr>
          <a:xfrm flipH="1" rot="10800000">
            <a:off x="2286000" y="2362200"/>
            <a:ext cx="4038600" cy="2590800"/>
          </a:xfrm>
          <a:prstGeom prst="straightConnector1">
            <a:avLst/>
          </a:prstGeom>
          <a:noFill/>
          <a:ln cap="flat" cmpd="sng" w="12700">
            <a:solidFill>
              <a:schemeClr val="dk1"/>
            </a:solidFill>
            <a:prstDash val="solid"/>
            <a:round/>
            <a:headEnd len="med" w="med" type="none"/>
            <a:tailEnd len="med" w="med" type="none"/>
          </a:ln>
        </p:spPr>
      </p:cxnSp>
      <p:sp>
        <p:nvSpPr>
          <p:cNvPr id="287" name="Google Shape;287;p6"/>
          <p:cNvSpPr txBox="1"/>
          <p:nvPr/>
        </p:nvSpPr>
        <p:spPr>
          <a:xfrm>
            <a:off x="6248400" y="3200400"/>
            <a:ext cx="2438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88" name="Google Shape;288;p6"/>
          <p:cNvSpPr txBox="1"/>
          <p:nvPr/>
        </p:nvSpPr>
        <p:spPr>
          <a:xfrm>
            <a:off x="6400800" y="3352800"/>
            <a:ext cx="220980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How would you classify this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2022/11/9</a:t>
            </a:r>
            <a:endParaRPr/>
          </a:p>
        </p:txBody>
      </p:sp>
      <p:sp>
        <p:nvSpPr>
          <p:cNvPr id="295" name="Google Shape;295;p7"/>
          <p:cNvSpPr txBox="1"/>
          <p:nvPr>
            <p:ph idx="12" type="sldNum"/>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96" name="Google Shape;296;p7"/>
          <p:cNvSpPr txBox="1"/>
          <p:nvPr>
            <p:ph type="title"/>
          </p:nvPr>
        </p:nvSpPr>
        <p:spPr>
          <a:xfrm>
            <a:off x="152400" y="304800"/>
            <a:ext cx="4648200" cy="685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Linear Classifiers</a:t>
            </a:r>
            <a:endParaRPr/>
          </a:p>
        </p:txBody>
      </p:sp>
      <p:sp>
        <p:nvSpPr>
          <p:cNvPr id="297" name="Google Shape;297;p7"/>
          <p:cNvSpPr/>
          <p:nvPr/>
        </p:nvSpPr>
        <p:spPr>
          <a:xfrm>
            <a:off x="5334000" y="776288"/>
            <a:ext cx="1600200" cy="65405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3600">
                <a:solidFill>
                  <a:schemeClr val="dk1"/>
                </a:solidFill>
                <a:latin typeface="Calibri"/>
                <a:ea typeface="Calibri"/>
                <a:cs typeface="Calibri"/>
                <a:sym typeface="Calibri"/>
              </a:rPr>
              <a:t>f </a:t>
            </a:r>
            <a:r>
              <a:rPr lang="en-US" sz="2000">
                <a:solidFill>
                  <a:schemeClr val="dk1"/>
                </a:solidFill>
                <a:latin typeface="Calibri"/>
                <a:ea typeface="Calibri"/>
                <a:cs typeface="Calibri"/>
                <a:sym typeface="Calibri"/>
              </a:rPr>
              <a:t>        </a:t>
            </a:r>
            <a:endParaRPr/>
          </a:p>
        </p:txBody>
      </p:sp>
      <p:cxnSp>
        <p:nvCxnSpPr>
          <p:cNvPr id="298" name="Google Shape;298;p7"/>
          <p:cNvCxnSpPr/>
          <p:nvPr/>
        </p:nvCxnSpPr>
        <p:spPr>
          <a:xfrm>
            <a:off x="3962400" y="1066800"/>
            <a:ext cx="1371600" cy="0"/>
          </a:xfrm>
          <a:prstGeom prst="straightConnector1">
            <a:avLst/>
          </a:prstGeom>
          <a:noFill/>
          <a:ln cap="flat" cmpd="sng" w="12700">
            <a:solidFill>
              <a:schemeClr val="dk1"/>
            </a:solidFill>
            <a:prstDash val="solid"/>
            <a:round/>
            <a:headEnd len="med" w="med" type="none"/>
            <a:tailEnd len="med" w="med" type="triangle"/>
          </a:ln>
        </p:spPr>
      </p:cxnSp>
      <p:sp>
        <p:nvSpPr>
          <p:cNvPr id="299" name="Google Shape;299;p7"/>
          <p:cNvSpPr txBox="1"/>
          <p:nvPr/>
        </p:nvSpPr>
        <p:spPr>
          <a:xfrm>
            <a:off x="3505200" y="762000"/>
            <a:ext cx="609600"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a:solidFill>
                  <a:schemeClr val="dk1"/>
                </a:solidFill>
                <a:latin typeface="Calibri"/>
                <a:ea typeface="Calibri"/>
                <a:cs typeface="Calibri"/>
                <a:sym typeface="Calibri"/>
              </a:rPr>
              <a:t>x</a:t>
            </a:r>
            <a:endParaRPr/>
          </a:p>
        </p:txBody>
      </p:sp>
      <p:cxnSp>
        <p:nvCxnSpPr>
          <p:cNvPr id="300" name="Google Shape;300;p7"/>
          <p:cNvCxnSpPr/>
          <p:nvPr/>
        </p:nvCxnSpPr>
        <p:spPr>
          <a:xfrm>
            <a:off x="6019800" y="381000"/>
            <a:ext cx="0" cy="381000"/>
          </a:xfrm>
          <a:prstGeom prst="straightConnector1">
            <a:avLst/>
          </a:prstGeom>
          <a:noFill/>
          <a:ln cap="flat" cmpd="sng" w="12700">
            <a:solidFill>
              <a:schemeClr val="dk1"/>
            </a:solidFill>
            <a:prstDash val="solid"/>
            <a:round/>
            <a:headEnd len="med" w="med" type="none"/>
            <a:tailEnd len="med" w="med" type="triangle"/>
          </a:ln>
        </p:spPr>
      </p:cxnSp>
      <p:sp>
        <p:nvSpPr>
          <p:cNvPr id="301" name="Google Shape;301;p7"/>
          <p:cNvSpPr txBox="1"/>
          <p:nvPr/>
        </p:nvSpPr>
        <p:spPr>
          <a:xfrm>
            <a:off x="5791200" y="0"/>
            <a:ext cx="381000" cy="5794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00CC00"/>
                </a:solidFill>
                <a:latin typeface="Noto Sans Symbols"/>
                <a:ea typeface="Noto Sans Symbols"/>
                <a:cs typeface="Noto Sans Symbols"/>
                <a:sym typeface="Noto Sans Symbols"/>
              </a:rPr>
              <a:t>α</a:t>
            </a:r>
            <a:endParaRPr/>
          </a:p>
        </p:txBody>
      </p:sp>
      <p:cxnSp>
        <p:nvCxnSpPr>
          <p:cNvPr id="302" name="Google Shape;302;p7"/>
          <p:cNvCxnSpPr/>
          <p:nvPr/>
        </p:nvCxnSpPr>
        <p:spPr>
          <a:xfrm>
            <a:off x="6934200" y="1066800"/>
            <a:ext cx="1371600" cy="0"/>
          </a:xfrm>
          <a:prstGeom prst="straightConnector1">
            <a:avLst/>
          </a:prstGeom>
          <a:noFill/>
          <a:ln cap="flat" cmpd="sng" w="12700">
            <a:solidFill>
              <a:schemeClr val="dk1"/>
            </a:solidFill>
            <a:prstDash val="solid"/>
            <a:round/>
            <a:headEnd len="med" w="med" type="none"/>
            <a:tailEnd len="med" w="med" type="triangle"/>
          </a:ln>
        </p:spPr>
      </p:cxnSp>
      <p:sp>
        <p:nvSpPr>
          <p:cNvPr id="303" name="Google Shape;303;p7"/>
          <p:cNvSpPr txBox="1"/>
          <p:nvPr/>
        </p:nvSpPr>
        <p:spPr>
          <a:xfrm>
            <a:off x="8305800" y="838200"/>
            <a:ext cx="8382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y</a:t>
            </a:r>
            <a:r>
              <a:rPr baseline="30000" lang="en-US" sz="3200">
                <a:solidFill>
                  <a:schemeClr val="dk1"/>
                </a:solidFill>
                <a:latin typeface="Calibri"/>
                <a:ea typeface="Calibri"/>
                <a:cs typeface="Calibri"/>
                <a:sym typeface="Calibri"/>
              </a:rPr>
              <a:t>est</a:t>
            </a:r>
            <a:endParaRPr/>
          </a:p>
        </p:txBody>
      </p:sp>
      <p:sp>
        <p:nvSpPr>
          <p:cNvPr id="304" name="Google Shape;304;p7"/>
          <p:cNvSpPr txBox="1"/>
          <p:nvPr/>
        </p:nvSpPr>
        <p:spPr>
          <a:xfrm>
            <a:off x="838200" y="1905000"/>
            <a:ext cx="1905000" cy="8540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denotes +1</a:t>
            </a:r>
            <a:endParaRPr/>
          </a:p>
          <a:p>
            <a:pPr indent="0" lvl="0" marL="0" marR="0" rtl="0" algn="ctr">
              <a:spcBef>
                <a:spcPts val="1000"/>
              </a:spcBef>
              <a:spcAft>
                <a:spcPts val="0"/>
              </a:spcAft>
              <a:buNone/>
            </a:pPr>
            <a:r>
              <a:rPr lang="en-US" sz="2000">
                <a:solidFill>
                  <a:schemeClr val="dk1"/>
                </a:solidFill>
                <a:latin typeface="Calibri"/>
                <a:ea typeface="Calibri"/>
                <a:cs typeface="Calibri"/>
                <a:sym typeface="Calibri"/>
              </a:rPr>
              <a:t>denotes -1</a:t>
            </a:r>
            <a:endParaRPr/>
          </a:p>
        </p:txBody>
      </p:sp>
      <p:sp>
        <p:nvSpPr>
          <p:cNvPr id="305" name="Google Shape;305;p7"/>
          <p:cNvSpPr/>
          <p:nvPr/>
        </p:nvSpPr>
        <p:spPr>
          <a:xfrm rot="4777107">
            <a:off x="915194" y="2056606"/>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7"/>
          <p:cNvSpPr/>
          <p:nvPr/>
        </p:nvSpPr>
        <p:spPr>
          <a:xfrm rot="5895381">
            <a:off x="915988" y="2513012"/>
            <a:ext cx="50800"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07" name="Google Shape;307;p7"/>
          <p:cNvCxnSpPr/>
          <p:nvPr/>
        </p:nvCxnSpPr>
        <p:spPr>
          <a:xfrm>
            <a:off x="2590800" y="2209800"/>
            <a:ext cx="0" cy="3505200"/>
          </a:xfrm>
          <a:prstGeom prst="straightConnector1">
            <a:avLst/>
          </a:prstGeom>
          <a:noFill/>
          <a:ln cap="flat" cmpd="sng" w="38100">
            <a:solidFill>
              <a:schemeClr val="hlink"/>
            </a:solidFill>
            <a:prstDash val="solid"/>
            <a:round/>
            <a:headEnd len="med" w="med" type="none"/>
            <a:tailEnd len="med" w="med" type="none"/>
          </a:ln>
        </p:spPr>
      </p:cxnSp>
      <p:cxnSp>
        <p:nvCxnSpPr>
          <p:cNvPr id="308" name="Google Shape;308;p7"/>
          <p:cNvCxnSpPr/>
          <p:nvPr/>
        </p:nvCxnSpPr>
        <p:spPr>
          <a:xfrm>
            <a:off x="2438400" y="5562600"/>
            <a:ext cx="3657600" cy="0"/>
          </a:xfrm>
          <a:prstGeom prst="straightConnector1">
            <a:avLst/>
          </a:prstGeom>
          <a:noFill/>
          <a:ln cap="flat" cmpd="sng" w="38100">
            <a:solidFill>
              <a:schemeClr val="hlink"/>
            </a:solidFill>
            <a:prstDash val="solid"/>
            <a:round/>
            <a:headEnd len="med" w="med" type="none"/>
            <a:tailEnd len="med" w="med" type="none"/>
          </a:ln>
        </p:spPr>
      </p:cxnSp>
      <p:sp>
        <p:nvSpPr>
          <p:cNvPr id="309" name="Google Shape;309;p7"/>
          <p:cNvSpPr/>
          <p:nvPr/>
        </p:nvSpPr>
        <p:spPr>
          <a:xfrm>
            <a:off x="3717925" y="5032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7"/>
          <p:cNvSpPr/>
          <p:nvPr/>
        </p:nvSpPr>
        <p:spPr>
          <a:xfrm>
            <a:off x="2486025" y="3903663"/>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7"/>
          <p:cNvSpPr/>
          <p:nvPr/>
        </p:nvSpPr>
        <p:spPr>
          <a:xfrm>
            <a:off x="4340225" y="28146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7"/>
          <p:cNvSpPr/>
          <p:nvPr/>
        </p:nvSpPr>
        <p:spPr>
          <a:xfrm>
            <a:off x="4403725" y="3635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7"/>
          <p:cNvSpPr/>
          <p:nvPr/>
        </p:nvSpPr>
        <p:spPr>
          <a:xfrm>
            <a:off x="3409950" y="2663825"/>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7"/>
          <p:cNvSpPr/>
          <p:nvPr/>
        </p:nvSpPr>
        <p:spPr>
          <a:xfrm>
            <a:off x="3886200" y="3733800"/>
            <a:ext cx="5397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7"/>
          <p:cNvSpPr/>
          <p:nvPr/>
        </p:nvSpPr>
        <p:spPr>
          <a:xfrm>
            <a:off x="3048000" y="3124200"/>
            <a:ext cx="60325" cy="58738"/>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7"/>
          <p:cNvSpPr/>
          <p:nvPr/>
        </p:nvSpPr>
        <p:spPr>
          <a:xfrm>
            <a:off x="5105400" y="4114800"/>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7"/>
          <p:cNvSpPr/>
          <p:nvPr/>
        </p:nvSpPr>
        <p:spPr>
          <a:xfrm rot="-1118274">
            <a:off x="3887788" y="4443413"/>
            <a:ext cx="5397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7"/>
          <p:cNvSpPr/>
          <p:nvPr/>
        </p:nvSpPr>
        <p:spPr>
          <a:xfrm rot="-1118274">
            <a:off x="6003925" y="32289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7"/>
          <p:cNvSpPr/>
          <p:nvPr/>
        </p:nvSpPr>
        <p:spPr>
          <a:xfrm rot="-1118274">
            <a:off x="5295900" y="4545013"/>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7"/>
          <p:cNvSpPr/>
          <p:nvPr/>
        </p:nvSpPr>
        <p:spPr>
          <a:xfrm rot="-1118274">
            <a:off x="3124200" y="2667000"/>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7"/>
          <p:cNvSpPr/>
          <p:nvPr/>
        </p:nvSpPr>
        <p:spPr>
          <a:xfrm rot="-1118274">
            <a:off x="4711700" y="35845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7"/>
          <p:cNvSpPr/>
          <p:nvPr/>
        </p:nvSpPr>
        <p:spPr>
          <a:xfrm rot="-1118274">
            <a:off x="5867400" y="4495800"/>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7"/>
          <p:cNvSpPr/>
          <p:nvPr/>
        </p:nvSpPr>
        <p:spPr>
          <a:xfrm rot="-1118274">
            <a:off x="3114675" y="36401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7"/>
          <p:cNvSpPr/>
          <p:nvPr/>
        </p:nvSpPr>
        <p:spPr>
          <a:xfrm rot="5895381">
            <a:off x="3867150" y="3057525"/>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7"/>
          <p:cNvSpPr/>
          <p:nvPr/>
        </p:nvSpPr>
        <p:spPr>
          <a:xfrm rot="5895381">
            <a:off x="4136231" y="5242719"/>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7"/>
          <p:cNvSpPr/>
          <p:nvPr/>
        </p:nvSpPr>
        <p:spPr>
          <a:xfrm rot="5895381">
            <a:off x="3114675" y="40989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7"/>
          <p:cNvSpPr/>
          <p:nvPr/>
        </p:nvSpPr>
        <p:spPr>
          <a:xfrm rot="5895381">
            <a:off x="4343400" y="2393950"/>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7"/>
          <p:cNvSpPr/>
          <p:nvPr/>
        </p:nvSpPr>
        <p:spPr>
          <a:xfrm rot="5895381">
            <a:off x="5304632" y="4144169"/>
            <a:ext cx="58737"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7"/>
          <p:cNvSpPr/>
          <p:nvPr/>
        </p:nvSpPr>
        <p:spPr>
          <a:xfrm rot="5895381">
            <a:off x="4370388" y="407987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7"/>
          <p:cNvSpPr/>
          <p:nvPr/>
        </p:nvSpPr>
        <p:spPr>
          <a:xfrm rot="5895381">
            <a:off x="5619750" y="3365500"/>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7"/>
          <p:cNvSpPr/>
          <p:nvPr/>
        </p:nvSpPr>
        <p:spPr>
          <a:xfrm rot="5895381">
            <a:off x="3087688" y="23463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7"/>
          <p:cNvSpPr/>
          <p:nvPr/>
        </p:nvSpPr>
        <p:spPr>
          <a:xfrm rot="5895381">
            <a:off x="5260975" y="32734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7"/>
          <p:cNvSpPr/>
          <p:nvPr/>
        </p:nvSpPr>
        <p:spPr>
          <a:xfrm rot="5895381">
            <a:off x="5117307" y="4718844"/>
            <a:ext cx="58737"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7"/>
          <p:cNvSpPr/>
          <p:nvPr/>
        </p:nvSpPr>
        <p:spPr>
          <a:xfrm rot="4777107">
            <a:off x="3498057" y="3534569"/>
            <a:ext cx="58737"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7"/>
          <p:cNvSpPr/>
          <p:nvPr/>
        </p:nvSpPr>
        <p:spPr>
          <a:xfrm rot="4777107">
            <a:off x="4651375" y="5254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7"/>
          <p:cNvSpPr/>
          <p:nvPr/>
        </p:nvSpPr>
        <p:spPr>
          <a:xfrm rot="4777107">
            <a:off x="4346575" y="4873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7"/>
          <p:cNvSpPr/>
          <p:nvPr/>
        </p:nvSpPr>
        <p:spPr>
          <a:xfrm rot="4777107">
            <a:off x="2817019" y="3736181"/>
            <a:ext cx="58738"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7"/>
          <p:cNvSpPr/>
          <p:nvPr/>
        </p:nvSpPr>
        <p:spPr>
          <a:xfrm rot="4777107">
            <a:off x="3713163" y="2776537"/>
            <a:ext cx="50800"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7"/>
          <p:cNvSpPr/>
          <p:nvPr/>
        </p:nvSpPr>
        <p:spPr>
          <a:xfrm rot="4777107">
            <a:off x="4356101" y="4364037"/>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7"/>
          <p:cNvSpPr/>
          <p:nvPr/>
        </p:nvSpPr>
        <p:spPr>
          <a:xfrm rot="4777107">
            <a:off x="2504282" y="3082131"/>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7"/>
          <p:cNvSpPr/>
          <p:nvPr/>
        </p:nvSpPr>
        <p:spPr>
          <a:xfrm rot="4777107">
            <a:off x="3937794" y="5049044"/>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7"/>
          <p:cNvSpPr/>
          <p:nvPr/>
        </p:nvSpPr>
        <p:spPr>
          <a:xfrm rot="4777107">
            <a:off x="5303838" y="4756150"/>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7"/>
          <p:cNvSpPr txBox="1"/>
          <p:nvPr/>
        </p:nvSpPr>
        <p:spPr>
          <a:xfrm>
            <a:off x="5486400" y="1676400"/>
            <a:ext cx="32004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000">
                <a:solidFill>
                  <a:schemeClr val="dk1"/>
                </a:solidFill>
                <a:latin typeface="Calibri"/>
                <a:ea typeface="Calibri"/>
                <a:cs typeface="Calibri"/>
                <a:sym typeface="Calibri"/>
              </a:rPr>
              <a:t>f</a:t>
            </a:r>
            <a:r>
              <a:rPr i="1" lang="en-US" sz="2000">
                <a:solidFill>
                  <a:schemeClr val="dk1"/>
                </a:solidFill>
                <a:latin typeface="Calibri"/>
                <a:ea typeface="Calibri"/>
                <a:cs typeface="Calibri"/>
                <a:sym typeface="Calibri"/>
              </a:rPr>
              <a:t>(</a:t>
            </a:r>
            <a:r>
              <a:rPr b="1" i="1" lang="en-US" sz="2000">
                <a:solidFill>
                  <a:schemeClr val="dk1"/>
                </a:solidFill>
                <a:latin typeface="Calibri"/>
                <a:ea typeface="Calibri"/>
                <a:cs typeface="Calibri"/>
                <a:sym typeface="Calibri"/>
              </a:rPr>
              <a:t>x</a:t>
            </a:r>
            <a:r>
              <a:rPr i="1" lang="en-US" sz="2000">
                <a:solidFill>
                  <a:schemeClr val="dk1"/>
                </a:solidFill>
                <a:latin typeface="Calibri"/>
                <a:ea typeface="Calibri"/>
                <a:cs typeface="Calibri"/>
                <a:sym typeface="Calibri"/>
              </a:rPr>
              <a:t>,</a:t>
            </a:r>
            <a:r>
              <a:rPr b="1" i="1" lang="en-US" sz="2000">
                <a:solidFill>
                  <a:srgbClr val="00CC00"/>
                </a:solidFill>
                <a:latin typeface="Calibri"/>
                <a:ea typeface="Calibri"/>
                <a:cs typeface="Calibri"/>
                <a:sym typeface="Calibri"/>
              </a:rPr>
              <a:t>w</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 = sign(</a:t>
            </a:r>
            <a:r>
              <a:rPr b="1" i="1" lang="en-US" sz="2000">
                <a:solidFill>
                  <a:srgbClr val="00CC00"/>
                </a:solidFill>
                <a:latin typeface="Calibri"/>
                <a:ea typeface="Calibri"/>
                <a:cs typeface="Calibri"/>
                <a:sym typeface="Calibri"/>
              </a:rPr>
              <a:t>w</a:t>
            </a:r>
            <a:r>
              <a:rPr b="1" i="1" lang="en-US" sz="2000">
                <a:solidFill>
                  <a:schemeClr val="dk1"/>
                </a:solidFill>
                <a:latin typeface="Calibri"/>
                <a:ea typeface="Calibri"/>
                <a:cs typeface="Calibri"/>
                <a:sym typeface="Calibri"/>
              </a:rPr>
              <a:t>. x</a:t>
            </a:r>
            <a:r>
              <a:rPr i="1" lang="en-US" sz="2000">
                <a:solidFill>
                  <a:srgbClr val="00CC00"/>
                </a:solidFill>
                <a:latin typeface="Calibri"/>
                <a:ea typeface="Calibri"/>
                <a:cs typeface="Calibri"/>
                <a:sym typeface="Calibri"/>
              </a:rPr>
              <a:t> </a:t>
            </a:r>
            <a:r>
              <a:rPr i="1" lang="en-US" sz="2000">
                <a:solidFill>
                  <a:schemeClr val="dk1"/>
                </a:solidFill>
                <a:latin typeface="Calibri"/>
                <a:ea typeface="Calibri"/>
                <a:cs typeface="Calibri"/>
                <a:sym typeface="Calibri"/>
              </a:rPr>
              <a:t>- </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a:t>
            </a:r>
            <a:endParaRPr/>
          </a:p>
        </p:txBody>
      </p:sp>
      <p:cxnSp>
        <p:nvCxnSpPr>
          <p:cNvPr id="344" name="Google Shape;344;p7"/>
          <p:cNvCxnSpPr/>
          <p:nvPr/>
        </p:nvCxnSpPr>
        <p:spPr>
          <a:xfrm flipH="1" rot="10800000">
            <a:off x="3429000" y="1676400"/>
            <a:ext cx="1447800" cy="4038600"/>
          </a:xfrm>
          <a:prstGeom prst="straightConnector1">
            <a:avLst/>
          </a:prstGeom>
          <a:noFill/>
          <a:ln cap="flat" cmpd="sng" w="12700">
            <a:solidFill>
              <a:schemeClr val="dk1"/>
            </a:solidFill>
            <a:prstDash val="solid"/>
            <a:round/>
            <a:headEnd len="med" w="med" type="none"/>
            <a:tailEnd len="med" w="med" type="none"/>
          </a:ln>
        </p:spPr>
      </p:cxnSp>
      <p:sp>
        <p:nvSpPr>
          <p:cNvPr id="345" name="Google Shape;345;p7"/>
          <p:cNvSpPr txBox="1"/>
          <p:nvPr/>
        </p:nvSpPr>
        <p:spPr>
          <a:xfrm>
            <a:off x="6248400" y="3200400"/>
            <a:ext cx="2438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346" name="Google Shape;346;p7"/>
          <p:cNvSpPr txBox="1"/>
          <p:nvPr/>
        </p:nvSpPr>
        <p:spPr>
          <a:xfrm>
            <a:off x="6400800" y="3352800"/>
            <a:ext cx="220980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How would you classify this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2022/11/9</a:t>
            </a:r>
            <a:endParaRPr/>
          </a:p>
        </p:txBody>
      </p:sp>
      <p:sp>
        <p:nvSpPr>
          <p:cNvPr id="353" name="Google Shape;353;p8"/>
          <p:cNvSpPr txBox="1"/>
          <p:nvPr>
            <p:ph idx="12" type="sldNum"/>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54" name="Google Shape;354;p8"/>
          <p:cNvSpPr txBox="1"/>
          <p:nvPr>
            <p:ph type="title"/>
          </p:nvPr>
        </p:nvSpPr>
        <p:spPr>
          <a:xfrm>
            <a:off x="152400" y="304800"/>
            <a:ext cx="4648200" cy="685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Linear Classifiers</a:t>
            </a:r>
            <a:endParaRPr/>
          </a:p>
        </p:txBody>
      </p:sp>
      <p:sp>
        <p:nvSpPr>
          <p:cNvPr id="355" name="Google Shape;355;p8"/>
          <p:cNvSpPr/>
          <p:nvPr/>
        </p:nvSpPr>
        <p:spPr>
          <a:xfrm>
            <a:off x="5334000" y="776288"/>
            <a:ext cx="1600200" cy="65405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3600">
                <a:solidFill>
                  <a:schemeClr val="dk1"/>
                </a:solidFill>
                <a:latin typeface="Calibri"/>
                <a:ea typeface="Calibri"/>
                <a:cs typeface="Calibri"/>
                <a:sym typeface="Calibri"/>
              </a:rPr>
              <a:t>f </a:t>
            </a:r>
            <a:r>
              <a:rPr lang="en-US" sz="2000">
                <a:solidFill>
                  <a:schemeClr val="dk1"/>
                </a:solidFill>
                <a:latin typeface="Calibri"/>
                <a:ea typeface="Calibri"/>
                <a:cs typeface="Calibri"/>
                <a:sym typeface="Calibri"/>
              </a:rPr>
              <a:t>        </a:t>
            </a:r>
            <a:endParaRPr/>
          </a:p>
        </p:txBody>
      </p:sp>
      <p:cxnSp>
        <p:nvCxnSpPr>
          <p:cNvPr id="356" name="Google Shape;356;p8"/>
          <p:cNvCxnSpPr/>
          <p:nvPr/>
        </p:nvCxnSpPr>
        <p:spPr>
          <a:xfrm>
            <a:off x="3962400" y="1066800"/>
            <a:ext cx="1371600" cy="0"/>
          </a:xfrm>
          <a:prstGeom prst="straightConnector1">
            <a:avLst/>
          </a:prstGeom>
          <a:noFill/>
          <a:ln cap="flat" cmpd="sng" w="12700">
            <a:solidFill>
              <a:schemeClr val="dk1"/>
            </a:solidFill>
            <a:prstDash val="solid"/>
            <a:round/>
            <a:headEnd len="med" w="med" type="none"/>
            <a:tailEnd len="med" w="med" type="triangle"/>
          </a:ln>
        </p:spPr>
      </p:cxnSp>
      <p:sp>
        <p:nvSpPr>
          <p:cNvPr id="357" name="Google Shape;357;p8"/>
          <p:cNvSpPr txBox="1"/>
          <p:nvPr/>
        </p:nvSpPr>
        <p:spPr>
          <a:xfrm>
            <a:off x="3505200" y="762000"/>
            <a:ext cx="609600"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a:solidFill>
                  <a:schemeClr val="dk1"/>
                </a:solidFill>
                <a:latin typeface="Calibri"/>
                <a:ea typeface="Calibri"/>
                <a:cs typeface="Calibri"/>
                <a:sym typeface="Calibri"/>
              </a:rPr>
              <a:t>x</a:t>
            </a:r>
            <a:endParaRPr/>
          </a:p>
        </p:txBody>
      </p:sp>
      <p:cxnSp>
        <p:nvCxnSpPr>
          <p:cNvPr id="358" name="Google Shape;358;p8"/>
          <p:cNvCxnSpPr/>
          <p:nvPr/>
        </p:nvCxnSpPr>
        <p:spPr>
          <a:xfrm>
            <a:off x="6019800" y="381000"/>
            <a:ext cx="0" cy="381000"/>
          </a:xfrm>
          <a:prstGeom prst="straightConnector1">
            <a:avLst/>
          </a:prstGeom>
          <a:noFill/>
          <a:ln cap="flat" cmpd="sng" w="12700">
            <a:solidFill>
              <a:schemeClr val="dk1"/>
            </a:solidFill>
            <a:prstDash val="solid"/>
            <a:round/>
            <a:headEnd len="med" w="med" type="none"/>
            <a:tailEnd len="med" w="med" type="triangle"/>
          </a:ln>
        </p:spPr>
      </p:cxnSp>
      <p:sp>
        <p:nvSpPr>
          <p:cNvPr id="359" name="Google Shape;359;p8"/>
          <p:cNvSpPr txBox="1"/>
          <p:nvPr/>
        </p:nvSpPr>
        <p:spPr>
          <a:xfrm>
            <a:off x="5791200" y="0"/>
            <a:ext cx="381000" cy="5794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00CC00"/>
                </a:solidFill>
                <a:latin typeface="Noto Sans Symbols"/>
                <a:ea typeface="Noto Sans Symbols"/>
                <a:cs typeface="Noto Sans Symbols"/>
                <a:sym typeface="Noto Sans Symbols"/>
              </a:rPr>
              <a:t>α</a:t>
            </a:r>
            <a:endParaRPr/>
          </a:p>
        </p:txBody>
      </p:sp>
      <p:cxnSp>
        <p:nvCxnSpPr>
          <p:cNvPr id="360" name="Google Shape;360;p8"/>
          <p:cNvCxnSpPr/>
          <p:nvPr/>
        </p:nvCxnSpPr>
        <p:spPr>
          <a:xfrm>
            <a:off x="6934200" y="1066800"/>
            <a:ext cx="1371600" cy="0"/>
          </a:xfrm>
          <a:prstGeom prst="straightConnector1">
            <a:avLst/>
          </a:prstGeom>
          <a:noFill/>
          <a:ln cap="flat" cmpd="sng" w="12700">
            <a:solidFill>
              <a:schemeClr val="dk1"/>
            </a:solidFill>
            <a:prstDash val="solid"/>
            <a:round/>
            <a:headEnd len="med" w="med" type="none"/>
            <a:tailEnd len="med" w="med" type="triangle"/>
          </a:ln>
        </p:spPr>
      </p:cxnSp>
      <p:sp>
        <p:nvSpPr>
          <p:cNvPr id="361" name="Google Shape;361;p8"/>
          <p:cNvSpPr txBox="1"/>
          <p:nvPr/>
        </p:nvSpPr>
        <p:spPr>
          <a:xfrm>
            <a:off x="8305800" y="838200"/>
            <a:ext cx="8382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y</a:t>
            </a:r>
            <a:r>
              <a:rPr baseline="30000" lang="en-US" sz="3200">
                <a:solidFill>
                  <a:schemeClr val="dk1"/>
                </a:solidFill>
                <a:latin typeface="Calibri"/>
                <a:ea typeface="Calibri"/>
                <a:cs typeface="Calibri"/>
                <a:sym typeface="Calibri"/>
              </a:rPr>
              <a:t>est</a:t>
            </a:r>
            <a:endParaRPr/>
          </a:p>
        </p:txBody>
      </p:sp>
      <p:sp>
        <p:nvSpPr>
          <p:cNvPr id="362" name="Google Shape;362;p8"/>
          <p:cNvSpPr txBox="1"/>
          <p:nvPr/>
        </p:nvSpPr>
        <p:spPr>
          <a:xfrm>
            <a:off x="838200" y="1905000"/>
            <a:ext cx="1905000" cy="8540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denotes +1</a:t>
            </a:r>
            <a:endParaRPr/>
          </a:p>
          <a:p>
            <a:pPr indent="0" lvl="0" marL="0" marR="0" rtl="0" algn="ctr">
              <a:spcBef>
                <a:spcPts val="1000"/>
              </a:spcBef>
              <a:spcAft>
                <a:spcPts val="0"/>
              </a:spcAft>
              <a:buNone/>
            </a:pPr>
            <a:r>
              <a:rPr lang="en-US" sz="2000">
                <a:solidFill>
                  <a:schemeClr val="dk1"/>
                </a:solidFill>
                <a:latin typeface="Calibri"/>
                <a:ea typeface="Calibri"/>
                <a:cs typeface="Calibri"/>
                <a:sym typeface="Calibri"/>
              </a:rPr>
              <a:t>denotes -1</a:t>
            </a:r>
            <a:endParaRPr/>
          </a:p>
        </p:txBody>
      </p:sp>
      <p:sp>
        <p:nvSpPr>
          <p:cNvPr id="363" name="Google Shape;363;p8"/>
          <p:cNvSpPr/>
          <p:nvPr/>
        </p:nvSpPr>
        <p:spPr>
          <a:xfrm rot="4777107">
            <a:off x="915194" y="2056606"/>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8"/>
          <p:cNvSpPr/>
          <p:nvPr/>
        </p:nvSpPr>
        <p:spPr>
          <a:xfrm rot="5895381">
            <a:off x="915988" y="2513012"/>
            <a:ext cx="50800"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65" name="Google Shape;365;p8"/>
          <p:cNvCxnSpPr/>
          <p:nvPr/>
        </p:nvCxnSpPr>
        <p:spPr>
          <a:xfrm>
            <a:off x="2590800" y="2209800"/>
            <a:ext cx="0" cy="3505200"/>
          </a:xfrm>
          <a:prstGeom prst="straightConnector1">
            <a:avLst/>
          </a:prstGeom>
          <a:noFill/>
          <a:ln cap="flat" cmpd="sng" w="38100">
            <a:solidFill>
              <a:schemeClr val="hlink"/>
            </a:solidFill>
            <a:prstDash val="solid"/>
            <a:round/>
            <a:headEnd len="med" w="med" type="none"/>
            <a:tailEnd len="med" w="med" type="none"/>
          </a:ln>
        </p:spPr>
      </p:cxnSp>
      <p:cxnSp>
        <p:nvCxnSpPr>
          <p:cNvPr id="366" name="Google Shape;366;p8"/>
          <p:cNvCxnSpPr/>
          <p:nvPr/>
        </p:nvCxnSpPr>
        <p:spPr>
          <a:xfrm>
            <a:off x="2438400" y="5562600"/>
            <a:ext cx="3657600" cy="0"/>
          </a:xfrm>
          <a:prstGeom prst="straightConnector1">
            <a:avLst/>
          </a:prstGeom>
          <a:noFill/>
          <a:ln cap="flat" cmpd="sng" w="38100">
            <a:solidFill>
              <a:schemeClr val="hlink"/>
            </a:solidFill>
            <a:prstDash val="solid"/>
            <a:round/>
            <a:headEnd len="med" w="med" type="none"/>
            <a:tailEnd len="med" w="med" type="none"/>
          </a:ln>
        </p:spPr>
      </p:cxnSp>
      <p:sp>
        <p:nvSpPr>
          <p:cNvPr id="367" name="Google Shape;367;p8"/>
          <p:cNvSpPr/>
          <p:nvPr/>
        </p:nvSpPr>
        <p:spPr>
          <a:xfrm>
            <a:off x="3717925" y="5032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8"/>
          <p:cNvSpPr/>
          <p:nvPr/>
        </p:nvSpPr>
        <p:spPr>
          <a:xfrm>
            <a:off x="2486025" y="3903663"/>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8"/>
          <p:cNvSpPr/>
          <p:nvPr/>
        </p:nvSpPr>
        <p:spPr>
          <a:xfrm>
            <a:off x="4340225" y="28146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8"/>
          <p:cNvSpPr/>
          <p:nvPr/>
        </p:nvSpPr>
        <p:spPr>
          <a:xfrm>
            <a:off x="4403725" y="3635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8"/>
          <p:cNvSpPr/>
          <p:nvPr/>
        </p:nvSpPr>
        <p:spPr>
          <a:xfrm>
            <a:off x="3409950" y="2663825"/>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8"/>
          <p:cNvSpPr/>
          <p:nvPr/>
        </p:nvSpPr>
        <p:spPr>
          <a:xfrm>
            <a:off x="3886200" y="3733800"/>
            <a:ext cx="5397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8"/>
          <p:cNvSpPr/>
          <p:nvPr/>
        </p:nvSpPr>
        <p:spPr>
          <a:xfrm>
            <a:off x="3048000" y="3124200"/>
            <a:ext cx="60325" cy="58738"/>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8"/>
          <p:cNvSpPr/>
          <p:nvPr/>
        </p:nvSpPr>
        <p:spPr>
          <a:xfrm>
            <a:off x="5105400" y="4114800"/>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8"/>
          <p:cNvSpPr/>
          <p:nvPr/>
        </p:nvSpPr>
        <p:spPr>
          <a:xfrm rot="-1118274">
            <a:off x="3887788" y="4443413"/>
            <a:ext cx="5397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8"/>
          <p:cNvSpPr/>
          <p:nvPr/>
        </p:nvSpPr>
        <p:spPr>
          <a:xfrm rot="-1118274">
            <a:off x="6003925" y="32289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8"/>
          <p:cNvSpPr/>
          <p:nvPr/>
        </p:nvSpPr>
        <p:spPr>
          <a:xfrm rot="-1118274">
            <a:off x="5295900" y="4545013"/>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8"/>
          <p:cNvSpPr/>
          <p:nvPr/>
        </p:nvSpPr>
        <p:spPr>
          <a:xfrm rot="-1118274">
            <a:off x="3124200" y="2667000"/>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8"/>
          <p:cNvSpPr/>
          <p:nvPr/>
        </p:nvSpPr>
        <p:spPr>
          <a:xfrm rot="-1118274">
            <a:off x="4711700" y="35845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8"/>
          <p:cNvSpPr/>
          <p:nvPr/>
        </p:nvSpPr>
        <p:spPr>
          <a:xfrm rot="-1118274">
            <a:off x="5867400" y="4495800"/>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8"/>
          <p:cNvSpPr/>
          <p:nvPr/>
        </p:nvSpPr>
        <p:spPr>
          <a:xfrm rot="-1118274">
            <a:off x="3114675" y="36401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8"/>
          <p:cNvSpPr/>
          <p:nvPr/>
        </p:nvSpPr>
        <p:spPr>
          <a:xfrm rot="5895381">
            <a:off x="3867150" y="3057525"/>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8"/>
          <p:cNvSpPr/>
          <p:nvPr/>
        </p:nvSpPr>
        <p:spPr>
          <a:xfrm rot="5895381">
            <a:off x="4136231" y="5242719"/>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8"/>
          <p:cNvSpPr/>
          <p:nvPr/>
        </p:nvSpPr>
        <p:spPr>
          <a:xfrm rot="5895381">
            <a:off x="3114675" y="40989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8"/>
          <p:cNvSpPr/>
          <p:nvPr/>
        </p:nvSpPr>
        <p:spPr>
          <a:xfrm rot="5895381">
            <a:off x="4343400" y="2393950"/>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8"/>
          <p:cNvSpPr/>
          <p:nvPr/>
        </p:nvSpPr>
        <p:spPr>
          <a:xfrm rot="5895381">
            <a:off x="5304632" y="4144169"/>
            <a:ext cx="58737"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8"/>
          <p:cNvSpPr/>
          <p:nvPr/>
        </p:nvSpPr>
        <p:spPr>
          <a:xfrm rot="5895381">
            <a:off x="4370388" y="407987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8"/>
          <p:cNvSpPr/>
          <p:nvPr/>
        </p:nvSpPr>
        <p:spPr>
          <a:xfrm rot="5895381">
            <a:off x="5619750" y="3365500"/>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8"/>
          <p:cNvSpPr/>
          <p:nvPr/>
        </p:nvSpPr>
        <p:spPr>
          <a:xfrm rot="5895381">
            <a:off x="3087688" y="23463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8"/>
          <p:cNvSpPr/>
          <p:nvPr/>
        </p:nvSpPr>
        <p:spPr>
          <a:xfrm rot="5895381">
            <a:off x="5260975" y="32734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8"/>
          <p:cNvSpPr/>
          <p:nvPr/>
        </p:nvSpPr>
        <p:spPr>
          <a:xfrm rot="5895381">
            <a:off x="5117307" y="4718844"/>
            <a:ext cx="58737"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8"/>
          <p:cNvSpPr/>
          <p:nvPr/>
        </p:nvSpPr>
        <p:spPr>
          <a:xfrm rot="4777107">
            <a:off x="3498057" y="3534569"/>
            <a:ext cx="58737"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8"/>
          <p:cNvSpPr/>
          <p:nvPr/>
        </p:nvSpPr>
        <p:spPr>
          <a:xfrm rot="4777107">
            <a:off x="4651375" y="5254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8"/>
          <p:cNvSpPr/>
          <p:nvPr/>
        </p:nvSpPr>
        <p:spPr>
          <a:xfrm rot="4777107">
            <a:off x="4346575" y="4873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8"/>
          <p:cNvSpPr/>
          <p:nvPr/>
        </p:nvSpPr>
        <p:spPr>
          <a:xfrm rot="4777107">
            <a:off x="2817019" y="3736181"/>
            <a:ext cx="58738"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8"/>
          <p:cNvSpPr/>
          <p:nvPr/>
        </p:nvSpPr>
        <p:spPr>
          <a:xfrm rot="4777107">
            <a:off x="3713163" y="2776537"/>
            <a:ext cx="50800"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p8"/>
          <p:cNvSpPr/>
          <p:nvPr/>
        </p:nvSpPr>
        <p:spPr>
          <a:xfrm rot="4777107">
            <a:off x="4356101" y="4364037"/>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 name="Google Shape;398;p8"/>
          <p:cNvSpPr/>
          <p:nvPr/>
        </p:nvSpPr>
        <p:spPr>
          <a:xfrm rot="4777107">
            <a:off x="2504282" y="3082131"/>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8"/>
          <p:cNvSpPr/>
          <p:nvPr/>
        </p:nvSpPr>
        <p:spPr>
          <a:xfrm rot="4777107">
            <a:off x="3937794" y="5049044"/>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8"/>
          <p:cNvSpPr/>
          <p:nvPr/>
        </p:nvSpPr>
        <p:spPr>
          <a:xfrm rot="4777107">
            <a:off x="5303838" y="4756150"/>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 name="Google Shape;401;p8"/>
          <p:cNvSpPr txBox="1"/>
          <p:nvPr/>
        </p:nvSpPr>
        <p:spPr>
          <a:xfrm>
            <a:off x="5486400" y="1676400"/>
            <a:ext cx="32004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000">
                <a:solidFill>
                  <a:schemeClr val="dk1"/>
                </a:solidFill>
                <a:latin typeface="Calibri"/>
                <a:ea typeface="Calibri"/>
                <a:cs typeface="Calibri"/>
                <a:sym typeface="Calibri"/>
              </a:rPr>
              <a:t>f</a:t>
            </a:r>
            <a:r>
              <a:rPr i="1" lang="en-US" sz="2000">
                <a:solidFill>
                  <a:schemeClr val="dk1"/>
                </a:solidFill>
                <a:latin typeface="Calibri"/>
                <a:ea typeface="Calibri"/>
                <a:cs typeface="Calibri"/>
                <a:sym typeface="Calibri"/>
              </a:rPr>
              <a:t>(</a:t>
            </a:r>
            <a:r>
              <a:rPr b="1" i="1" lang="en-US" sz="2000">
                <a:solidFill>
                  <a:schemeClr val="dk1"/>
                </a:solidFill>
                <a:latin typeface="Calibri"/>
                <a:ea typeface="Calibri"/>
                <a:cs typeface="Calibri"/>
                <a:sym typeface="Calibri"/>
              </a:rPr>
              <a:t>x</a:t>
            </a:r>
            <a:r>
              <a:rPr i="1" lang="en-US" sz="2000">
                <a:solidFill>
                  <a:schemeClr val="dk1"/>
                </a:solidFill>
                <a:latin typeface="Calibri"/>
                <a:ea typeface="Calibri"/>
                <a:cs typeface="Calibri"/>
                <a:sym typeface="Calibri"/>
              </a:rPr>
              <a:t>,</a:t>
            </a:r>
            <a:r>
              <a:rPr b="1" i="1" lang="en-US" sz="2000">
                <a:solidFill>
                  <a:srgbClr val="00CC00"/>
                </a:solidFill>
                <a:latin typeface="Calibri"/>
                <a:ea typeface="Calibri"/>
                <a:cs typeface="Calibri"/>
                <a:sym typeface="Calibri"/>
              </a:rPr>
              <a:t>w</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 = sign(</a:t>
            </a:r>
            <a:r>
              <a:rPr b="1" i="1" lang="en-US" sz="2000">
                <a:solidFill>
                  <a:srgbClr val="00CC00"/>
                </a:solidFill>
                <a:latin typeface="Calibri"/>
                <a:ea typeface="Calibri"/>
                <a:cs typeface="Calibri"/>
                <a:sym typeface="Calibri"/>
              </a:rPr>
              <a:t>w</a:t>
            </a:r>
            <a:r>
              <a:rPr b="1" i="1" lang="en-US" sz="2000">
                <a:solidFill>
                  <a:schemeClr val="dk1"/>
                </a:solidFill>
                <a:latin typeface="Calibri"/>
                <a:ea typeface="Calibri"/>
                <a:cs typeface="Calibri"/>
                <a:sym typeface="Calibri"/>
              </a:rPr>
              <a:t>. x</a:t>
            </a:r>
            <a:r>
              <a:rPr i="1" lang="en-US" sz="2000">
                <a:solidFill>
                  <a:srgbClr val="00CC00"/>
                </a:solidFill>
                <a:latin typeface="Calibri"/>
                <a:ea typeface="Calibri"/>
                <a:cs typeface="Calibri"/>
                <a:sym typeface="Calibri"/>
              </a:rPr>
              <a:t> </a:t>
            </a:r>
            <a:r>
              <a:rPr i="1" lang="en-US" sz="2000">
                <a:solidFill>
                  <a:schemeClr val="dk1"/>
                </a:solidFill>
                <a:latin typeface="Calibri"/>
                <a:ea typeface="Calibri"/>
                <a:cs typeface="Calibri"/>
                <a:sym typeface="Calibri"/>
              </a:rPr>
              <a:t>- </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a:t>
            </a:r>
            <a:endParaRPr/>
          </a:p>
        </p:txBody>
      </p:sp>
      <p:cxnSp>
        <p:nvCxnSpPr>
          <p:cNvPr id="402" name="Google Shape;402;p8"/>
          <p:cNvCxnSpPr/>
          <p:nvPr/>
        </p:nvCxnSpPr>
        <p:spPr>
          <a:xfrm flipH="1" rot="10800000">
            <a:off x="3429000" y="1676400"/>
            <a:ext cx="1447800" cy="4038600"/>
          </a:xfrm>
          <a:prstGeom prst="straightConnector1">
            <a:avLst/>
          </a:prstGeom>
          <a:noFill/>
          <a:ln cap="flat" cmpd="sng" w="12700">
            <a:solidFill>
              <a:schemeClr val="dk1"/>
            </a:solidFill>
            <a:prstDash val="solid"/>
            <a:round/>
            <a:headEnd len="med" w="med" type="none"/>
            <a:tailEnd len="med" w="med" type="none"/>
          </a:ln>
        </p:spPr>
      </p:cxnSp>
      <p:sp>
        <p:nvSpPr>
          <p:cNvPr id="403" name="Google Shape;403;p8"/>
          <p:cNvSpPr txBox="1"/>
          <p:nvPr/>
        </p:nvSpPr>
        <p:spPr>
          <a:xfrm>
            <a:off x="6248400" y="3200400"/>
            <a:ext cx="2438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404" name="Google Shape;404;p8"/>
          <p:cNvSpPr txBox="1"/>
          <p:nvPr/>
        </p:nvSpPr>
        <p:spPr>
          <a:xfrm>
            <a:off x="6400800" y="3352800"/>
            <a:ext cx="2209800" cy="1920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Any of these would be fine..</a:t>
            </a:r>
            <a:endParaRPr/>
          </a:p>
          <a:p>
            <a:pPr indent="0" lvl="0" marL="0" marR="0" rtl="0" algn="l">
              <a:spcBef>
                <a:spcPts val="100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1000"/>
              </a:spcBef>
              <a:spcAft>
                <a:spcPts val="0"/>
              </a:spcAft>
              <a:buNone/>
            </a:pPr>
            <a:r>
              <a:rPr lang="en-US" sz="2000">
                <a:solidFill>
                  <a:schemeClr val="dk1"/>
                </a:solidFill>
                <a:latin typeface="Calibri"/>
                <a:ea typeface="Calibri"/>
                <a:cs typeface="Calibri"/>
                <a:sym typeface="Calibri"/>
              </a:rPr>
              <a:t>..but which is best?</a:t>
            </a:r>
            <a:endParaRPr/>
          </a:p>
        </p:txBody>
      </p:sp>
      <p:cxnSp>
        <p:nvCxnSpPr>
          <p:cNvPr id="405" name="Google Shape;405;p8"/>
          <p:cNvCxnSpPr/>
          <p:nvPr/>
        </p:nvCxnSpPr>
        <p:spPr>
          <a:xfrm flipH="1" rot="10800000">
            <a:off x="2286000" y="2362200"/>
            <a:ext cx="4038600" cy="2590800"/>
          </a:xfrm>
          <a:prstGeom prst="straightConnector1">
            <a:avLst/>
          </a:prstGeom>
          <a:noFill/>
          <a:ln cap="flat" cmpd="sng" w="12700">
            <a:solidFill>
              <a:schemeClr val="dk1"/>
            </a:solidFill>
            <a:prstDash val="solid"/>
            <a:round/>
            <a:headEnd len="med" w="med" type="none"/>
            <a:tailEnd len="med" w="med" type="none"/>
          </a:ln>
        </p:spPr>
      </p:cxnSp>
      <p:cxnSp>
        <p:nvCxnSpPr>
          <p:cNvPr id="406" name="Google Shape;406;p8"/>
          <p:cNvCxnSpPr/>
          <p:nvPr/>
        </p:nvCxnSpPr>
        <p:spPr>
          <a:xfrm flipH="1" rot="10800000">
            <a:off x="2590800" y="2209800"/>
            <a:ext cx="3124200" cy="3048000"/>
          </a:xfrm>
          <a:prstGeom prst="straightConnector1">
            <a:avLst/>
          </a:prstGeom>
          <a:noFill/>
          <a:ln cap="flat" cmpd="sng" w="12700">
            <a:solidFill>
              <a:schemeClr val="dk1"/>
            </a:solidFill>
            <a:prstDash val="solid"/>
            <a:round/>
            <a:headEnd len="med" w="med" type="none"/>
            <a:tailEnd len="med" w="med" type="none"/>
          </a:ln>
        </p:spPr>
      </p:cxnSp>
      <p:cxnSp>
        <p:nvCxnSpPr>
          <p:cNvPr id="407" name="Google Shape;407;p8"/>
          <p:cNvCxnSpPr/>
          <p:nvPr/>
        </p:nvCxnSpPr>
        <p:spPr>
          <a:xfrm flipH="1" rot="10800000">
            <a:off x="2057400" y="2438400"/>
            <a:ext cx="4800600" cy="2209800"/>
          </a:xfrm>
          <a:prstGeom prst="straightConnector1">
            <a:avLst/>
          </a:prstGeom>
          <a:noFill/>
          <a:ln cap="flat" cmpd="sng" w="12700">
            <a:solidFill>
              <a:schemeClr val="dk1"/>
            </a:solidFill>
            <a:prstDash val="solid"/>
            <a:round/>
            <a:headEnd len="med" w="med" type="none"/>
            <a:tailEnd len="med" w="med" type="none"/>
          </a:ln>
        </p:spPr>
      </p:cxnSp>
      <p:cxnSp>
        <p:nvCxnSpPr>
          <p:cNvPr id="408" name="Google Shape;408;p8"/>
          <p:cNvCxnSpPr/>
          <p:nvPr/>
        </p:nvCxnSpPr>
        <p:spPr>
          <a:xfrm flipH="1" rot="10800000">
            <a:off x="2438400" y="2209800"/>
            <a:ext cx="3810000" cy="2819400"/>
          </a:xfrm>
          <a:prstGeom prst="straightConnector1">
            <a:avLst/>
          </a:prstGeom>
          <a:noFill/>
          <a:ln cap="flat" cmpd="sng" w="12700">
            <a:solidFill>
              <a:schemeClr val="dk1"/>
            </a:solidFill>
            <a:prstDash val="solid"/>
            <a:round/>
            <a:headEnd len="med" w="med" type="none"/>
            <a:tailEnd len="med" w="med" type="none"/>
          </a:ln>
        </p:spPr>
      </p:cxnSp>
      <p:cxnSp>
        <p:nvCxnSpPr>
          <p:cNvPr id="409" name="Google Shape;409;p8"/>
          <p:cNvCxnSpPr/>
          <p:nvPr/>
        </p:nvCxnSpPr>
        <p:spPr>
          <a:xfrm flipH="1" rot="10800000">
            <a:off x="2362200" y="1905000"/>
            <a:ext cx="3886200" cy="3352800"/>
          </a:xfrm>
          <a:prstGeom prst="straightConnector1">
            <a:avLst/>
          </a:prstGeom>
          <a:noFill/>
          <a:ln cap="flat" cmpd="sng" w="12700">
            <a:solidFill>
              <a:schemeClr val="dk1"/>
            </a:solidFill>
            <a:prstDash val="solid"/>
            <a:round/>
            <a:headEnd len="med" w="med" type="none"/>
            <a:tailEnd len="med" w="med" type="none"/>
          </a:ln>
        </p:spPr>
      </p:cxnSp>
      <p:cxnSp>
        <p:nvCxnSpPr>
          <p:cNvPr id="410" name="Google Shape;410;p8"/>
          <p:cNvCxnSpPr/>
          <p:nvPr/>
        </p:nvCxnSpPr>
        <p:spPr>
          <a:xfrm flipH="1" rot="10800000">
            <a:off x="2590800" y="1752600"/>
            <a:ext cx="3429000" cy="3352800"/>
          </a:xfrm>
          <a:prstGeom prst="straightConnector1">
            <a:avLst/>
          </a:prstGeom>
          <a:noFill/>
          <a:ln cap="flat" cmpd="sng" w="12700">
            <a:solidFill>
              <a:schemeClr val="dk1"/>
            </a:solidFill>
            <a:prstDash val="solid"/>
            <a:round/>
            <a:headEnd len="med" w="med" type="none"/>
            <a:tailEnd len="med" w="med" type="none"/>
          </a:ln>
        </p:spPr>
      </p:cxnSp>
      <p:cxnSp>
        <p:nvCxnSpPr>
          <p:cNvPr id="411" name="Google Shape;411;p8"/>
          <p:cNvCxnSpPr/>
          <p:nvPr/>
        </p:nvCxnSpPr>
        <p:spPr>
          <a:xfrm flipH="1" rot="10800000">
            <a:off x="2819400" y="2133600"/>
            <a:ext cx="2743200" cy="3505200"/>
          </a:xfrm>
          <a:prstGeom prst="straightConnector1">
            <a:avLst/>
          </a:prstGeom>
          <a:noFill/>
          <a:ln cap="flat" cmpd="sng" w="12700">
            <a:solidFill>
              <a:schemeClr val="dk1"/>
            </a:solidFill>
            <a:prstDash val="solid"/>
            <a:round/>
            <a:headEnd len="med" w="med" type="none"/>
            <a:tailEnd len="med" w="med" type="none"/>
          </a:ln>
        </p:spPr>
      </p:cxnSp>
      <p:cxnSp>
        <p:nvCxnSpPr>
          <p:cNvPr id="412" name="Google Shape;412;p8"/>
          <p:cNvCxnSpPr/>
          <p:nvPr/>
        </p:nvCxnSpPr>
        <p:spPr>
          <a:xfrm flipH="1" rot="10800000">
            <a:off x="2362200" y="2209800"/>
            <a:ext cx="4114800" cy="2819400"/>
          </a:xfrm>
          <a:prstGeom prst="straightConnector1">
            <a:avLst/>
          </a:prstGeom>
          <a:noFill/>
          <a:ln cap="flat" cmpd="sng" w="12700">
            <a:solidFill>
              <a:schemeClr val="dk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2022/11/9</a:t>
            </a:r>
            <a:endParaRPr/>
          </a:p>
        </p:txBody>
      </p:sp>
      <p:sp>
        <p:nvSpPr>
          <p:cNvPr id="419" name="Google Shape;419;p9"/>
          <p:cNvSpPr txBox="1"/>
          <p:nvPr>
            <p:ph idx="12" type="sldNum"/>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20" name="Google Shape;420;p9"/>
          <p:cNvSpPr txBox="1"/>
          <p:nvPr>
            <p:ph type="title"/>
          </p:nvPr>
        </p:nvSpPr>
        <p:spPr>
          <a:xfrm>
            <a:off x="152400" y="304800"/>
            <a:ext cx="4648200" cy="685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Classifier Margin</a:t>
            </a:r>
            <a:endParaRPr/>
          </a:p>
        </p:txBody>
      </p:sp>
      <p:sp>
        <p:nvSpPr>
          <p:cNvPr id="421" name="Google Shape;421;p9"/>
          <p:cNvSpPr/>
          <p:nvPr/>
        </p:nvSpPr>
        <p:spPr>
          <a:xfrm>
            <a:off x="5334000" y="776288"/>
            <a:ext cx="1600200" cy="654050"/>
          </a:xfrm>
          <a:prstGeom prst="rect">
            <a:avLst/>
          </a:prstGeom>
          <a:solidFill>
            <a:srgbClr val="FFC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3600">
                <a:solidFill>
                  <a:schemeClr val="dk1"/>
                </a:solidFill>
                <a:latin typeface="Calibri"/>
                <a:ea typeface="Calibri"/>
                <a:cs typeface="Calibri"/>
                <a:sym typeface="Calibri"/>
              </a:rPr>
              <a:t>f </a:t>
            </a:r>
            <a:r>
              <a:rPr lang="en-US" sz="2000">
                <a:solidFill>
                  <a:schemeClr val="dk1"/>
                </a:solidFill>
                <a:latin typeface="Calibri"/>
                <a:ea typeface="Calibri"/>
                <a:cs typeface="Calibri"/>
                <a:sym typeface="Calibri"/>
              </a:rPr>
              <a:t>        </a:t>
            </a:r>
            <a:endParaRPr/>
          </a:p>
        </p:txBody>
      </p:sp>
      <p:cxnSp>
        <p:nvCxnSpPr>
          <p:cNvPr id="422" name="Google Shape;422;p9"/>
          <p:cNvCxnSpPr/>
          <p:nvPr/>
        </p:nvCxnSpPr>
        <p:spPr>
          <a:xfrm>
            <a:off x="3962400" y="1066800"/>
            <a:ext cx="1371600" cy="0"/>
          </a:xfrm>
          <a:prstGeom prst="straightConnector1">
            <a:avLst/>
          </a:prstGeom>
          <a:noFill/>
          <a:ln cap="flat" cmpd="sng" w="12700">
            <a:solidFill>
              <a:schemeClr val="dk1"/>
            </a:solidFill>
            <a:prstDash val="solid"/>
            <a:round/>
            <a:headEnd len="med" w="med" type="none"/>
            <a:tailEnd len="med" w="med" type="triangle"/>
          </a:ln>
        </p:spPr>
      </p:cxnSp>
      <p:sp>
        <p:nvSpPr>
          <p:cNvPr id="423" name="Google Shape;423;p9"/>
          <p:cNvSpPr txBox="1"/>
          <p:nvPr/>
        </p:nvSpPr>
        <p:spPr>
          <a:xfrm>
            <a:off x="3505200" y="762000"/>
            <a:ext cx="609600"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a:solidFill>
                  <a:schemeClr val="dk1"/>
                </a:solidFill>
                <a:latin typeface="Calibri"/>
                <a:ea typeface="Calibri"/>
                <a:cs typeface="Calibri"/>
                <a:sym typeface="Calibri"/>
              </a:rPr>
              <a:t>x</a:t>
            </a:r>
            <a:endParaRPr/>
          </a:p>
        </p:txBody>
      </p:sp>
      <p:cxnSp>
        <p:nvCxnSpPr>
          <p:cNvPr id="424" name="Google Shape;424;p9"/>
          <p:cNvCxnSpPr/>
          <p:nvPr/>
        </p:nvCxnSpPr>
        <p:spPr>
          <a:xfrm>
            <a:off x="6019800" y="381000"/>
            <a:ext cx="0" cy="381000"/>
          </a:xfrm>
          <a:prstGeom prst="straightConnector1">
            <a:avLst/>
          </a:prstGeom>
          <a:noFill/>
          <a:ln cap="flat" cmpd="sng" w="12700">
            <a:solidFill>
              <a:schemeClr val="dk1"/>
            </a:solidFill>
            <a:prstDash val="solid"/>
            <a:round/>
            <a:headEnd len="med" w="med" type="none"/>
            <a:tailEnd len="med" w="med" type="triangle"/>
          </a:ln>
        </p:spPr>
      </p:cxnSp>
      <p:sp>
        <p:nvSpPr>
          <p:cNvPr id="425" name="Google Shape;425;p9"/>
          <p:cNvSpPr txBox="1"/>
          <p:nvPr/>
        </p:nvSpPr>
        <p:spPr>
          <a:xfrm>
            <a:off x="5791200" y="0"/>
            <a:ext cx="381000" cy="5794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00CC00"/>
                </a:solidFill>
                <a:latin typeface="Noto Sans Symbols"/>
                <a:ea typeface="Noto Sans Symbols"/>
                <a:cs typeface="Noto Sans Symbols"/>
                <a:sym typeface="Noto Sans Symbols"/>
              </a:rPr>
              <a:t>α</a:t>
            </a:r>
            <a:endParaRPr/>
          </a:p>
        </p:txBody>
      </p:sp>
      <p:cxnSp>
        <p:nvCxnSpPr>
          <p:cNvPr id="426" name="Google Shape;426;p9"/>
          <p:cNvCxnSpPr/>
          <p:nvPr/>
        </p:nvCxnSpPr>
        <p:spPr>
          <a:xfrm>
            <a:off x="6934200" y="1066800"/>
            <a:ext cx="1371600" cy="0"/>
          </a:xfrm>
          <a:prstGeom prst="straightConnector1">
            <a:avLst/>
          </a:prstGeom>
          <a:noFill/>
          <a:ln cap="flat" cmpd="sng" w="12700">
            <a:solidFill>
              <a:schemeClr val="dk1"/>
            </a:solidFill>
            <a:prstDash val="solid"/>
            <a:round/>
            <a:headEnd len="med" w="med" type="none"/>
            <a:tailEnd len="med" w="med" type="triangle"/>
          </a:ln>
        </p:spPr>
      </p:cxnSp>
      <p:sp>
        <p:nvSpPr>
          <p:cNvPr id="427" name="Google Shape;427;p9"/>
          <p:cNvSpPr txBox="1"/>
          <p:nvPr/>
        </p:nvSpPr>
        <p:spPr>
          <a:xfrm>
            <a:off x="8305800" y="838200"/>
            <a:ext cx="8382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y</a:t>
            </a:r>
            <a:r>
              <a:rPr baseline="30000" lang="en-US" sz="3200">
                <a:solidFill>
                  <a:schemeClr val="dk1"/>
                </a:solidFill>
                <a:latin typeface="Calibri"/>
                <a:ea typeface="Calibri"/>
                <a:cs typeface="Calibri"/>
                <a:sym typeface="Calibri"/>
              </a:rPr>
              <a:t>est</a:t>
            </a:r>
            <a:endParaRPr/>
          </a:p>
        </p:txBody>
      </p:sp>
      <p:sp>
        <p:nvSpPr>
          <p:cNvPr id="428" name="Google Shape;428;p9"/>
          <p:cNvSpPr txBox="1"/>
          <p:nvPr/>
        </p:nvSpPr>
        <p:spPr>
          <a:xfrm>
            <a:off x="838200" y="1905000"/>
            <a:ext cx="1905000" cy="8540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denotes +1</a:t>
            </a:r>
            <a:endParaRPr/>
          </a:p>
          <a:p>
            <a:pPr indent="0" lvl="0" marL="0" marR="0" rtl="0" algn="ctr">
              <a:spcBef>
                <a:spcPts val="1000"/>
              </a:spcBef>
              <a:spcAft>
                <a:spcPts val="0"/>
              </a:spcAft>
              <a:buNone/>
            </a:pPr>
            <a:r>
              <a:rPr lang="en-US" sz="2000">
                <a:solidFill>
                  <a:schemeClr val="dk1"/>
                </a:solidFill>
                <a:latin typeface="Calibri"/>
                <a:ea typeface="Calibri"/>
                <a:cs typeface="Calibri"/>
                <a:sym typeface="Calibri"/>
              </a:rPr>
              <a:t>denotes -1</a:t>
            </a:r>
            <a:endParaRPr/>
          </a:p>
        </p:txBody>
      </p:sp>
      <p:sp>
        <p:nvSpPr>
          <p:cNvPr id="429" name="Google Shape;429;p9"/>
          <p:cNvSpPr/>
          <p:nvPr/>
        </p:nvSpPr>
        <p:spPr>
          <a:xfrm rot="4777107">
            <a:off x="915194" y="2056606"/>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9"/>
          <p:cNvSpPr/>
          <p:nvPr/>
        </p:nvSpPr>
        <p:spPr>
          <a:xfrm rot="5895381">
            <a:off x="915988" y="2513012"/>
            <a:ext cx="50800"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31" name="Google Shape;431;p9"/>
          <p:cNvCxnSpPr/>
          <p:nvPr/>
        </p:nvCxnSpPr>
        <p:spPr>
          <a:xfrm>
            <a:off x="2590800" y="2209800"/>
            <a:ext cx="0" cy="3505200"/>
          </a:xfrm>
          <a:prstGeom prst="straightConnector1">
            <a:avLst/>
          </a:prstGeom>
          <a:noFill/>
          <a:ln cap="flat" cmpd="sng" w="38100">
            <a:solidFill>
              <a:schemeClr val="hlink"/>
            </a:solidFill>
            <a:prstDash val="solid"/>
            <a:round/>
            <a:headEnd len="med" w="med" type="none"/>
            <a:tailEnd len="med" w="med" type="none"/>
          </a:ln>
        </p:spPr>
      </p:cxnSp>
      <p:cxnSp>
        <p:nvCxnSpPr>
          <p:cNvPr id="432" name="Google Shape;432;p9"/>
          <p:cNvCxnSpPr/>
          <p:nvPr/>
        </p:nvCxnSpPr>
        <p:spPr>
          <a:xfrm>
            <a:off x="2438400" y="5562600"/>
            <a:ext cx="3657600" cy="0"/>
          </a:xfrm>
          <a:prstGeom prst="straightConnector1">
            <a:avLst/>
          </a:prstGeom>
          <a:noFill/>
          <a:ln cap="flat" cmpd="sng" w="38100">
            <a:solidFill>
              <a:schemeClr val="hlink"/>
            </a:solidFill>
            <a:prstDash val="solid"/>
            <a:round/>
            <a:headEnd len="med" w="med" type="none"/>
            <a:tailEnd len="med" w="med" type="none"/>
          </a:ln>
        </p:spPr>
      </p:cxnSp>
      <p:sp>
        <p:nvSpPr>
          <p:cNvPr id="433" name="Google Shape;433;p9"/>
          <p:cNvSpPr/>
          <p:nvPr/>
        </p:nvSpPr>
        <p:spPr>
          <a:xfrm>
            <a:off x="3717925" y="5032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9"/>
          <p:cNvSpPr/>
          <p:nvPr/>
        </p:nvSpPr>
        <p:spPr>
          <a:xfrm>
            <a:off x="2486025" y="3903663"/>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9"/>
          <p:cNvSpPr/>
          <p:nvPr/>
        </p:nvSpPr>
        <p:spPr>
          <a:xfrm>
            <a:off x="4340225" y="28146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9"/>
          <p:cNvSpPr/>
          <p:nvPr/>
        </p:nvSpPr>
        <p:spPr>
          <a:xfrm>
            <a:off x="4403725" y="3635375"/>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9"/>
          <p:cNvSpPr/>
          <p:nvPr/>
        </p:nvSpPr>
        <p:spPr>
          <a:xfrm>
            <a:off x="3409950" y="2663825"/>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9"/>
          <p:cNvSpPr/>
          <p:nvPr/>
        </p:nvSpPr>
        <p:spPr>
          <a:xfrm>
            <a:off x="3886200" y="3733800"/>
            <a:ext cx="5397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9"/>
          <p:cNvSpPr/>
          <p:nvPr/>
        </p:nvSpPr>
        <p:spPr>
          <a:xfrm>
            <a:off x="3048000" y="3124200"/>
            <a:ext cx="60325" cy="58738"/>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9"/>
          <p:cNvSpPr/>
          <p:nvPr/>
        </p:nvSpPr>
        <p:spPr>
          <a:xfrm>
            <a:off x="5105400" y="4114800"/>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9"/>
          <p:cNvSpPr/>
          <p:nvPr/>
        </p:nvSpPr>
        <p:spPr>
          <a:xfrm rot="-1118274">
            <a:off x="3887788" y="4443413"/>
            <a:ext cx="5397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9"/>
          <p:cNvSpPr/>
          <p:nvPr/>
        </p:nvSpPr>
        <p:spPr>
          <a:xfrm rot="-1118274">
            <a:off x="6003925" y="32289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9"/>
          <p:cNvSpPr/>
          <p:nvPr/>
        </p:nvSpPr>
        <p:spPr>
          <a:xfrm rot="-1118274">
            <a:off x="5295900" y="4545013"/>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9"/>
          <p:cNvSpPr/>
          <p:nvPr/>
        </p:nvSpPr>
        <p:spPr>
          <a:xfrm rot="-1118274">
            <a:off x="3124200" y="2667000"/>
            <a:ext cx="60325" cy="508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9"/>
          <p:cNvSpPr/>
          <p:nvPr/>
        </p:nvSpPr>
        <p:spPr>
          <a:xfrm rot="-1118274">
            <a:off x="4711700" y="3584575"/>
            <a:ext cx="60325" cy="508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9"/>
          <p:cNvSpPr/>
          <p:nvPr/>
        </p:nvSpPr>
        <p:spPr>
          <a:xfrm rot="-1118274">
            <a:off x="5867400" y="4495800"/>
            <a:ext cx="60325" cy="476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9"/>
          <p:cNvSpPr/>
          <p:nvPr/>
        </p:nvSpPr>
        <p:spPr>
          <a:xfrm rot="-1118274">
            <a:off x="3114675" y="3640138"/>
            <a:ext cx="60325" cy="476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9"/>
          <p:cNvSpPr/>
          <p:nvPr/>
        </p:nvSpPr>
        <p:spPr>
          <a:xfrm rot="5895381">
            <a:off x="3867150" y="3057525"/>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9"/>
          <p:cNvSpPr/>
          <p:nvPr/>
        </p:nvSpPr>
        <p:spPr>
          <a:xfrm rot="5895381">
            <a:off x="4136231" y="5242719"/>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9"/>
          <p:cNvSpPr/>
          <p:nvPr/>
        </p:nvSpPr>
        <p:spPr>
          <a:xfrm rot="5895381">
            <a:off x="3114675" y="40989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9"/>
          <p:cNvSpPr/>
          <p:nvPr/>
        </p:nvSpPr>
        <p:spPr>
          <a:xfrm rot="5895381">
            <a:off x="4343400" y="2393950"/>
            <a:ext cx="47625"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9"/>
          <p:cNvSpPr/>
          <p:nvPr/>
        </p:nvSpPr>
        <p:spPr>
          <a:xfrm rot="5895381">
            <a:off x="5304632" y="4144169"/>
            <a:ext cx="58737"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9"/>
          <p:cNvSpPr/>
          <p:nvPr/>
        </p:nvSpPr>
        <p:spPr>
          <a:xfrm rot="5895381">
            <a:off x="4370388" y="407987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9"/>
          <p:cNvSpPr/>
          <p:nvPr/>
        </p:nvSpPr>
        <p:spPr>
          <a:xfrm rot="5895381">
            <a:off x="5619750" y="3365500"/>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9"/>
          <p:cNvSpPr/>
          <p:nvPr/>
        </p:nvSpPr>
        <p:spPr>
          <a:xfrm rot="5895381">
            <a:off x="3087688" y="2346325"/>
            <a:ext cx="47625"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9"/>
          <p:cNvSpPr/>
          <p:nvPr/>
        </p:nvSpPr>
        <p:spPr>
          <a:xfrm rot="5895381">
            <a:off x="5260975" y="32734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9"/>
          <p:cNvSpPr/>
          <p:nvPr/>
        </p:nvSpPr>
        <p:spPr>
          <a:xfrm rot="5895381">
            <a:off x="5117307" y="4718844"/>
            <a:ext cx="58737"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9"/>
          <p:cNvSpPr/>
          <p:nvPr/>
        </p:nvSpPr>
        <p:spPr>
          <a:xfrm rot="4777107">
            <a:off x="3498057" y="3534569"/>
            <a:ext cx="58737"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9"/>
          <p:cNvSpPr/>
          <p:nvPr/>
        </p:nvSpPr>
        <p:spPr>
          <a:xfrm rot="4777107">
            <a:off x="4651375" y="5254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9"/>
          <p:cNvSpPr/>
          <p:nvPr/>
        </p:nvSpPr>
        <p:spPr>
          <a:xfrm rot="4777107">
            <a:off x="4346575" y="4873625"/>
            <a:ext cx="47625" cy="5397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9"/>
          <p:cNvSpPr/>
          <p:nvPr/>
        </p:nvSpPr>
        <p:spPr>
          <a:xfrm rot="4777107">
            <a:off x="2817019" y="3736181"/>
            <a:ext cx="58738"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9"/>
          <p:cNvSpPr/>
          <p:nvPr/>
        </p:nvSpPr>
        <p:spPr>
          <a:xfrm rot="4777107">
            <a:off x="3713163" y="2776537"/>
            <a:ext cx="50800" cy="5397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9"/>
          <p:cNvSpPr/>
          <p:nvPr/>
        </p:nvSpPr>
        <p:spPr>
          <a:xfrm rot="4777107">
            <a:off x="4356101" y="4364037"/>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9"/>
          <p:cNvSpPr/>
          <p:nvPr/>
        </p:nvSpPr>
        <p:spPr>
          <a:xfrm rot="4777107">
            <a:off x="2504282" y="3082131"/>
            <a:ext cx="58738" cy="6032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9"/>
          <p:cNvSpPr/>
          <p:nvPr/>
        </p:nvSpPr>
        <p:spPr>
          <a:xfrm rot="4777107">
            <a:off x="3937794" y="5049044"/>
            <a:ext cx="55563"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9"/>
          <p:cNvSpPr/>
          <p:nvPr/>
        </p:nvSpPr>
        <p:spPr>
          <a:xfrm rot="4777107">
            <a:off x="5303838" y="4756150"/>
            <a:ext cx="50800" cy="6032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9"/>
          <p:cNvSpPr txBox="1"/>
          <p:nvPr/>
        </p:nvSpPr>
        <p:spPr>
          <a:xfrm>
            <a:off x="5486400" y="1676400"/>
            <a:ext cx="32004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000">
                <a:solidFill>
                  <a:schemeClr val="dk1"/>
                </a:solidFill>
                <a:latin typeface="Calibri"/>
                <a:ea typeface="Calibri"/>
                <a:cs typeface="Calibri"/>
                <a:sym typeface="Calibri"/>
              </a:rPr>
              <a:t>f</a:t>
            </a:r>
            <a:r>
              <a:rPr i="1" lang="en-US" sz="2000">
                <a:solidFill>
                  <a:schemeClr val="dk1"/>
                </a:solidFill>
                <a:latin typeface="Calibri"/>
                <a:ea typeface="Calibri"/>
                <a:cs typeface="Calibri"/>
                <a:sym typeface="Calibri"/>
              </a:rPr>
              <a:t>(</a:t>
            </a:r>
            <a:r>
              <a:rPr b="1" i="1" lang="en-US" sz="2000">
                <a:solidFill>
                  <a:schemeClr val="dk1"/>
                </a:solidFill>
                <a:latin typeface="Calibri"/>
                <a:ea typeface="Calibri"/>
                <a:cs typeface="Calibri"/>
                <a:sym typeface="Calibri"/>
              </a:rPr>
              <a:t>x</a:t>
            </a:r>
            <a:r>
              <a:rPr i="1" lang="en-US" sz="2000">
                <a:solidFill>
                  <a:schemeClr val="dk1"/>
                </a:solidFill>
                <a:latin typeface="Calibri"/>
                <a:ea typeface="Calibri"/>
                <a:cs typeface="Calibri"/>
                <a:sym typeface="Calibri"/>
              </a:rPr>
              <a:t>,</a:t>
            </a:r>
            <a:r>
              <a:rPr b="1" i="1" lang="en-US" sz="2000">
                <a:solidFill>
                  <a:srgbClr val="00CC00"/>
                </a:solidFill>
                <a:latin typeface="Calibri"/>
                <a:ea typeface="Calibri"/>
                <a:cs typeface="Calibri"/>
                <a:sym typeface="Calibri"/>
              </a:rPr>
              <a:t>w</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 = sign(</a:t>
            </a:r>
            <a:r>
              <a:rPr b="1" i="1" lang="en-US" sz="2000">
                <a:solidFill>
                  <a:srgbClr val="00CC00"/>
                </a:solidFill>
                <a:latin typeface="Calibri"/>
                <a:ea typeface="Calibri"/>
                <a:cs typeface="Calibri"/>
                <a:sym typeface="Calibri"/>
              </a:rPr>
              <a:t>w</a:t>
            </a:r>
            <a:r>
              <a:rPr b="1" i="1" lang="en-US" sz="2000">
                <a:solidFill>
                  <a:schemeClr val="dk1"/>
                </a:solidFill>
                <a:latin typeface="Calibri"/>
                <a:ea typeface="Calibri"/>
                <a:cs typeface="Calibri"/>
                <a:sym typeface="Calibri"/>
              </a:rPr>
              <a:t>. x</a:t>
            </a:r>
            <a:r>
              <a:rPr i="1" lang="en-US" sz="2000">
                <a:solidFill>
                  <a:srgbClr val="00CC00"/>
                </a:solidFill>
                <a:latin typeface="Calibri"/>
                <a:ea typeface="Calibri"/>
                <a:cs typeface="Calibri"/>
                <a:sym typeface="Calibri"/>
              </a:rPr>
              <a:t> </a:t>
            </a:r>
            <a:r>
              <a:rPr i="1" lang="en-US" sz="2000">
                <a:solidFill>
                  <a:schemeClr val="dk1"/>
                </a:solidFill>
                <a:latin typeface="Calibri"/>
                <a:ea typeface="Calibri"/>
                <a:cs typeface="Calibri"/>
                <a:sym typeface="Calibri"/>
              </a:rPr>
              <a:t>- </a:t>
            </a:r>
            <a:r>
              <a:rPr i="1" lang="en-US" sz="2000">
                <a:solidFill>
                  <a:srgbClr val="00CC00"/>
                </a:solidFill>
                <a:latin typeface="Calibri"/>
                <a:ea typeface="Calibri"/>
                <a:cs typeface="Calibri"/>
                <a:sym typeface="Calibri"/>
              </a:rPr>
              <a:t>b</a:t>
            </a:r>
            <a:r>
              <a:rPr i="1" lang="en-US" sz="2000">
                <a:solidFill>
                  <a:schemeClr val="dk1"/>
                </a:solidFill>
                <a:latin typeface="Calibri"/>
                <a:ea typeface="Calibri"/>
                <a:cs typeface="Calibri"/>
                <a:sym typeface="Calibri"/>
              </a:rPr>
              <a:t>)</a:t>
            </a:r>
            <a:endParaRPr/>
          </a:p>
        </p:txBody>
      </p:sp>
      <p:sp>
        <p:nvSpPr>
          <p:cNvPr id="468" name="Google Shape;468;p9"/>
          <p:cNvSpPr txBox="1"/>
          <p:nvPr/>
        </p:nvSpPr>
        <p:spPr>
          <a:xfrm>
            <a:off x="6248400" y="3200400"/>
            <a:ext cx="2438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469" name="Google Shape;469;p9"/>
          <p:cNvSpPr txBox="1"/>
          <p:nvPr/>
        </p:nvSpPr>
        <p:spPr>
          <a:xfrm>
            <a:off x="6400800" y="2286000"/>
            <a:ext cx="2743200" cy="30130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Define the </a:t>
            </a:r>
            <a:r>
              <a:rPr lang="en-US" sz="1800">
                <a:solidFill>
                  <a:schemeClr val="hlink"/>
                </a:solidFill>
                <a:latin typeface="Calibri"/>
                <a:ea typeface="Calibri"/>
                <a:cs typeface="Calibri"/>
                <a:sym typeface="Calibri"/>
              </a:rPr>
              <a:t>margin</a:t>
            </a:r>
            <a:r>
              <a:rPr lang="en-US" sz="1800">
                <a:solidFill>
                  <a:schemeClr val="dk1"/>
                </a:solidFill>
                <a:latin typeface="Calibri"/>
                <a:ea typeface="Calibri"/>
                <a:cs typeface="Calibri"/>
                <a:sym typeface="Calibri"/>
              </a:rPr>
              <a:t> of a linear classifier as the width that the boundary could be increased by </a:t>
            </a:r>
            <a:r>
              <a:rPr lang="en-US" sz="1800">
                <a:solidFill>
                  <a:schemeClr val="hlink"/>
                </a:solidFill>
                <a:latin typeface="Calibri"/>
                <a:ea typeface="Calibri"/>
                <a:cs typeface="Calibri"/>
                <a:sym typeface="Calibri"/>
              </a:rPr>
              <a:t>before hitting a datapoint.</a:t>
            </a:r>
            <a:endParaRPr/>
          </a:p>
        </p:txBody>
      </p:sp>
      <p:cxnSp>
        <p:nvCxnSpPr>
          <p:cNvPr id="470" name="Google Shape;470;p9"/>
          <p:cNvCxnSpPr/>
          <p:nvPr/>
        </p:nvCxnSpPr>
        <p:spPr>
          <a:xfrm rot="10800000">
            <a:off x="3962400" y="4495800"/>
            <a:ext cx="2514600" cy="228600"/>
          </a:xfrm>
          <a:prstGeom prst="straightConnector1">
            <a:avLst/>
          </a:prstGeom>
          <a:noFill/>
          <a:ln cap="flat" cmpd="sng" w="9525">
            <a:solidFill>
              <a:schemeClr val="dk1"/>
            </a:solidFill>
            <a:prstDash val="solid"/>
            <a:miter lim="800000"/>
            <a:headEnd len="med" w="med" type="none"/>
            <a:tailEnd len="med" w="med" type="triangle"/>
          </a:ln>
        </p:spPr>
      </p:cxnSp>
      <p:cxnSp>
        <p:nvCxnSpPr>
          <p:cNvPr id="471" name="Google Shape;471;p9"/>
          <p:cNvCxnSpPr/>
          <p:nvPr/>
        </p:nvCxnSpPr>
        <p:spPr>
          <a:xfrm rot="10800000">
            <a:off x="4419600" y="2895600"/>
            <a:ext cx="2057400" cy="18288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2020-07-16T02:17:40Z</dcterms:created>
  <dc:creator>Dhivvya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0x010100D0ED862F1CD4D14C8BD3C6D6F0D91810</vt:lpwstr>
  </property>
</Properties>
</file>