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4"/>
  </p:sldMasterIdLst>
  <p:notesMasterIdLst>
    <p:notesMasterId r:id="rId28"/>
  </p:notesMasterIdLst>
  <p:handoutMasterIdLst>
    <p:handoutMasterId r:id="rId29"/>
  </p:handoutMasterIdLst>
  <p:sldIdLst>
    <p:sldId id="261" r:id="rId5"/>
    <p:sldId id="1021" r:id="rId6"/>
    <p:sldId id="1192" r:id="rId7"/>
    <p:sldId id="1193" r:id="rId8"/>
    <p:sldId id="1194" r:id="rId9"/>
    <p:sldId id="1195" r:id="rId10"/>
    <p:sldId id="1196" r:id="rId11"/>
    <p:sldId id="1197" r:id="rId12"/>
    <p:sldId id="1198" r:id="rId13"/>
    <p:sldId id="1199" r:id="rId14"/>
    <p:sldId id="1200" r:id="rId15"/>
    <p:sldId id="1201" r:id="rId16"/>
    <p:sldId id="1202" r:id="rId17"/>
    <p:sldId id="1210" r:id="rId18"/>
    <p:sldId id="1203" r:id="rId19"/>
    <p:sldId id="1204" r:id="rId20"/>
    <p:sldId id="1205" r:id="rId21"/>
    <p:sldId id="1206" r:id="rId22"/>
    <p:sldId id="1207" r:id="rId23"/>
    <p:sldId id="1208" r:id="rId24"/>
    <p:sldId id="1209" r:id="rId25"/>
    <p:sldId id="1211" r:id="rId26"/>
    <p:sldId id="103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914A23-C7A7-4C91-BC87-162FE2A22842}">
          <p14:sldIdLst>
            <p14:sldId id="261"/>
            <p14:sldId id="1021"/>
            <p14:sldId id="1192"/>
            <p14:sldId id="1193"/>
            <p14:sldId id="1194"/>
            <p14:sldId id="1195"/>
            <p14:sldId id="1196"/>
            <p14:sldId id="1197"/>
            <p14:sldId id="1198"/>
            <p14:sldId id="1199"/>
            <p14:sldId id="1200"/>
            <p14:sldId id="1201"/>
            <p14:sldId id="1202"/>
            <p14:sldId id="1210"/>
            <p14:sldId id="1203"/>
            <p14:sldId id="1204"/>
            <p14:sldId id="1205"/>
            <p14:sldId id="1206"/>
            <p14:sldId id="1207"/>
            <p14:sldId id="1208"/>
            <p14:sldId id="1209"/>
            <p14:sldId id="1211"/>
            <p14:sldId id="10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uti V Iyer" initials="SVI" lastIdx="1" clrIdx="0">
    <p:extLst>
      <p:ext uri="{19B8F6BF-5375-455C-9EA6-DF929625EA0E}">
        <p15:presenceInfo xmlns:p15="http://schemas.microsoft.com/office/powerpoint/2012/main" userId="a9bb2612e4f832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CA004E"/>
    <a:srgbClr val="7833AB"/>
    <a:srgbClr val="FDB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000" autoAdjust="0"/>
  </p:normalViewPr>
  <p:slideViewPr>
    <p:cSldViewPr snapToGrid="0" snapToObjects="1">
      <p:cViewPr>
        <p:scale>
          <a:sx n="60" d="100"/>
          <a:sy n="60" d="100"/>
        </p:scale>
        <p:origin x="1710" y="3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46" d="100"/>
          <a:sy n="46" d="100"/>
        </p:scale>
        <p:origin x="2800"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FABC720-70F0-4DA8-9B34-47E327D1E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79DCA845-B1AB-491D-96D6-75CA4C54CE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A8863-DC05-4404-B675-D72481211B2B}" type="datetimeFigureOut">
              <a:rPr lang="en-IN" smtClean="0"/>
              <a:t>02-11-2022</a:t>
            </a:fld>
            <a:endParaRPr lang="en-IN"/>
          </a:p>
        </p:txBody>
      </p:sp>
      <p:sp>
        <p:nvSpPr>
          <p:cNvPr id="4" name="Footer Placeholder 3">
            <a:extLst>
              <a:ext uri="{FF2B5EF4-FFF2-40B4-BE49-F238E27FC236}">
                <a16:creationId xmlns="" xmlns:a16="http://schemas.microsoft.com/office/drawing/2014/main" id="{D93856A3-E57A-491B-8B44-3063E97203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066CF31E-B7E3-4D34-88A1-328309CD95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C237D6-0026-44A1-9ACB-1B49D24979DE}" type="slidenum">
              <a:rPr lang="en-IN" smtClean="0"/>
              <a:t>‹#›</a:t>
            </a:fld>
            <a:endParaRPr lang="en-IN"/>
          </a:p>
        </p:txBody>
      </p:sp>
    </p:spTree>
    <p:extLst>
      <p:ext uri="{BB962C8B-B14F-4D97-AF65-F5344CB8AC3E}">
        <p14:creationId xmlns:p14="http://schemas.microsoft.com/office/powerpoint/2010/main" val="2567037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6C710-9289-0047-825B-8D8A7CA55EFA}" type="datetimeFigureOut">
              <a:rPr lang="en-US" smtClean="0"/>
              <a:t>11/2/2022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D96E4-A350-8F4A-8D8D-46AA29974E15}" type="slidenum">
              <a:rPr lang="en-US" smtClean="0"/>
              <a:t>‹#›</a:t>
            </a:fld>
            <a:endParaRPr lang="en-US"/>
          </a:p>
        </p:txBody>
      </p:sp>
    </p:spTree>
    <p:extLst>
      <p:ext uri="{BB962C8B-B14F-4D97-AF65-F5344CB8AC3E}">
        <p14:creationId xmlns:p14="http://schemas.microsoft.com/office/powerpoint/2010/main" val="40218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https://www.amrita.edu/news/amrita-surya-vahini-solar-auto-rickshaw</a:t>
            </a:r>
          </a:p>
        </p:txBody>
      </p:sp>
      <p:sp>
        <p:nvSpPr>
          <p:cNvPr id="4" name="Slide Number Placeholder 3"/>
          <p:cNvSpPr>
            <a:spLocks noGrp="1"/>
          </p:cNvSpPr>
          <p:nvPr>
            <p:ph type="sldNum" sz="quarter" idx="10"/>
          </p:nvPr>
        </p:nvSpPr>
        <p:spPr/>
        <p:txBody>
          <a:bodyPr/>
          <a:lstStyle/>
          <a:p>
            <a:fld id="{57FD96E4-A350-8F4A-8D8D-46AA29974E15}" type="slidenum">
              <a:rPr lang="en-US" smtClean="0"/>
              <a:t>1</a:t>
            </a:fld>
            <a:endParaRPr lang="en-US" dirty="0"/>
          </a:p>
        </p:txBody>
      </p:sp>
    </p:spTree>
    <p:extLst>
      <p:ext uri="{BB962C8B-B14F-4D97-AF65-F5344CB8AC3E}">
        <p14:creationId xmlns:p14="http://schemas.microsoft.com/office/powerpoint/2010/main" val="15457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https://www.amrita.edu/news/amrita-surya-vahini-solar-auto-rickshaw</a:t>
            </a:r>
          </a:p>
        </p:txBody>
      </p:sp>
      <p:sp>
        <p:nvSpPr>
          <p:cNvPr id="4" name="Slide Number Placeholder 3"/>
          <p:cNvSpPr>
            <a:spLocks noGrp="1"/>
          </p:cNvSpPr>
          <p:nvPr>
            <p:ph type="sldNum" sz="quarter" idx="10"/>
          </p:nvPr>
        </p:nvSpPr>
        <p:spPr/>
        <p:txBody>
          <a:bodyPr/>
          <a:lstStyle/>
          <a:p>
            <a:fld id="{57FD96E4-A350-8F4A-8D8D-46AA29974E15}" type="slidenum">
              <a:rPr lang="en-US" smtClean="0"/>
              <a:t>23</a:t>
            </a:fld>
            <a:endParaRPr lang="en-US" dirty="0"/>
          </a:p>
        </p:txBody>
      </p:sp>
    </p:spTree>
    <p:extLst>
      <p:ext uri="{BB962C8B-B14F-4D97-AF65-F5344CB8AC3E}">
        <p14:creationId xmlns:p14="http://schemas.microsoft.com/office/powerpoint/2010/main" val="446238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F68D9A-60AF-D041-8208-94719D7FA88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8270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68D9A-60AF-D041-8208-94719D7FA88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11486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68D9A-60AF-D041-8208-94719D7FA88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04064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01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ECFECE9-D645-0540-9DA0-AEC7DA1A781C}"/>
              </a:ext>
            </a:extLst>
          </p:cNvPr>
          <p:cNvSpPr>
            <a:spLocks noGrp="1"/>
          </p:cNvSpPr>
          <p:nvPr>
            <p:ph idx="1"/>
          </p:nvPr>
        </p:nvSpPr>
        <p:spPr>
          <a:xfrm>
            <a:off x="428624" y="1137256"/>
            <a:ext cx="8407032"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 xmlns:a16="http://schemas.microsoft.com/office/drawing/2014/main" id="{9FB4E98A-97D9-4526-9E90-BA541F5B53B0}"/>
              </a:ext>
            </a:extLst>
          </p:cNvPr>
          <p:cNvSpPr>
            <a:spLocks noGrp="1"/>
          </p:cNvSpPr>
          <p:nvPr>
            <p:ph type="title" hasCustomPrompt="1"/>
          </p:nvPr>
        </p:nvSpPr>
        <p:spPr>
          <a:xfrm>
            <a:off x="428624" y="348662"/>
            <a:ext cx="8407032" cy="464000"/>
          </a:xfrm>
        </p:spPr>
        <p:txBody>
          <a:bodyPr>
            <a:noAutofit/>
          </a:bodyPr>
          <a:lstStyle>
            <a:lvl1pPr>
              <a:defRPr sz="24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7" y="6369933"/>
            <a:ext cx="9164233" cy="521007"/>
          </a:xfrm>
          <a:prstGeom prst="rect">
            <a:avLst/>
          </a:prstGeom>
        </p:spPr>
      </p:pic>
      <p:pic>
        <p:nvPicPr>
          <p:cNvPr id="6" name="Picture 5">
            <a:extLst>
              <a:ext uri="{FF2B5EF4-FFF2-40B4-BE49-F238E27FC236}">
                <a16:creationId xmlns=""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466" y="6490361"/>
            <a:ext cx="1336456" cy="314840"/>
          </a:xfrm>
          <a:prstGeom prst="rect">
            <a:avLst/>
          </a:prstGeom>
        </p:spPr>
      </p:pic>
    </p:spTree>
    <p:extLst>
      <p:ext uri="{BB962C8B-B14F-4D97-AF65-F5344CB8AC3E}">
        <p14:creationId xmlns:p14="http://schemas.microsoft.com/office/powerpoint/2010/main" val="326417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68D9A-60AF-D041-8208-94719D7FA88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7603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F68D9A-60AF-D041-8208-94719D7FA88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69550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F68D9A-60AF-D041-8208-94719D7FA881}"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56727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F68D9A-60AF-D041-8208-94719D7FA881}"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414845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F68D9A-60AF-D041-8208-94719D7FA881}"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31486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68D9A-60AF-D041-8208-94719D7FA881}"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47667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68D9A-60AF-D041-8208-94719D7FA881}"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1782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68D9A-60AF-D041-8208-94719D7FA881}"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56224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11/2/2022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188282503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DC7025E-4863-6F49-AD01-8A5B65B0890F}"/>
              </a:ext>
            </a:extLst>
          </p:cNvPr>
          <p:cNvSpPr/>
          <p:nvPr/>
        </p:nvSpPr>
        <p:spPr>
          <a:xfrm>
            <a:off x="12436" y="1836044"/>
            <a:ext cx="9144000" cy="51435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7" name="Picture 6" descr="A picture containing drawing&#10;&#10;Description automatically generated">
            <a:extLst>
              <a:ext uri="{FF2B5EF4-FFF2-40B4-BE49-F238E27FC236}">
                <a16:creationId xmlns="" xmlns:a16="http://schemas.microsoft.com/office/drawing/2014/main" id="{80288CD4-7B52-C244-BAD4-BFF7D9DCE675}"/>
              </a:ext>
            </a:extLst>
          </p:cNvPr>
          <p:cNvPicPr>
            <a:picLocks noChangeAspect="1"/>
          </p:cNvPicPr>
          <p:nvPr/>
        </p:nvPicPr>
        <p:blipFill>
          <a:blip r:embed="rId3"/>
          <a:stretch>
            <a:fillRect/>
          </a:stretch>
        </p:blipFill>
        <p:spPr>
          <a:xfrm>
            <a:off x="279575" y="2990662"/>
            <a:ext cx="3610190" cy="1158493"/>
          </a:xfrm>
          <a:prstGeom prst="rect">
            <a:avLst/>
          </a:prstGeom>
        </p:spPr>
      </p:pic>
      <p:sp>
        <p:nvSpPr>
          <p:cNvPr id="8" name="TextBox 7">
            <a:extLst>
              <a:ext uri="{FF2B5EF4-FFF2-40B4-BE49-F238E27FC236}">
                <a16:creationId xmlns="" xmlns:a16="http://schemas.microsoft.com/office/drawing/2014/main" id="{BE776D66-1F2F-B348-8DC7-42BD5D86556D}"/>
              </a:ext>
            </a:extLst>
          </p:cNvPr>
          <p:cNvSpPr txBox="1"/>
          <p:nvPr/>
        </p:nvSpPr>
        <p:spPr>
          <a:xfrm>
            <a:off x="4772711" y="3030965"/>
            <a:ext cx="3070166" cy="738664"/>
          </a:xfrm>
          <a:prstGeom prst="rect">
            <a:avLst/>
          </a:prstGeom>
          <a:noFill/>
        </p:spPr>
        <p:txBody>
          <a:bodyPr wrap="square" rtlCol="0">
            <a:spAutoFit/>
          </a:bodyPr>
          <a:lstStyle/>
          <a:p>
            <a:endParaRPr lang="en-US" sz="2100" dirty="0">
              <a:solidFill>
                <a:schemeClr val="bg1"/>
              </a:solidFill>
              <a:latin typeface="Georgia" panose="02040502050405020303" pitchFamily="18" charset="0"/>
            </a:endParaRPr>
          </a:p>
          <a:p>
            <a:endParaRPr lang="en-US" sz="2100" dirty="0">
              <a:solidFill>
                <a:schemeClr val="bg1"/>
              </a:solidFill>
              <a:latin typeface="Georgia" panose="02040502050405020303" pitchFamily="18" charset="0"/>
            </a:endParaRPr>
          </a:p>
        </p:txBody>
      </p:sp>
      <p:cxnSp>
        <p:nvCxnSpPr>
          <p:cNvPr id="3" name="Straight Connector 2">
            <a:extLst>
              <a:ext uri="{FF2B5EF4-FFF2-40B4-BE49-F238E27FC236}">
                <a16:creationId xmlns="" xmlns:a16="http://schemas.microsoft.com/office/drawing/2014/main" id="{4BA58083-EF1A-427F-9030-DC289843A2BF}"/>
              </a:ext>
            </a:extLst>
          </p:cNvPr>
          <p:cNvCxnSpPr>
            <a:cxnSpLocks/>
          </p:cNvCxnSpPr>
          <p:nvPr/>
        </p:nvCxnSpPr>
        <p:spPr>
          <a:xfrm>
            <a:off x="4718005" y="2658034"/>
            <a:ext cx="0" cy="1227610"/>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 xmlns:a16="http://schemas.microsoft.com/office/drawing/2014/main" id="{8807A921-4A34-4052-800D-82EA711F2427}"/>
              </a:ext>
            </a:extLst>
          </p:cNvPr>
          <p:cNvSpPr txBox="1"/>
          <p:nvPr/>
        </p:nvSpPr>
        <p:spPr>
          <a:xfrm>
            <a:off x="5228823" y="5536020"/>
            <a:ext cx="3554569" cy="1200329"/>
          </a:xfrm>
          <a:prstGeom prst="rect">
            <a:avLst/>
          </a:prstGeom>
          <a:noFill/>
        </p:spPr>
        <p:txBody>
          <a:bodyPr wrap="square" rtlCol="0">
            <a:spAutoFit/>
          </a:bodyPr>
          <a:lstStyle/>
          <a:p>
            <a:r>
              <a:rPr lang="en-US" dirty="0">
                <a:solidFill>
                  <a:schemeClr val="bg1"/>
                </a:solidFill>
                <a:latin typeface="Georgia" panose="02040502050405020303" pitchFamily="18" charset="0"/>
              </a:rPr>
              <a:t> </a:t>
            </a:r>
          </a:p>
          <a:p>
            <a:r>
              <a:rPr lang="en-US" dirty="0">
                <a:solidFill>
                  <a:schemeClr val="bg1"/>
                </a:solidFill>
                <a:latin typeface="Georgia" panose="02040502050405020303" pitchFamily="18" charset="0"/>
              </a:rPr>
              <a:t>Dr. </a:t>
            </a:r>
            <a:r>
              <a:rPr lang="en-US" dirty="0" smtClean="0">
                <a:solidFill>
                  <a:schemeClr val="bg1"/>
                </a:solidFill>
                <a:latin typeface="Georgia" panose="02040502050405020303" pitchFamily="18" charset="0"/>
              </a:rPr>
              <a:t>Hemalatha</a:t>
            </a:r>
          </a:p>
          <a:p>
            <a:r>
              <a:rPr lang="en-US" dirty="0" err="1" smtClean="0">
                <a:solidFill>
                  <a:schemeClr val="bg1"/>
                </a:solidFill>
                <a:latin typeface="Georgia" panose="02040502050405020303" pitchFamily="18" charset="0"/>
              </a:rPr>
              <a:t>AmritaWNA</a:t>
            </a:r>
            <a:endParaRPr lang="en-US"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Amrita Vishwa Vidyapeetham</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064"/>
            <a:ext cx="9144000" cy="2793055"/>
          </a:xfrm>
          <a:prstGeom prst="rect">
            <a:avLst/>
          </a:prstGeom>
        </p:spPr>
      </p:pic>
      <p:sp>
        <p:nvSpPr>
          <p:cNvPr id="11" name="Google Shape;255;p27"/>
          <p:cNvSpPr txBox="1">
            <a:spLocks/>
          </p:cNvSpPr>
          <p:nvPr/>
        </p:nvSpPr>
        <p:spPr>
          <a:xfrm>
            <a:off x="-62128" y="4280292"/>
            <a:ext cx="9206128" cy="835200"/>
          </a:xfrm>
          <a:prstGeom prst="rect">
            <a:avLst/>
          </a:prstGeom>
          <a:noFill/>
          <a:ln>
            <a:noFill/>
          </a:ln>
        </p:spPr>
        <p:txBody>
          <a:bodyPr spcFirstLastPara="1" wrap="square" lIns="68569" tIns="34275" rIns="68569" bIns="3427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4000"/>
              <a:buFont typeface="Georgia"/>
              <a:buNone/>
              <a:defRPr sz="4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050" dirty="0" smtClean="0">
                <a:solidFill>
                  <a:srgbClr val="FFFF00"/>
                </a:solidFill>
              </a:rPr>
              <a:t>Univariate &amp; Multivariate</a:t>
            </a:r>
            <a:endParaRPr lang="en-US" sz="4050" dirty="0">
              <a:solidFill>
                <a:srgbClr val="FFFF00"/>
              </a:solidFill>
            </a:endParaRPr>
          </a:p>
        </p:txBody>
      </p:sp>
    </p:spTree>
    <p:extLst>
      <p:ext uri="{BB962C8B-B14F-4D97-AF65-F5344CB8AC3E}">
        <p14:creationId xmlns:p14="http://schemas.microsoft.com/office/powerpoint/2010/main" val="3005922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p:txBody>
          <a:bodyPr/>
          <a:lstStyle/>
          <a:p>
            <a:r>
              <a:rPr lang="en-US" sz="3600" b="1" dirty="0"/>
              <a:t>What are the types of bivariate analysis</a:t>
            </a:r>
            <a:r>
              <a:rPr lang="en-US" sz="3600" b="1" dirty="0" smtClean="0"/>
              <a:t>?</a:t>
            </a:r>
            <a:endParaRPr lang="en-US" sz="3600" dirty="0"/>
          </a:p>
        </p:txBody>
      </p:sp>
      <p:sp>
        <p:nvSpPr>
          <p:cNvPr id="5" name="Content Placeholder 2"/>
          <p:cNvSpPr txBox="1">
            <a:spLocks/>
          </p:cNvSpPr>
          <p:nvPr/>
        </p:nvSpPr>
        <p:spPr>
          <a:xfrm>
            <a:off x="428624" y="1563168"/>
            <a:ext cx="8137860" cy="3386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2400" dirty="0">
                <a:latin typeface="+mn-lt"/>
              </a:rPr>
              <a:t>We know the types of data can be either numerical or categorical. So there can be three types of scenarios:</a:t>
            </a:r>
          </a:p>
          <a:p>
            <a:pPr>
              <a:lnSpc>
                <a:spcPct val="134000"/>
              </a:lnSpc>
            </a:pPr>
            <a:r>
              <a:rPr lang="en-US" sz="2400" dirty="0">
                <a:latin typeface="+mn-lt"/>
              </a:rPr>
              <a:t>Numerical feature vs. Numerical feature</a:t>
            </a:r>
          </a:p>
          <a:p>
            <a:pPr>
              <a:lnSpc>
                <a:spcPct val="134000"/>
              </a:lnSpc>
            </a:pPr>
            <a:r>
              <a:rPr lang="en-US" sz="2400" dirty="0">
                <a:latin typeface="+mn-lt"/>
              </a:rPr>
              <a:t>Categorical feature vs. Categorical feature</a:t>
            </a:r>
          </a:p>
          <a:p>
            <a:pPr>
              <a:lnSpc>
                <a:spcPct val="134000"/>
              </a:lnSpc>
            </a:pPr>
            <a:r>
              <a:rPr lang="en-US" sz="2400" dirty="0">
                <a:latin typeface="+mn-lt"/>
              </a:rPr>
              <a:t>Numerical feature vs. Categorical feature</a:t>
            </a:r>
          </a:p>
        </p:txBody>
      </p:sp>
    </p:spTree>
    <p:extLst>
      <p:ext uri="{BB962C8B-B14F-4D97-AF65-F5344CB8AC3E}">
        <p14:creationId xmlns:p14="http://schemas.microsoft.com/office/powerpoint/2010/main" val="3823577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560337"/>
            <a:ext cx="4704850" cy="464000"/>
          </a:xfrm>
        </p:spPr>
        <p:txBody>
          <a:bodyPr/>
          <a:lstStyle/>
          <a:p>
            <a:r>
              <a:rPr lang="en-US" sz="3600" b="1" dirty="0"/>
              <a:t>What are the types of bivariate analysis</a:t>
            </a:r>
            <a:r>
              <a:rPr lang="en-US" sz="3600" b="1" dirty="0" smtClean="0"/>
              <a:t>?</a:t>
            </a:r>
            <a:endParaRPr lang="en-US" sz="3600" dirty="0"/>
          </a:p>
        </p:txBody>
      </p:sp>
      <p:sp>
        <p:nvSpPr>
          <p:cNvPr id="5" name="Content Placeholder 2"/>
          <p:cNvSpPr txBox="1">
            <a:spLocks/>
          </p:cNvSpPr>
          <p:nvPr/>
        </p:nvSpPr>
        <p:spPr>
          <a:xfrm>
            <a:off x="268203" y="1817099"/>
            <a:ext cx="8699334" cy="3386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2000" b="1" dirty="0">
                <a:latin typeface="+mn-lt"/>
              </a:rPr>
              <a:t>Scatter Plot (Numeric vs. Numeric)</a:t>
            </a:r>
          </a:p>
          <a:p>
            <a:pPr marL="0" indent="0">
              <a:lnSpc>
                <a:spcPct val="134000"/>
              </a:lnSpc>
              <a:buNone/>
            </a:pPr>
            <a:r>
              <a:rPr lang="en-US" sz="2000" dirty="0">
                <a:latin typeface="+mn-lt"/>
              </a:rPr>
              <a:t>A scatter plot or scatter graph is used to plot data points corresponding to two features. This helps explain the change in one variable with respect to the change in the other one. A dot in the scatterplot represents each row of the dataset. This also helps explain the correlation between two variables, but primarily, scatter plots are used to establish the relationship between two variables. </a:t>
            </a:r>
            <a:endParaRPr lang="en-US" sz="2000" dirty="0" smtClean="0">
              <a:latin typeface="+mn-lt"/>
            </a:endParaRPr>
          </a:p>
          <a:p>
            <a:pPr marL="0" indent="0">
              <a:lnSpc>
                <a:spcPct val="134000"/>
              </a:lnSpc>
              <a:buNone/>
            </a:pPr>
            <a:r>
              <a:rPr lang="en-US" sz="2000" dirty="0">
                <a:latin typeface="+mn-lt"/>
              </a:rPr>
              <a:t>The above scatterplot clearly shows the presence of three distinct clusters of different flower species. On the X-axis, we have the Sepal length of the flower, while on the Y-axis, we have the Petal length. The scatterplot indicates a strong positive correlation between Sepal Length and Petal Length. </a:t>
            </a:r>
          </a:p>
        </p:txBody>
      </p:sp>
      <p:pic>
        <p:nvPicPr>
          <p:cNvPr id="8194" name="Picture 2" descr="Scatter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505" y="-73937"/>
            <a:ext cx="4632492" cy="242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817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are the types of bivariate analysis</a:t>
            </a:r>
            <a:r>
              <a:rPr lang="en-US" sz="3600" b="1" dirty="0" smtClean="0"/>
              <a:t>?</a:t>
            </a:r>
            <a:endParaRPr lang="en-US" sz="3600" dirty="0"/>
          </a:p>
        </p:txBody>
      </p:sp>
      <p:sp>
        <p:nvSpPr>
          <p:cNvPr id="5" name="Content Placeholder 2"/>
          <p:cNvSpPr txBox="1">
            <a:spLocks/>
          </p:cNvSpPr>
          <p:nvPr/>
        </p:nvSpPr>
        <p:spPr>
          <a:xfrm>
            <a:off x="356638" y="1252269"/>
            <a:ext cx="8699334" cy="1680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2000" b="1" dirty="0">
                <a:latin typeface="+mn-lt"/>
              </a:rPr>
              <a:t>Scatter Plot (Numeric vs. Numeric</a:t>
            </a:r>
            <a:r>
              <a:rPr lang="en-US" sz="2000" b="1" dirty="0" smtClean="0">
                <a:latin typeface="+mn-lt"/>
              </a:rPr>
              <a:t>)</a:t>
            </a:r>
            <a:r>
              <a:rPr lang="en-US" sz="2000" dirty="0"/>
              <a:t> How can we comment on the correlation just by looking at the scatterplot? The image below will illustrate how we can comment on the correlation between two variables by looking at the scatterplot. </a:t>
            </a:r>
            <a:endParaRPr lang="en-US" sz="2000" b="1" dirty="0">
              <a:latin typeface="+mn-lt"/>
            </a:endParaRPr>
          </a:p>
        </p:txBody>
      </p:sp>
      <p:pic>
        <p:nvPicPr>
          <p:cNvPr id="11266" name="Picture 2" descr="correlation of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8" y="3424240"/>
            <a:ext cx="8892244" cy="257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8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are the types of bivariate analysis</a:t>
            </a:r>
            <a:r>
              <a:rPr lang="en-US" sz="3600" b="1" dirty="0" smtClean="0"/>
              <a:t>?</a:t>
            </a:r>
            <a:endParaRPr lang="en-US" sz="3600" dirty="0"/>
          </a:p>
        </p:txBody>
      </p:sp>
      <p:sp>
        <p:nvSpPr>
          <p:cNvPr id="5"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1800" b="1" dirty="0">
                <a:latin typeface="+mn-lt"/>
              </a:rPr>
              <a:t>Scatter Plot (Numeric vs. Numeric</a:t>
            </a:r>
            <a:r>
              <a:rPr lang="en-US" sz="1800" b="1" dirty="0" smtClean="0">
                <a:latin typeface="+mn-lt"/>
              </a:rPr>
              <a:t>)</a:t>
            </a:r>
            <a:r>
              <a:rPr lang="en-US" sz="1800" dirty="0"/>
              <a:t> How can we comment on the correlation just by looking at the scatterplot? The image below will illustrate how we can comment on the correlation between two variables by looking at the scatterplot. </a:t>
            </a:r>
            <a:r>
              <a:rPr lang="en-US" sz="1800" dirty="0"/>
              <a:t> Correlation varies between -1 to 1. A correlation of positive one indicates a perfect positive linear relationship, while a negative one indicates a perfectly inverse relationship between two variables. Further, a correlation of zero indicates no connection between the two variables. </a:t>
            </a:r>
            <a:endParaRPr lang="en-US" sz="1800" b="1" dirty="0">
              <a:latin typeface="+mn-lt"/>
            </a:endParaRPr>
          </a:p>
        </p:txBody>
      </p:sp>
      <p:pic>
        <p:nvPicPr>
          <p:cNvPr id="11266" name="Picture 2" descr="correlation of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8" y="3809248"/>
            <a:ext cx="8892244" cy="257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472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are the types of bivariate analysis</a:t>
            </a:r>
            <a:r>
              <a:rPr lang="en-US" sz="3600" b="1" dirty="0" smtClean="0"/>
              <a:t>?</a:t>
            </a:r>
            <a:endParaRPr lang="en-US" sz="3600" dirty="0"/>
          </a:p>
        </p:txBody>
      </p:sp>
      <p:pic>
        <p:nvPicPr>
          <p:cNvPr id="11266" name="Picture 2" descr="correlation of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200" y="753830"/>
            <a:ext cx="4904772" cy="14218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215706" y="2501944"/>
            <a:ext cx="6687662" cy="4356056"/>
          </a:xfrm>
          <a:prstGeom prst="rect">
            <a:avLst/>
          </a:prstGeom>
        </p:spPr>
      </p:pic>
      <p:sp>
        <p:nvSpPr>
          <p:cNvPr id="7"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1800" b="1" dirty="0">
                <a:latin typeface="+mn-lt"/>
              </a:rPr>
              <a:t>Scatter Plot (Numeric vs. </a:t>
            </a:r>
            <a:r>
              <a:rPr lang="en-US" sz="1800" b="1" dirty="0" smtClean="0">
                <a:latin typeface="+mn-lt"/>
              </a:rPr>
              <a:t>Numeric</a:t>
            </a:r>
            <a:endParaRPr lang="en-US" sz="1800" b="1" dirty="0">
              <a:latin typeface="+mn-lt"/>
            </a:endParaRPr>
          </a:p>
        </p:txBody>
      </p:sp>
    </p:spTree>
    <p:extLst>
      <p:ext uri="{BB962C8B-B14F-4D97-AF65-F5344CB8AC3E}">
        <p14:creationId xmlns:p14="http://schemas.microsoft.com/office/powerpoint/2010/main" val="1667396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are the types of bivariate analysis</a:t>
            </a:r>
            <a:r>
              <a:rPr lang="en-US" sz="3600" b="1" dirty="0" smtClean="0"/>
              <a:t>?</a:t>
            </a:r>
            <a:endParaRPr lang="en-US" sz="3600" dirty="0"/>
          </a:p>
        </p:txBody>
      </p:sp>
      <p:sp>
        <p:nvSpPr>
          <p:cNvPr id="5"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1800" b="1" dirty="0">
                <a:latin typeface="+mn-lt"/>
              </a:rPr>
              <a:t>Chi-Squared Test(Categorical vs. Categorical)</a:t>
            </a:r>
          </a:p>
          <a:p>
            <a:pPr marL="0" indent="0">
              <a:lnSpc>
                <a:spcPct val="134000"/>
              </a:lnSpc>
              <a:buNone/>
            </a:pPr>
            <a:r>
              <a:rPr lang="en-US" sz="1800" dirty="0">
                <a:latin typeface="+mn-lt"/>
              </a:rPr>
              <a:t>Chi-Squared Test is used to describe the relationship between categorical variables. It is a hypothesis test developed to test the statistical significance of the relationship between two categorical variables. It tells us whether the two variables are related or not. It works by calculating the Chi </a:t>
            </a:r>
            <a:r>
              <a:rPr lang="en-US" sz="1800" dirty="0" smtClean="0">
                <a:latin typeface="+mn-lt"/>
              </a:rPr>
              <a:t>Statistics</a:t>
            </a:r>
            <a:r>
              <a:rPr lang="en-US" sz="1800" dirty="0">
                <a:latin typeface="+mn-lt"/>
              </a:rPr>
              <a:t>.</a:t>
            </a:r>
          </a:p>
        </p:txBody>
      </p:sp>
    </p:spTree>
    <p:extLst>
      <p:ext uri="{BB962C8B-B14F-4D97-AF65-F5344CB8AC3E}">
        <p14:creationId xmlns:p14="http://schemas.microsoft.com/office/powerpoint/2010/main" val="3324883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are the types of bivariate analysis</a:t>
            </a:r>
            <a:r>
              <a:rPr lang="en-US" sz="3600" b="1" dirty="0" smtClean="0"/>
              <a:t>?</a:t>
            </a:r>
            <a:endParaRPr lang="en-US" sz="3600" dirty="0"/>
          </a:p>
        </p:txBody>
      </p:sp>
      <p:sp>
        <p:nvSpPr>
          <p:cNvPr id="5"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1800" b="1" dirty="0">
                <a:latin typeface="+mn-lt"/>
              </a:rPr>
              <a:t>Analysis of Variance: ANOVA (Continuous vs. Categorical)</a:t>
            </a:r>
          </a:p>
          <a:p>
            <a:pPr marL="0" indent="0">
              <a:lnSpc>
                <a:spcPct val="134000"/>
              </a:lnSpc>
              <a:buNone/>
            </a:pPr>
            <a:r>
              <a:rPr lang="en-US" sz="1800" dirty="0">
                <a:latin typeface="+mn-lt"/>
              </a:rPr>
              <a:t>ANOVA is a statistical test used to describe the potential differences in a continuous dependent variable by a categorical (Nominal) variable having two or more classes. It splits the observed variability in the data into two parts:</a:t>
            </a:r>
          </a:p>
          <a:p>
            <a:pPr>
              <a:lnSpc>
                <a:spcPct val="134000"/>
              </a:lnSpc>
            </a:pPr>
            <a:r>
              <a:rPr lang="en-US" sz="1800" dirty="0">
                <a:latin typeface="+mn-lt"/>
              </a:rPr>
              <a:t>Systematic Factors</a:t>
            </a:r>
          </a:p>
          <a:p>
            <a:pPr>
              <a:lnSpc>
                <a:spcPct val="134000"/>
              </a:lnSpc>
            </a:pPr>
            <a:r>
              <a:rPr lang="en-US" sz="1800" dirty="0">
                <a:latin typeface="+mn-lt"/>
              </a:rPr>
              <a:t>Random Factors</a:t>
            </a:r>
          </a:p>
          <a:p>
            <a:pPr marL="0" indent="0">
              <a:lnSpc>
                <a:spcPct val="134000"/>
              </a:lnSpc>
              <a:buNone/>
            </a:pPr>
            <a:r>
              <a:rPr lang="en-US" sz="1800" dirty="0">
                <a:latin typeface="+mn-lt"/>
              </a:rPr>
              <a:t>Systematic Factors have a statistically significant influence on the data, while the random factors don't add any information. ANOVA can explain the impact of an independent variable over the dependent variable. When there's only one dependent variable and one independent variable, it is known as one-way ANOVA. </a:t>
            </a:r>
          </a:p>
        </p:txBody>
      </p:sp>
    </p:spTree>
    <p:extLst>
      <p:ext uri="{BB962C8B-B14F-4D97-AF65-F5344CB8AC3E}">
        <p14:creationId xmlns:p14="http://schemas.microsoft.com/office/powerpoint/2010/main" val="2987828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is Multivariate Analysis</a:t>
            </a:r>
            <a:r>
              <a:rPr lang="en-US" sz="3600" b="1" dirty="0" smtClean="0"/>
              <a:t>?</a:t>
            </a:r>
            <a:endParaRPr lang="en-US" sz="3600" dirty="0"/>
          </a:p>
        </p:txBody>
      </p:sp>
      <p:sp>
        <p:nvSpPr>
          <p:cNvPr id="5"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dirty="0">
                <a:latin typeface="+mn-lt"/>
              </a:rPr>
              <a:t>'Multi' means many, and 'variate' means variable. Multivariate analysis refers to the statistical procedure for analyzing the data involving more than two variables. Alternatively, this can be used to analyze the relationship between dependent and independent variables. Multivariate analysis has various applications in clustering, feature selection, root-cause analysis, hypothesis testing, dimensionality reduction, etc.</a:t>
            </a:r>
          </a:p>
        </p:txBody>
      </p:sp>
    </p:spTree>
    <p:extLst>
      <p:ext uri="{BB962C8B-B14F-4D97-AF65-F5344CB8AC3E}">
        <p14:creationId xmlns:p14="http://schemas.microsoft.com/office/powerpoint/2010/main" val="3752592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are the methods used for multivariate analysis</a:t>
            </a:r>
            <a:r>
              <a:rPr lang="en-US" sz="3600" b="1" dirty="0" smtClean="0"/>
              <a:t>?</a:t>
            </a:r>
            <a:endParaRPr lang="en-US" sz="3600" dirty="0"/>
          </a:p>
        </p:txBody>
      </p:sp>
      <p:sp>
        <p:nvSpPr>
          <p:cNvPr id="5"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dirty="0">
                <a:latin typeface="+mn-lt"/>
              </a:rPr>
              <a:t>'Multi' means many, and 'variate' means variable. Multivariate analysis refers to the statistical procedure for analyzing the data involving more than two variables. Alternatively, this can be used to analyze the relationship between dependent and independent variables. Multivariate analysis has various applications in clustering, feature selection, root-cause analysis, hypothesis testing, dimensionality reduction, etc.</a:t>
            </a:r>
          </a:p>
        </p:txBody>
      </p:sp>
    </p:spTree>
    <p:extLst>
      <p:ext uri="{BB962C8B-B14F-4D97-AF65-F5344CB8AC3E}">
        <p14:creationId xmlns:p14="http://schemas.microsoft.com/office/powerpoint/2010/main" val="2105939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are the methods used for multivariate analysis</a:t>
            </a:r>
            <a:r>
              <a:rPr lang="en-US" sz="3600" b="1" dirty="0" smtClean="0"/>
              <a:t>?</a:t>
            </a:r>
            <a:endParaRPr lang="en-US" sz="3600" dirty="0"/>
          </a:p>
        </p:txBody>
      </p:sp>
      <p:sp>
        <p:nvSpPr>
          <p:cNvPr id="5"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dirty="0"/>
              <a:t>We can easily correlate the multivariate with the unsupervised learning techniques in machine learning. Unsupervised learning techniques are used to analyze patterns present in the data. The popular methods associated with it are clustering and dimensionality reduction. Let's have a look at these techniques.</a:t>
            </a:r>
            <a:endParaRPr lang="en-US" dirty="0">
              <a:latin typeface="+mn-lt"/>
            </a:endParaRPr>
          </a:p>
        </p:txBody>
      </p:sp>
    </p:spTree>
    <p:extLst>
      <p:ext uri="{BB962C8B-B14F-4D97-AF65-F5344CB8AC3E}">
        <p14:creationId xmlns:p14="http://schemas.microsoft.com/office/powerpoint/2010/main" val="3451459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p:txBody>
          <a:bodyPr/>
          <a:lstStyle/>
          <a:p>
            <a:r>
              <a:rPr lang="en-US" sz="3600" b="1" dirty="0"/>
              <a:t>What is Univariate Analysis</a:t>
            </a:r>
            <a:r>
              <a:rPr lang="en-US" sz="3600" b="1" dirty="0" smtClean="0"/>
              <a:t>?</a:t>
            </a:r>
            <a:endParaRPr lang="en-US" sz="3600" dirty="0"/>
          </a:p>
        </p:txBody>
      </p:sp>
      <p:sp>
        <p:nvSpPr>
          <p:cNvPr id="5" name="Content Placeholder 2"/>
          <p:cNvSpPr txBox="1">
            <a:spLocks/>
          </p:cNvSpPr>
          <p:nvPr/>
        </p:nvSpPr>
        <p:spPr>
          <a:xfrm>
            <a:off x="220418" y="1173745"/>
            <a:ext cx="4094006" cy="49080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dirty="0"/>
              <a:t>'</a:t>
            </a:r>
            <a:r>
              <a:rPr lang="en-US" dirty="0" err="1"/>
              <a:t>Uni</a:t>
            </a:r>
            <a:r>
              <a:rPr lang="en-US" dirty="0"/>
              <a:t>' refers to one, and 'variate' means variable, the word univariate refers to the analysis involving a single variable. The analysis can include summarization, </a:t>
            </a:r>
            <a:r>
              <a:rPr lang="en-US" b="1" dirty="0">
                <a:solidFill>
                  <a:srgbClr val="FF0000"/>
                </a:solidFill>
              </a:rPr>
              <a:t>measurements of dispersion, measurements of central tendency, and visualizations like histograms, distributions, frequency tables, bar charts, pie charts, boxplots, etc. </a:t>
            </a:r>
            <a:r>
              <a:rPr lang="en-US" dirty="0"/>
              <a:t>The idea is simply that the data must contain a single variable, and it could be a categorical or numeric variable. </a:t>
            </a:r>
            <a:endParaRPr lang="en-US" dirty="0">
              <a:latin typeface="+mn-lt"/>
            </a:endParaRPr>
          </a:p>
        </p:txBody>
      </p:sp>
      <p:pic>
        <p:nvPicPr>
          <p:cNvPr id="1026" name="Picture 2" descr="https://www.examfit.co.uk/wp-content/uploads/2019/03/histogra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140" y="1173745"/>
            <a:ext cx="4078053" cy="19826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max/8000/1*0MPDTLn8KoLApoFvI0P2v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339" y="3516104"/>
            <a:ext cx="4238854" cy="211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724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are the methods used for multivariate analysis</a:t>
            </a:r>
            <a:r>
              <a:rPr lang="en-US" sz="3600" b="1" dirty="0" smtClean="0"/>
              <a:t>?</a:t>
            </a:r>
            <a:endParaRPr lang="en-US" sz="3600" dirty="0"/>
          </a:p>
        </p:txBody>
      </p:sp>
      <p:sp>
        <p:nvSpPr>
          <p:cNvPr id="5"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b="1" dirty="0"/>
              <a:t>Clustering Analysis</a:t>
            </a:r>
          </a:p>
          <a:p>
            <a:pPr marL="0" indent="0">
              <a:lnSpc>
                <a:spcPct val="134000"/>
              </a:lnSpc>
              <a:buNone/>
            </a:pPr>
            <a:r>
              <a:rPr lang="en-US" dirty="0"/>
              <a:t>Clustering analysis segregates the data points into groups known as clusters. The data is grouped into clusters based on the similarity between the multivariate features. This data mining technique allows us to understand the data distribution based on the available features. </a:t>
            </a:r>
            <a:endParaRPr lang="en-US" dirty="0">
              <a:latin typeface="+mn-lt"/>
            </a:endParaRPr>
          </a:p>
        </p:txBody>
      </p:sp>
    </p:spTree>
    <p:extLst>
      <p:ext uri="{BB962C8B-B14F-4D97-AF65-F5344CB8AC3E}">
        <p14:creationId xmlns:p14="http://schemas.microsoft.com/office/powerpoint/2010/main" val="609219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6493916"/>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a:xfrm>
            <a:off x="75700" y="289830"/>
            <a:ext cx="9068300" cy="464000"/>
          </a:xfrm>
        </p:spPr>
        <p:txBody>
          <a:bodyPr/>
          <a:lstStyle/>
          <a:p>
            <a:r>
              <a:rPr lang="en-US" sz="3600" b="1" dirty="0"/>
              <a:t>What are the methods used for multivariate analysis</a:t>
            </a:r>
            <a:r>
              <a:rPr lang="en-US" sz="3600" b="1" dirty="0" smtClean="0"/>
              <a:t>?</a:t>
            </a:r>
            <a:endParaRPr lang="en-US" sz="3600" dirty="0"/>
          </a:p>
        </p:txBody>
      </p:sp>
      <p:sp>
        <p:nvSpPr>
          <p:cNvPr id="5"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b="1" dirty="0"/>
              <a:t>Principal Component Analysis (PCA)</a:t>
            </a:r>
          </a:p>
          <a:p>
            <a:pPr marL="0" indent="0">
              <a:lnSpc>
                <a:spcPct val="134000"/>
              </a:lnSpc>
              <a:buNone/>
            </a:pPr>
            <a:r>
              <a:rPr lang="en-US" dirty="0"/>
              <a:t>PCA is a dimensionality reduction technique frequently used to reduce the dimensions of large datasets that exhibit multicollinearity. In PCA, the original data is transformed into a new set of features such that a fewer number of transformed features explains the variance of the original dataset. This comes at a minimal loss of information. </a:t>
            </a:r>
            <a:endParaRPr lang="en-US" dirty="0">
              <a:latin typeface="+mn-lt"/>
            </a:endParaRPr>
          </a:p>
        </p:txBody>
      </p:sp>
    </p:spTree>
    <p:extLst>
      <p:ext uri="{BB962C8B-B14F-4D97-AF65-F5344CB8AC3E}">
        <p14:creationId xmlns:p14="http://schemas.microsoft.com/office/powerpoint/2010/main" val="1135064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0" y="289830"/>
            <a:ext cx="9068300" cy="464000"/>
          </a:xfrm>
        </p:spPr>
        <p:txBody>
          <a:bodyPr/>
          <a:lstStyle/>
          <a:p>
            <a:r>
              <a:rPr lang="en-US" sz="3600" b="1" dirty="0" smtClean="0"/>
              <a:t>Lab Exercises:</a:t>
            </a:r>
            <a:endParaRPr lang="en-US" sz="3600" dirty="0"/>
          </a:p>
        </p:txBody>
      </p:sp>
      <p:sp>
        <p:nvSpPr>
          <p:cNvPr id="5" name="Content Placeholder 2"/>
          <p:cNvSpPr txBox="1">
            <a:spLocks/>
          </p:cNvSpPr>
          <p:nvPr/>
        </p:nvSpPr>
        <p:spPr>
          <a:xfrm>
            <a:off x="163728" y="1252269"/>
            <a:ext cx="8892244" cy="2309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34000"/>
              </a:lnSpc>
              <a:buFont typeface="+mj-lt"/>
              <a:buAutoNum type="arabicPeriod"/>
            </a:pPr>
            <a:r>
              <a:rPr lang="en-US" sz="2400" b="1" dirty="0" smtClean="0"/>
              <a:t>Implement Univariate analysis (Mean, Variance, SD, Boxplot, Histogram, </a:t>
            </a:r>
            <a:r>
              <a:rPr lang="en-US" sz="2400" b="1" dirty="0" err="1" smtClean="0"/>
              <a:t>Barchart</a:t>
            </a:r>
            <a:r>
              <a:rPr lang="en-US" sz="2400" b="1" dirty="0" smtClean="0"/>
              <a:t>) for </a:t>
            </a:r>
            <a:r>
              <a:rPr lang="en-US" sz="2400" b="1" dirty="0"/>
              <a:t>any chosen data set</a:t>
            </a:r>
            <a:r>
              <a:rPr lang="en-US" sz="2400" b="1" dirty="0" smtClean="0"/>
              <a:t>. </a:t>
            </a:r>
          </a:p>
          <a:p>
            <a:pPr marL="514350" indent="-514350">
              <a:lnSpc>
                <a:spcPct val="134000"/>
              </a:lnSpc>
              <a:buFont typeface="+mj-lt"/>
              <a:buAutoNum type="arabicPeriod"/>
            </a:pPr>
            <a:r>
              <a:rPr lang="en-US" sz="2400" b="1" dirty="0" smtClean="0"/>
              <a:t>Implement Bivariate analysis (Scatter plot) for any chosen data set. </a:t>
            </a:r>
          </a:p>
          <a:p>
            <a:pPr marL="514350" indent="-514350">
              <a:lnSpc>
                <a:spcPct val="134000"/>
              </a:lnSpc>
              <a:buFont typeface="+mj-lt"/>
              <a:buAutoNum type="arabicPeriod"/>
            </a:pPr>
            <a:r>
              <a:rPr lang="en-US" sz="2400" b="1" dirty="0" smtClean="0"/>
              <a:t>Implement Linear regression for </a:t>
            </a:r>
            <a:r>
              <a:rPr lang="en-US" sz="2400" b="1" dirty="0"/>
              <a:t>any chosen data </a:t>
            </a:r>
            <a:r>
              <a:rPr lang="en-US" sz="2400" b="1" dirty="0" smtClean="0"/>
              <a:t>set</a:t>
            </a:r>
          </a:p>
          <a:p>
            <a:pPr marL="514350" indent="-514350">
              <a:lnSpc>
                <a:spcPct val="134000"/>
              </a:lnSpc>
              <a:buFont typeface="+mj-lt"/>
              <a:buAutoNum type="arabicPeriod"/>
            </a:pPr>
            <a:r>
              <a:rPr lang="en-US" sz="2400" b="1" dirty="0" smtClean="0"/>
              <a:t>Implement Logistic regression for </a:t>
            </a:r>
            <a:r>
              <a:rPr lang="en-US" sz="2400" b="1" dirty="0"/>
              <a:t>any chosen data set</a:t>
            </a:r>
            <a:endParaRPr lang="en-US" sz="2400" b="1" dirty="0" smtClean="0"/>
          </a:p>
        </p:txBody>
      </p:sp>
    </p:spTree>
    <p:extLst>
      <p:ext uri="{BB962C8B-B14F-4D97-AF65-F5344CB8AC3E}">
        <p14:creationId xmlns:p14="http://schemas.microsoft.com/office/powerpoint/2010/main" val="1676491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DC7025E-4863-6F49-AD01-8A5B65B0890F}"/>
              </a:ext>
            </a:extLst>
          </p:cNvPr>
          <p:cNvSpPr/>
          <p:nvPr/>
        </p:nvSpPr>
        <p:spPr>
          <a:xfrm>
            <a:off x="0" y="0"/>
            <a:ext cx="9144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7" name="Picture 6" descr="A picture containing drawing&#10;&#10;Description automatically generated">
            <a:extLst>
              <a:ext uri="{FF2B5EF4-FFF2-40B4-BE49-F238E27FC236}">
                <a16:creationId xmlns="" xmlns:a16="http://schemas.microsoft.com/office/drawing/2014/main" id="{80288CD4-7B52-C244-BAD4-BFF7D9DCE675}"/>
              </a:ext>
            </a:extLst>
          </p:cNvPr>
          <p:cNvPicPr>
            <a:picLocks noChangeAspect="1"/>
          </p:cNvPicPr>
          <p:nvPr/>
        </p:nvPicPr>
        <p:blipFill>
          <a:blip r:embed="rId3"/>
          <a:stretch>
            <a:fillRect/>
          </a:stretch>
        </p:blipFill>
        <p:spPr>
          <a:xfrm>
            <a:off x="890237" y="3074279"/>
            <a:ext cx="2582381" cy="828674"/>
          </a:xfrm>
          <a:prstGeom prst="rect">
            <a:avLst/>
          </a:prstGeom>
        </p:spPr>
      </p:pic>
      <p:cxnSp>
        <p:nvCxnSpPr>
          <p:cNvPr id="3" name="Straight Connector 2">
            <a:extLst>
              <a:ext uri="{FF2B5EF4-FFF2-40B4-BE49-F238E27FC236}">
                <a16:creationId xmlns="" xmlns:a16="http://schemas.microsoft.com/office/drawing/2014/main" id="{4BA58083-EF1A-427F-9030-DC289843A2BF}"/>
              </a:ext>
            </a:extLst>
          </p:cNvPr>
          <p:cNvCxnSpPr>
            <a:cxnSpLocks/>
          </p:cNvCxnSpPr>
          <p:nvPr/>
        </p:nvCxnSpPr>
        <p:spPr>
          <a:xfrm>
            <a:off x="4718005" y="2658034"/>
            <a:ext cx="0" cy="1227610"/>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2733049"/>
          </a:xfrm>
          <a:prstGeom prst="rect">
            <a:avLst/>
          </a:prstGeom>
        </p:spPr>
      </p:pic>
      <p:sp>
        <p:nvSpPr>
          <p:cNvPr id="4" name="TextBox 3"/>
          <p:cNvSpPr txBox="1"/>
          <p:nvPr/>
        </p:nvSpPr>
        <p:spPr>
          <a:xfrm>
            <a:off x="3362734" y="4430822"/>
            <a:ext cx="2710543" cy="507831"/>
          </a:xfrm>
          <a:prstGeom prst="rect">
            <a:avLst/>
          </a:prstGeom>
          <a:noFill/>
        </p:spPr>
        <p:txBody>
          <a:bodyPr wrap="square" rtlCol="0">
            <a:spAutoFit/>
          </a:bodyPr>
          <a:lstStyle/>
          <a:p>
            <a:pPr algn="ctr"/>
            <a:r>
              <a:rPr lang="en-US" sz="2700" dirty="0" smtClean="0">
                <a:solidFill>
                  <a:schemeClr val="bg1"/>
                </a:solidFill>
                <a:latin typeface="Times New Roman" panose="02020603050405020304" pitchFamily="18" charset="0"/>
                <a:cs typeface="Times New Roman" panose="02020603050405020304" pitchFamily="18" charset="0"/>
              </a:rPr>
              <a:t>Thanks</a:t>
            </a:r>
            <a:endParaRPr lang="en-US" sz="2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177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p:txBody>
          <a:bodyPr/>
          <a:lstStyle/>
          <a:p>
            <a:r>
              <a:rPr lang="en-US" sz="3600" b="1" dirty="0"/>
              <a:t>What are the types of univariate analysis</a:t>
            </a:r>
            <a:r>
              <a:rPr lang="en-US" sz="3600" b="1" dirty="0" smtClean="0"/>
              <a:t>?</a:t>
            </a:r>
            <a:endParaRPr lang="en-US" sz="3600" dirty="0"/>
          </a:p>
        </p:txBody>
      </p:sp>
      <p:sp>
        <p:nvSpPr>
          <p:cNvPr id="5" name="Content Placeholder 2"/>
          <p:cNvSpPr txBox="1">
            <a:spLocks/>
          </p:cNvSpPr>
          <p:nvPr/>
        </p:nvSpPr>
        <p:spPr>
          <a:xfrm>
            <a:off x="220418" y="1173745"/>
            <a:ext cx="8615238" cy="49080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b="1" dirty="0">
                <a:latin typeface="+mn-lt"/>
              </a:rPr>
              <a:t>Frequency distribution analysis</a:t>
            </a:r>
          </a:p>
          <a:p>
            <a:pPr marL="0" indent="0">
              <a:lnSpc>
                <a:spcPct val="134000"/>
              </a:lnSpc>
              <a:buNone/>
            </a:pPr>
            <a:r>
              <a:rPr lang="en-US" dirty="0">
                <a:latin typeface="+mn-lt"/>
              </a:rPr>
              <a:t>This analysis is used to analyze continuous numerical data where we try to extract the statistical summary of the feature.</a:t>
            </a:r>
          </a:p>
          <a:p>
            <a:pPr marL="0" indent="0">
              <a:lnSpc>
                <a:spcPct val="134000"/>
              </a:lnSpc>
              <a:buNone/>
            </a:pPr>
            <a:r>
              <a:rPr lang="en-US" b="1" dirty="0">
                <a:latin typeface="+mn-lt"/>
              </a:rPr>
              <a:t>Maximum, minimum, and mean (average) analysis: </a:t>
            </a:r>
            <a:r>
              <a:rPr lang="en-US" dirty="0">
                <a:latin typeface="+mn-lt"/>
              </a:rPr>
              <a:t>Information like maximum, minimum, and mean values of any numerical data gives us a great impression of how that feature is distributed. Suppose we are analyzing the age of our customers. We saw that the minimum age of our customers is 18, the maximum age is 26, and the average age is 22. We can extract information that our customers are youth.</a:t>
            </a:r>
          </a:p>
          <a:p>
            <a:pPr marL="0" indent="0">
              <a:lnSpc>
                <a:spcPct val="134000"/>
              </a:lnSpc>
              <a:buNone/>
            </a:pPr>
            <a:r>
              <a:rPr lang="en-US" b="1" dirty="0">
                <a:latin typeface="+mn-lt"/>
              </a:rPr>
              <a:t>Standard deviation and variance analysis: </a:t>
            </a:r>
            <a:r>
              <a:rPr lang="en-US" dirty="0">
                <a:latin typeface="+mn-lt"/>
              </a:rPr>
              <a:t>We have the mean value from the earlier step. To analyze each sample present in the data, we can take the reference of the mean and calculate the deviation of that sample from it. This is known as standard deviation and is used to estimate the dispersion present in the data. High dispersion means samples are widespread, and low dispersion means samples are very close to the mean value.</a:t>
            </a:r>
            <a:endParaRPr lang="en-US" dirty="0">
              <a:latin typeface="+mn-lt"/>
            </a:endParaRPr>
          </a:p>
        </p:txBody>
      </p:sp>
    </p:spTree>
    <p:extLst>
      <p:ext uri="{BB962C8B-B14F-4D97-AF65-F5344CB8AC3E}">
        <p14:creationId xmlns:p14="http://schemas.microsoft.com/office/powerpoint/2010/main" val="3530051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p:txBody>
          <a:bodyPr/>
          <a:lstStyle/>
          <a:p>
            <a:r>
              <a:rPr lang="en-US" sz="3600" b="1" dirty="0"/>
              <a:t>What are the types of univariate analysis</a:t>
            </a:r>
            <a:r>
              <a:rPr lang="en-US" sz="3600" b="1" dirty="0" smtClean="0"/>
              <a:t>?</a:t>
            </a:r>
            <a:endParaRPr lang="en-US" sz="3600" dirty="0"/>
          </a:p>
        </p:txBody>
      </p:sp>
      <p:sp>
        <p:nvSpPr>
          <p:cNvPr id="5" name="Content Placeholder 2"/>
          <p:cNvSpPr txBox="1">
            <a:spLocks/>
          </p:cNvSpPr>
          <p:nvPr/>
        </p:nvSpPr>
        <p:spPr>
          <a:xfrm>
            <a:off x="220418" y="1173745"/>
            <a:ext cx="8615238" cy="490808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b="1" dirty="0">
                <a:latin typeface="+mn-lt"/>
              </a:rPr>
              <a:t>Histograms</a:t>
            </a:r>
          </a:p>
          <a:p>
            <a:pPr marL="0" indent="0">
              <a:lnSpc>
                <a:spcPct val="134000"/>
              </a:lnSpc>
              <a:buNone/>
            </a:pPr>
            <a:r>
              <a:rPr lang="en-US" dirty="0">
                <a:latin typeface="+mn-lt"/>
              </a:rPr>
              <a:t>A histogram plots the distribution of a numeric variable as a sequence of bars. Each bar in a histogram covers a range of values called bins. The "total range" of the dataset is divided into a number of equal parts, which are known as bins or class intervals. There's no defined way for finding the bins, but generally, we avoid using too many and too few bins. Also, changing the bin size changes the histogram. The height of the histogram represents the frequency of values falling within the corresponding </a:t>
            </a:r>
            <a:r>
              <a:rPr lang="en-US" dirty="0" smtClean="0">
                <a:latin typeface="+mn-lt"/>
              </a:rPr>
              <a:t>bin</a:t>
            </a:r>
            <a:endParaRPr lang="en-US" dirty="0">
              <a:latin typeface="+mn-lt"/>
            </a:endParaRPr>
          </a:p>
        </p:txBody>
      </p:sp>
    </p:spTree>
    <p:extLst>
      <p:ext uri="{BB962C8B-B14F-4D97-AF65-F5344CB8AC3E}">
        <p14:creationId xmlns:p14="http://schemas.microsoft.com/office/powerpoint/2010/main" val="2081681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p:txBody>
          <a:bodyPr/>
          <a:lstStyle/>
          <a:p>
            <a:r>
              <a:rPr lang="en-US" sz="3600" b="1" dirty="0"/>
              <a:t>What are the types of univariate analysis</a:t>
            </a:r>
            <a:r>
              <a:rPr lang="en-US" sz="3600" b="1" dirty="0" smtClean="0"/>
              <a:t>?</a:t>
            </a:r>
            <a:endParaRPr lang="en-US" sz="3600" dirty="0"/>
          </a:p>
        </p:txBody>
      </p:sp>
      <p:sp>
        <p:nvSpPr>
          <p:cNvPr id="5" name="Content Placeholder 2"/>
          <p:cNvSpPr txBox="1">
            <a:spLocks/>
          </p:cNvSpPr>
          <p:nvPr/>
        </p:nvSpPr>
        <p:spPr>
          <a:xfrm>
            <a:off x="220418" y="1173745"/>
            <a:ext cx="8615238" cy="49080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b="1" dirty="0">
                <a:latin typeface="+mn-lt"/>
              </a:rPr>
              <a:t>Pie Charts</a:t>
            </a:r>
          </a:p>
          <a:p>
            <a:pPr marL="0" indent="0">
              <a:lnSpc>
                <a:spcPct val="134000"/>
              </a:lnSpc>
              <a:buNone/>
            </a:pPr>
            <a:r>
              <a:rPr lang="en-US" dirty="0">
                <a:latin typeface="+mn-lt"/>
              </a:rPr>
              <a:t>A Pie Chart is a visualization of univariate data that depicts the data in a circular diagram. Each slice of the pie chart corresponds to a relative proportion of the category versus the entire group. In other words, the parts/slice of the graph is proportionate to the fraction of the whole in each category. The pie chart comprises 100% of all categories, while the piece represents the categories within the data. </a:t>
            </a:r>
            <a:endParaRPr lang="en-US" dirty="0">
              <a:latin typeface="+mn-lt"/>
            </a:endParaRPr>
          </a:p>
        </p:txBody>
      </p:sp>
    </p:spTree>
    <p:extLst>
      <p:ext uri="{BB962C8B-B14F-4D97-AF65-F5344CB8AC3E}">
        <p14:creationId xmlns:p14="http://schemas.microsoft.com/office/powerpoint/2010/main" val="2285512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p:txBody>
          <a:bodyPr/>
          <a:lstStyle/>
          <a:p>
            <a:r>
              <a:rPr lang="en-US" sz="3600" b="1" dirty="0"/>
              <a:t>What are the types of univariate analysis</a:t>
            </a:r>
            <a:r>
              <a:rPr lang="en-US" sz="3600" b="1" dirty="0" smtClean="0"/>
              <a:t>?</a:t>
            </a:r>
            <a:endParaRPr lang="en-US" sz="3600" dirty="0"/>
          </a:p>
        </p:txBody>
      </p:sp>
      <p:sp>
        <p:nvSpPr>
          <p:cNvPr id="5" name="Content Placeholder 2"/>
          <p:cNvSpPr txBox="1">
            <a:spLocks/>
          </p:cNvSpPr>
          <p:nvPr/>
        </p:nvSpPr>
        <p:spPr>
          <a:xfrm>
            <a:off x="220418" y="1173745"/>
            <a:ext cx="3612555" cy="490808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b="1" dirty="0">
                <a:latin typeface="+mn-lt"/>
              </a:rPr>
              <a:t>Boxplot</a:t>
            </a:r>
          </a:p>
          <a:p>
            <a:pPr marL="0" indent="0">
              <a:lnSpc>
                <a:spcPct val="134000"/>
              </a:lnSpc>
              <a:buNone/>
            </a:pPr>
            <a:r>
              <a:rPr lang="en-US" dirty="0">
                <a:latin typeface="+mn-lt"/>
              </a:rPr>
              <a:t>A boxplot or whisker plot is a diagram often used for visualizing the distribution of numeric values. A boxplot divides the data into equal parts using the three quartiles, and this serves as an excellent visualization of distribution. A boxplot consists of the lowest value, the first quartile (Lower Quartile), the Second quartile (Median), the Third quartile (Upper Quartile), and finally, the highest value. A quartile is a statistical term used to describe the division of observations. The mentioned three quartiles divide the data into four equal parts. </a:t>
            </a:r>
            <a:endParaRPr lang="en-US" dirty="0">
              <a:latin typeface="+mn-lt"/>
            </a:endParaRPr>
          </a:p>
        </p:txBody>
      </p:sp>
      <p:pic>
        <p:nvPicPr>
          <p:cNvPr id="7" name="Picture 6"/>
          <p:cNvPicPr>
            <a:picLocks noChangeAspect="1"/>
          </p:cNvPicPr>
          <p:nvPr/>
        </p:nvPicPr>
        <p:blipFill>
          <a:blip r:embed="rId2"/>
          <a:stretch>
            <a:fillRect/>
          </a:stretch>
        </p:blipFill>
        <p:spPr>
          <a:xfrm>
            <a:off x="3832973" y="653214"/>
            <a:ext cx="5311027" cy="2751424"/>
          </a:xfrm>
          <a:prstGeom prst="rect">
            <a:avLst/>
          </a:prstGeom>
        </p:spPr>
      </p:pic>
      <p:pic>
        <p:nvPicPr>
          <p:cNvPr id="9" name="Picture 8"/>
          <p:cNvPicPr>
            <a:picLocks noChangeAspect="1"/>
          </p:cNvPicPr>
          <p:nvPr/>
        </p:nvPicPr>
        <p:blipFill>
          <a:blip r:embed="rId3"/>
          <a:stretch>
            <a:fillRect/>
          </a:stretch>
        </p:blipFill>
        <p:spPr>
          <a:xfrm>
            <a:off x="5584004" y="3628874"/>
            <a:ext cx="3559996" cy="3229126"/>
          </a:xfrm>
          <a:prstGeom prst="rect">
            <a:avLst/>
          </a:prstGeom>
        </p:spPr>
      </p:pic>
    </p:spTree>
    <p:extLst>
      <p:ext uri="{BB962C8B-B14F-4D97-AF65-F5344CB8AC3E}">
        <p14:creationId xmlns:p14="http://schemas.microsoft.com/office/powerpoint/2010/main" val="1918326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p:txBody>
          <a:bodyPr/>
          <a:lstStyle/>
          <a:p>
            <a:r>
              <a:rPr lang="en-US" sz="3600" b="1" dirty="0"/>
              <a:t>What are the types of univariate analysis</a:t>
            </a:r>
            <a:r>
              <a:rPr lang="en-US" sz="3600" b="1" dirty="0" smtClean="0"/>
              <a:t>?</a:t>
            </a:r>
            <a:endParaRPr lang="en-US" sz="3600" dirty="0"/>
          </a:p>
        </p:txBody>
      </p:sp>
      <p:sp>
        <p:nvSpPr>
          <p:cNvPr id="5" name="Content Placeholder 2"/>
          <p:cNvSpPr txBox="1">
            <a:spLocks/>
          </p:cNvSpPr>
          <p:nvPr/>
        </p:nvSpPr>
        <p:spPr>
          <a:xfrm>
            <a:off x="220418" y="2094099"/>
            <a:ext cx="8615238" cy="398772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b="1" dirty="0" smtClean="0">
                <a:latin typeface="+mn-lt"/>
              </a:rPr>
              <a:t>Boxplot</a:t>
            </a:r>
          </a:p>
          <a:p>
            <a:pPr marL="0" indent="0">
              <a:lnSpc>
                <a:spcPct val="134000"/>
              </a:lnSpc>
              <a:buNone/>
            </a:pPr>
            <a:r>
              <a:rPr lang="en-US" dirty="0" smtClean="0">
                <a:latin typeface="+mn-lt"/>
              </a:rPr>
              <a:t>This </a:t>
            </a:r>
            <a:r>
              <a:rPr lang="en-US" dirty="0">
                <a:latin typeface="+mn-lt"/>
              </a:rPr>
              <a:t>box plot is generated from a normal distribution, and because of that, it is approximately symmetric with respect to the middle yellow line. </a:t>
            </a:r>
          </a:p>
          <a:p>
            <a:pPr marL="0" indent="0">
              <a:lnSpc>
                <a:spcPct val="134000"/>
              </a:lnSpc>
              <a:buNone/>
            </a:pPr>
            <a:r>
              <a:rPr lang="en-US" dirty="0">
                <a:latin typeface="+mn-lt"/>
              </a:rPr>
              <a:t>The Inter Quartile Range (IQR) represents the middle 50% values. Each quartile to end or quartile covers 25% of the data. Hence, IQR is the difference between the third and the first quartile. </a:t>
            </a:r>
            <a:r>
              <a:rPr lang="en-US" dirty="0" smtClean="0">
                <a:latin typeface="+mn-lt"/>
              </a:rPr>
              <a:t> </a:t>
            </a:r>
          </a:p>
          <a:p>
            <a:pPr marL="0" indent="0">
              <a:lnSpc>
                <a:spcPct val="134000"/>
              </a:lnSpc>
              <a:buNone/>
            </a:pPr>
            <a:endParaRPr lang="en-US" dirty="0">
              <a:latin typeface="+mn-lt"/>
            </a:endParaRPr>
          </a:p>
        </p:txBody>
      </p:sp>
      <p:pic>
        <p:nvPicPr>
          <p:cNvPr id="6146" name="Picture 2" descr="Boxplot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240" y="812662"/>
            <a:ext cx="4850760" cy="1513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778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p:txBody>
          <a:bodyPr/>
          <a:lstStyle/>
          <a:p>
            <a:r>
              <a:rPr lang="en-US" sz="3600" b="1" dirty="0"/>
              <a:t>What are the types of univariate analysis</a:t>
            </a:r>
            <a:r>
              <a:rPr lang="en-US" sz="3600" b="1" dirty="0" smtClean="0"/>
              <a:t>?</a:t>
            </a:r>
            <a:endParaRPr lang="en-US" sz="3600" dirty="0"/>
          </a:p>
        </p:txBody>
      </p:sp>
      <p:sp>
        <p:nvSpPr>
          <p:cNvPr id="5" name="Content Placeholder 2"/>
          <p:cNvSpPr txBox="1">
            <a:spLocks/>
          </p:cNvSpPr>
          <p:nvPr/>
        </p:nvSpPr>
        <p:spPr>
          <a:xfrm>
            <a:off x="155060" y="3256545"/>
            <a:ext cx="8680596" cy="3386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1800" b="1" dirty="0" smtClean="0">
                <a:latin typeface="+mn-lt"/>
              </a:rPr>
              <a:t>Boxplot</a:t>
            </a:r>
          </a:p>
          <a:p>
            <a:pPr marL="0" indent="0">
              <a:lnSpc>
                <a:spcPct val="134000"/>
              </a:lnSpc>
              <a:buNone/>
            </a:pPr>
            <a:r>
              <a:rPr lang="en-US" sz="1800" i="1" dirty="0"/>
              <a:t>IQR = (Third Quartile (Q3)- First Quartile (Q1)) </a:t>
            </a:r>
            <a:endParaRPr lang="en-US" sz="1800" b="1" dirty="0" smtClean="0">
              <a:latin typeface="+mn-lt"/>
            </a:endParaRPr>
          </a:p>
          <a:p>
            <a:pPr marL="0" indent="0">
              <a:lnSpc>
                <a:spcPct val="134000"/>
              </a:lnSpc>
              <a:buNone/>
            </a:pPr>
            <a:r>
              <a:rPr lang="en-US" sz="1800" dirty="0">
                <a:latin typeface="+mn-lt"/>
              </a:rPr>
              <a:t>IQR can be used to find the outliers in the data. A detailed approach has been discussed in this blog. </a:t>
            </a:r>
          </a:p>
          <a:p>
            <a:pPr marL="0" indent="0">
              <a:lnSpc>
                <a:spcPct val="134000"/>
              </a:lnSpc>
              <a:buNone/>
            </a:pPr>
            <a:r>
              <a:rPr lang="en-US" sz="1800" dirty="0">
                <a:latin typeface="+mn-lt"/>
              </a:rPr>
              <a:t>Boxplot can help in visualizing the distribution of data. The image below can distinguish the skewed distributions vs. the normal distribution pattern.</a:t>
            </a:r>
          </a:p>
        </p:txBody>
      </p:sp>
      <p:pic>
        <p:nvPicPr>
          <p:cNvPr id="7170" name="Picture 2" descr="Negatively-Skewed, Symmetrical, Positively-Skew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308" y="812662"/>
            <a:ext cx="5914692" cy="263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059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47500" lnSpcReduction="20000"/>
          </a:bodyPr>
          <a:lstStyle/>
          <a:p>
            <a:pPr marL="0" indent="0">
              <a:lnSpc>
                <a:spcPct val="134000"/>
              </a:lnSpc>
              <a:buNone/>
            </a:pPr>
            <a:r>
              <a:rPr lang="en-US" dirty="0"/>
              <a:t>https://www.enjoyalgorithms.com/blog/univariate-bivariate-multivariate-analysis</a:t>
            </a:r>
            <a:endParaRPr lang="en-US" dirty="0"/>
          </a:p>
        </p:txBody>
      </p:sp>
      <p:sp>
        <p:nvSpPr>
          <p:cNvPr id="2" name="Title 1"/>
          <p:cNvSpPr>
            <a:spLocks noGrp="1"/>
          </p:cNvSpPr>
          <p:nvPr>
            <p:ph type="title"/>
          </p:nvPr>
        </p:nvSpPr>
        <p:spPr/>
        <p:txBody>
          <a:bodyPr/>
          <a:lstStyle/>
          <a:p>
            <a:r>
              <a:rPr lang="en-US" sz="3600" b="1" dirty="0"/>
              <a:t>What is Bivariate Analysis</a:t>
            </a:r>
            <a:r>
              <a:rPr lang="en-US" sz="3600" b="1" dirty="0" smtClean="0"/>
              <a:t>?</a:t>
            </a:r>
            <a:endParaRPr lang="en-US" sz="3600" dirty="0"/>
          </a:p>
        </p:txBody>
      </p:sp>
      <p:sp>
        <p:nvSpPr>
          <p:cNvPr id="5" name="Content Placeholder 2"/>
          <p:cNvSpPr txBox="1">
            <a:spLocks/>
          </p:cNvSpPr>
          <p:nvPr/>
        </p:nvSpPr>
        <p:spPr>
          <a:xfrm>
            <a:off x="428624" y="1563168"/>
            <a:ext cx="8137860" cy="3386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2400" dirty="0">
                <a:latin typeface="+mn-lt"/>
              </a:rPr>
              <a:t>'Bi' means two, and 'variate' means variable. Collectively, Bivariate analysis refers to the exploratory data analysis between two variables. Now again, the variables can be either numeric or categorical. Bivariate analysis helps in studying the relationship between two variables, and if the two variables are related, we can comment on the strength of association</a:t>
            </a:r>
          </a:p>
        </p:txBody>
      </p:sp>
    </p:spTree>
    <p:extLst>
      <p:ext uri="{BB962C8B-B14F-4D97-AF65-F5344CB8AC3E}">
        <p14:creationId xmlns:p14="http://schemas.microsoft.com/office/powerpoint/2010/main" val="606851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8E72CD39C78440B3BE064E8D39F0EF" ma:contentTypeVersion="11" ma:contentTypeDescription="Create a new document." ma:contentTypeScope="" ma:versionID="19352eaaaeca6d9bca887c0743b7f8f2">
  <xsd:schema xmlns:xsd="http://www.w3.org/2001/XMLSchema" xmlns:xs="http://www.w3.org/2001/XMLSchema" xmlns:p="http://schemas.microsoft.com/office/2006/metadata/properties" xmlns:ns2="9d598734-5b8b-4870-b26a-eacc732a8521" xmlns:ns3="c935e0c0-4ac0-436c-98e6-82100ae03ad4" targetNamespace="http://schemas.microsoft.com/office/2006/metadata/properties" ma:root="true" ma:fieldsID="91eeb7d3d773a6c859dd389c36179f02" ns2:_="" ns3:_="">
    <xsd:import namespace="9d598734-5b8b-4870-b26a-eacc732a8521"/>
    <xsd:import namespace="c935e0c0-4ac0-436c-98e6-82100ae03ad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598734-5b8b-4870-b26a-eacc732a85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35e0c0-4ac0-436c-98e6-82100ae03ad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779883-FB27-4E14-B5AF-0888294220D4}">
  <ds:schemaRefs>
    <ds:schemaRef ds:uri="http://purl.org/dc/elements/1.1/"/>
    <ds:schemaRef ds:uri="http://purl.org/dc/terms/"/>
    <ds:schemaRef ds:uri="8ba8b010-7a1a-48ff-a0e3-01eab13ec08a"/>
    <ds:schemaRef ds:uri="7bd43ac4-ac85-432f-a056-248e92882f49"/>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BF6986C-3BB8-4097-A40D-4AEF29EC102D}"/>
</file>

<file path=customXml/itemProps3.xml><?xml version="1.0" encoding="utf-8"?>
<ds:datastoreItem xmlns:ds="http://schemas.openxmlformats.org/officeDocument/2006/customXml" ds:itemID="{1C688B25-29BA-4117-9961-1F87257282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25677</TotalTime>
  <Words>1669</Words>
  <Application>Microsoft Office PowerPoint</Application>
  <PresentationFormat>On-screen Show (4:3)</PresentationFormat>
  <Paragraphs>98</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Georgia</vt:lpstr>
      <vt:lpstr>Times New Roman</vt:lpstr>
      <vt:lpstr>Office Theme</vt:lpstr>
      <vt:lpstr>PowerPoint Presentation</vt:lpstr>
      <vt:lpstr>What is Univariate Analysis?</vt:lpstr>
      <vt:lpstr>What are the types of univariate analysis?</vt:lpstr>
      <vt:lpstr>What are the types of univariate analysis?</vt:lpstr>
      <vt:lpstr>What are the types of univariate analysis?</vt:lpstr>
      <vt:lpstr>What are the types of univariate analysis?</vt:lpstr>
      <vt:lpstr>What are the types of univariate analysis?</vt:lpstr>
      <vt:lpstr>What are the types of univariate analysis?</vt:lpstr>
      <vt:lpstr>What is Bivariate Analysis?</vt:lpstr>
      <vt:lpstr>What are the types of bivariate analysis?</vt:lpstr>
      <vt:lpstr>What are the types of bivariate analysis?</vt:lpstr>
      <vt:lpstr>What are the types of bivariate analysis?</vt:lpstr>
      <vt:lpstr>What are the types of bivariate analysis?</vt:lpstr>
      <vt:lpstr>What are the types of bivariate analysis?</vt:lpstr>
      <vt:lpstr>What are the types of bivariate analysis?</vt:lpstr>
      <vt:lpstr>What are the types of bivariate analysis?</vt:lpstr>
      <vt:lpstr>What is Multivariate Analysis?</vt:lpstr>
      <vt:lpstr>What are the methods used for multivariate analysis?</vt:lpstr>
      <vt:lpstr>What are the methods used for multivariate analysis?</vt:lpstr>
      <vt:lpstr>What are the methods used for multivariate analysis?</vt:lpstr>
      <vt:lpstr>What are the methods used for multivariate analysis?</vt:lpstr>
      <vt:lpstr>Lab Exercises: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Dhivvya</dc:creator>
  <cp:lastModifiedBy>Hemalatha</cp:lastModifiedBy>
  <cp:revision>896</cp:revision>
  <cp:lastPrinted>2021-03-26T12:46:17Z</cp:lastPrinted>
  <dcterms:created xsi:type="dcterms:W3CDTF">2020-07-16T02:17:40Z</dcterms:created>
  <dcterms:modified xsi:type="dcterms:W3CDTF">2022-11-02T07:15:28Z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0x010100F58E72CD39C78440B3BE064E8D39F0EF</vt:lpwstr>
  </property>
</Properties>
</file>