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530" r:id="rId5"/>
    <p:sldId id="531" r:id="rId6"/>
    <p:sldId id="533" r:id="rId7"/>
    <p:sldId id="534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43" r:id="rId17"/>
    <p:sldId id="545" r:id="rId18"/>
    <p:sldId id="554" r:id="rId19"/>
    <p:sldId id="54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22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dra S Raj" userId="ddb8a0bff390c721" providerId="LiveId" clId="{BC1C72DE-1DAD-4559-86C4-B62032B0A32E}"/>
    <pc:docChg chg="custSel addSld modSld">
      <pc:chgData name="Ardra S Raj" userId="ddb8a0bff390c721" providerId="LiveId" clId="{BC1C72DE-1DAD-4559-86C4-B62032B0A32E}" dt="2023-02-20T13:27:45.383" v="37" actId="207"/>
      <pc:docMkLst>
        <pc:docMk/>
      </pc:docMkLst>
      <pc:sldChg chg="addSp delSp modSp mod">
        <pc:chgData name="Ardra S Raj" userId="ddb8a0bff390c721" providerId="LiveId" clId="{BC1C72DE-1DAD-4559-86C4-B62032B0A32E}" dt="2023-02-20T13:25:02.345" v="3" actId="478"/>
        <pc:sldMkLst>
          <pc:docMk/>
          <pc:sldMk cId="1723491119" sldId="530"/>
        </pc:sldMkLst>
        <pc:spChg chg="del">
          <ac:chgData name="Ardra S Raj" userId="ddb8a0bff390c721" providerId="LiveId" clId="{BC1C72DE-1DAD-4559-86C4-B62032B0A32E}" dt="2023-02-20T13:24:58.283" v="0" actId="21"/>
          <ac:spMkLst>
            <pc:docMk/>
            <pc:sldMk cId="1723491119" sldId="530"/>
            <ac:spMk id="3" creationId="{696329B1-2D04-0F3A-1081-C5117D8CE122}"/>
          </ac:spMkLst>
        </pc:spChg>
        <pc:spChg chg="add del mod">
          <ac:chgData name="Ardra S Raj" userId="ddb8a0bff390c721" providerId="LiveId" clId="{BC1C72DE-1DAD-4559-86C4-B62032B0A32E}" dt="2023-02-20T13:25:02.345" v="3" actId="478"/>
          <ac:spMkLst>
            <pc:docMk/>
            <pc:sldMk cId="1723491119" sldId="530"/>
            <ac:spMk id="5" creationId="{D236ED97-C45D-EF57-C79C-46270E65DCCA}"/>
          </ac:spMkLst>
        </pc:spChg>
      </pc:sldChg>
      <pc:sldChg chg="modSp mod">
        <pc:chgData name="Ardra S Raj" userId="ddb8a0bff390c721" providerId="LiveId" clId="{BC1C72DE-1DAD-4559-86C4-B62032B0A32E}" dt="2023-02-20T13:25:53.803" v="24" actId="14100"/>
        <pc:sldMkLst>
          <pc:docMk/>
          <pc:sldMk cId="3548027083" sldId="531"/>
        </pc:sldMkLst>
        <pc:spChg chg="mod">
          <ac:chgData name="Ardra S Raj" userId="ddb8a0bff390c721" providerId="LiveId" clId="{BC1C72DE-1DAD-4559-86C4-B62032B0A32E}" dt="2023-02-20T13:25:53.803" v="24" actId="14100"/>
          <ac:spMkLst>
            <pc:docMk/>
            <pc:sldMk cId="3548027083" sldId="531"/>
            <ac:spMk id="3" creationId="{199158D4-7B61-0A48-E33F-792278D05724}"/>
          </ac:spMkLst>
        </pc:spChg>
      </pc:sldChg>
      <pc:sldChg chg="addSp delSp modSp new mod">
        <pc:chgData name="Ardra S Raj" userId="ddb8a0bff390c721" providerId="LiveId" clId="{BC1C72DE-1DAD-4559-86C4-B62032B0A32E}" dt="2023-02-20T13:27:45.383" v="37" actId="207"/>
        <pc:sldMkLst>
          <pc:docMk/>
          <pc:sldMk cId="1967122629" sldId="554"/>
        </pc:sldMkLst>
        <pc:spChg chg="mod">
          <ac:chgData name="Ardra S Raj" userId="ddb8a0bff390c721" providerId="LiveId" clId="{BC1C72DE-1DAD-4559-86C4-B62032B0A32E}" dt="2023-02-20T13:25:39.780" v="13" actId="20577"/>
          <ac:spMkLst>
            <pc:docMk/>
            <pc:sldMk cId="1967122629" sldId="554"/>
            <ac:spMk id="2" creationId="{290972DE-7B22-52C4-77BB-878F50F5D1EF}"/>
          </ac:spMkLst>
        </pc:spChg>
        <pc:spChg chg="del">
          <ac:chgData name="Ardra S Raj" userId="ddb8a0bff390c721" providerId="LiveId" clId="{BC1C72DE-1DAD-4559-86C4-B62032B0A32E}" dt="2023-02-20T13:26:04.856" v="27" actId="21"/>
          <ac:spMkLst>
            <pc:docMk/>
            <pc:sldMk cId="1967122629" sldId="554"/>
            <ac:spMk id="3" creationId="{575791E1-FCBB-02BE-F647-36FEDD707B95}"/>
          </ac:spMkLst>
        </pc:spChg>
        <pc:spChg chg="del mod">
          <ac:chgData name="Ardra S Raj" userId="ddb8a0bff390c721" providerId="LiveId" clId="{BC1C72DE-1DAD-4559-86C4-B62032B0A32E}" dt="2023-02-20T13:26:00.431" v="26" actId="478"/>
          <ac:spMkLst>
            <pc:docMk/>
            <pc:sldMk cId="1967122629" sldId="554"/>
            <ac:spMk id="4" creationId="{A200CD3A-0E1C-ADA7-5274-7F8A333AEF14}"/>
          </ac:spMkLst>
        </pc:spChg>
        <pc:spChg chg="add mod">
          <ac:chgData name="Ardra S Raj" userId="ddb8a0bff390c721" providerId="LiveId" clId="{BC1C72DE-1DAD-4559-86C4-B62032B0A32E}" dt="2023-02-20T13:27:45.383" v="37" actId="207"/>
          <ac:spMkLst>
            <pc:docMk/>
            <pc:sldMk cId="1967122629" sldId="554"/>
            <ac:spMk id="6" creationId="{31D42A81-EFF2-0A57-2C71-440B0ED9DF2D}"/>
          </ac:spMkLst>
        </pc:spChg>
      </pc:sldChg>
    </pc:docChg>
  </pc:docChgLst>
  <pc:docChgLst>
    <pc:chgData name="Ardra S Raj" userId="ddb8a0bff390c721" providerId="LiveId" clId="{4ABFD84F-7395-4FE1-BB62-A6FAB9C17A5F}"/>
    <pc:docChg chg="custSel modSld">
      <pc:chgData name="Ardra S Raj" userId="ddb8a0bff390c721" providerId="LiveId" clId="{4ABFD84F-7395-4FE1-BB62-A6FAB9C17A5F}" dt="2023-01-11T17:55:00.979" v="13" actId="5793"/>
      <pc:docMkLst>
        <pc:docMk/>
      </pc:docMkLst>
      <pc:sldChg chg="modSp mod">
        <pc:chgData name="Ardra S Raj" userId="ddb8a0bff390c721" providerId="LiveId" clId="{4ABFD84F-7395-4FE1-BB62-A6FAB9C17A5F}" dt="2023-01-10T19:39:18.823" v="1" actId="2711"/>
        <pc:sldMkLst>
          <pc:docMk/>
          <pc:sldMk cId="1723491119" sldId="530"/>
        </pc:sldMkLst>
        <pc:spChg chg="mod">
          <ac:chgData name="Ardra S Raj" userId="ddb8a0bff390c721" providerId="LiveId" clId="{4ABFD84F-7395-4FE1-BB62-A6FAB9C17A5F}" dt="2023-01-10T19:39:14.695" v="0" actId="2711"/>
          <ac:spMkLst>
            <pc:docMk/>
            <pc:sldMk cId="1723491119" sldId="530"/>
            <ac:spMk id="2" creationId="{DC870DB4-0446-EF22-E8E0-3A5B83923AC0}"/>
          </ac:spMkLst>
        </pc:spChg>
        <pc:spChg chg="mod">
          <ac:chgData name="Ardra S Raj" userId="ddb8a0bff390c721" providerId="LiveId" clId="{4ABFD84F-7395-4FE1-BB62-A6FAB9C17A5F}" dt="2023-01-10T19:39:18.823" v="1" actId="2711"/>
          <ac:spMkLst>
            <pc:docMk/>
            <pc:sldMk cId="1723491119" sldId="530"/>
            <ac:spMk id="3" creationId="{696329B1-2D04-0F3A-1081-C5117D8CE122}"/>
          </ac:spMkLst>
        </pc:spChg>
      </pc:sldChg>
      <pc:sldChg chg="delSp mod">
        <pc:chgData name="Ardra S Raj" userId="ddb8a0bff390c721" providerId="LiveId" clId="{4ABFD84F-7395-4FE1-BB62-A6FAB9C17A5F}" dt="2023-01-10T19:39:25.965" v="2" actId="21"/>
        <pc:sldMkLst>
          <pc:docMk/>
          <pc:sldMk cId="3548027083" sldId="531"/>
        </pc:sldMkLst>
        <pc:spChg chg="del">
          <ac:chgData name="Ardra S Raj" userId="ddb8a0bff390c721" providerId="LiveId" clId="{4ABFD84F-7395-4FE1-BB62-A6FAB9C17A5F}" dt="2023-01-10T19:39:25.965" v="2" actId="21"/>
          <ac:spMkLst>
            <pc:docMk/>
            <pc:sldMk cId="3548027083" sldId="531"/>
            <ac:spMk id="5" creationId="{9157728F-9EA1-A705-8E4D-B7823E4F4C26}"/>
          </ac:spMkLst>
        </pc:spChg>
      </pc:sldChg>
      <pc:sldChg chg="modSp mod">
        <pc:chgData name="Ardra S Raj" userId="ddb8a0bff390c721" providerId="LiveId" clId="{4ABFD84F-7395-4FE1-BB62-A6FAB9C17A5F}" dt="2023-01-11T17:54:42.291" v="11" actId="5793"/>
        <pc:sldMkLst>
          <pc:docMk/>
          <pc:sldMk cId="606800389" sldId="550"/>
        </pc:sldMkLst>
        <pc:spChg chg="mod">
          <ac:chgData name="Ardra S Raj" userId="ddb8a0bff390c721" providerId="LiveId" clId="{4ABFD84F-7395-4FE1-BB62-A6FAB9C17A5F}" dt="2023-01-11T17:54:42.291" v="11" actId="5793"/>
          <ac:spMkLst>
            <pc:docMk/>
            <pc:sldMk cId="606800389" sldId="550"/>
            <ac:spMk id="5" creationId="{F6275EFF-4B50-3200-8DD2-DB89F0AA528E}"/>
          </ac:spMkLst>
        </pc:spChg>
      </pc:sldChg>
      <pc:sldChg chg="modSp mod">
        <pc:chgData name="Ardra S Raj" userId="ddb8a0bff390c721" providerId="LiveId" clId="{4ABFD84F-7395-4FE1-BB62-A6FAB9C17A5F}" dt="2023-01-11T17:55:00.979" v="13" actId="5793"/>
        <pc:sldMkLst>
          <pc:docMk/>
          <pc:sldMk cId="3668242169" sldId="553"/>
        </pc:sldMkLst>
        <pc:spChg chg="mod">
          <ac:chgData name="Ardra S Raj" userId="ddb8a0bff390c721" providerId="LiveId" clId="{4ABFD84F-7395-4FE1-BB62-A6FAB9C17A5F}" dt="2023-01-11T17:55:00.979" v="13" actId="5793"/>
          <ac:spMkLst>
            <pc:docMk/>
            <pc:sldMk cId="3668242169" sldId="553"/>
            <ac:spMk id="5" creationId="{17D86BDC-6BA6-7AD6-B172-C5A1BA7584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MINIMAX ALGORITHM USING </a:t>
            </a:r>
            <a:br>
              <a:rPr lang="en-US" dirty="0"/>
            </a:br>
            <a:r>
              <a:rPr lang="en-US" dirty="0"/>
              <a:t>TIC-TAC-TOE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6EAE078-A7D8-A50E-DE6B-CFA7A2908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591" y="1913571"/>
            <a:ext cx="2436542" cy="21400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BACEF-FAE7-CFE8-7899-FF6FE89F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174" y="1948094"/>
            <a:ext cx="2436543" cy="21400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DF4058-3809-812D-9119-E6376AEE4F98}"/>
              </a:ext>
            </a:extLst>
          </p:cNvPr>
          <p:cNvSpPr txBox="1"/>
          <p:nvPr/>
        </p:nvSpPr>
        <p:spPr>
          <a:xfrm>
            <a:off x="965200" y="457200"/>
            <a:ext cx="9391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+mj-lt"/>
              </a:rPr>
              <a:t>We are going to represent the problem as a search tree along with some additional information, </a:t>
            </a:r>
            <a:r>
              <a:rPr lang="en-IN" sz="2400" dirty="0" err="1">
                <a:solidFill>
                  <a:schemeClr val="bg1"/>
                </a:solidFill>
                <a:latin typeface="+mj-lt"/>
              </a:rPr>
              <a:t>ie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,</a:t>
            </a:r>
          </a:p>
          <a:p>
            <a:r>
              <a:rPr lang="en-IN" sz="2400" dirty="0">
                <a:solidFill>
                  <a:schemeClr val="bg1"/>
                </a:solidFill>
                <a:latin typeface="+mj-lt"/>
              </a:rPr>
              <a:t>Heuristic function = X’s possibility to win – O’s possibility to win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C00C70-1D28-5FBF-BAE9-3905D15A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758" y="1948093"/>
            <a:ext cx="2436543" cy="214003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09EA08-EDCE-4A26-137E-6E1F4D59D2CC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5676446" y="1948094"/>
            <a:ext cx="0" cy="214003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1B5738-C674-6CC2-2200-3D181A79A016}"/>
              </a:ext>
            </a:extLst>
          </p:cNvPr>
          <p:cNvCxnSpPr>
            <a:cxnSpLocks/>
          </p:cNvCxnSpPr>
          <p:nvPr/>
        </p:nvCxnSpPr>
        <p:spPr>
          <a:xfrm flipH="1">
            <a:off x="4458174" y="3661485"/>
            <a:ext cx="24365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AA008E-611A-3EFF-07AB-E0C9EF5038AB}"/>
              </a:ext>
            </a:extLst>
          </p:cNvPr>
          <p:cNvCxnSpPr>
            <a:cxnSpLocks/>
            <a:stCxn id="12" idx="3"/>
            <a:endCxn id="12" idx="1"/>
          </p:cNvCxnSpPr>
          <p:nvPr/>
        </p:nvCxnSpPr>
        <p:spPr>
          <a:xfrm flipH="1">
            <a:off x="7392758" y="3018110"/>
            <a:ext cx="24365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6BC881-CE64-873D-0DD8-15F93F018EEA}"/>
              </a:ext>
            </a:extLst>
          </p:cNvPr>
          <p:cNvSpPr txBox="1"/>
          <p:nvPr/>
        </p:nvSpPr>
        <p:spPr>
          <a:xfrm>
            <a:off x="1523592" y="4088126"/>
            <a:ext cx="1032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+mj-lt"/>
              </a:rPr>
              <a:t>                             X’s possibility to win        O’s possibility to win</a:t>
            </a:r>
          </a:p>
          <a:p>
            <a:endParaRPr lang="en-IN" sz="2400" dirty="0">
              <a:solidFill>
                <a:schemeClr val="bg1"/>
              </a:solidFill>
              <a:latin typeface="+mj-lt"/>
            </a:endParaRPr>
          </a:p>
          <a:p>
            <a:endParaRPr lang="en-IN" sz="2400" dirty="0">
              <a:solidFill>
                <a:schemeClr val="bg1"/>
              </a:solidFill>
              <a:latin typeface="+mj-lt"/>
            </a:endParaRPr>
          </a:p>
          <a:p>
            <a:r>
              <a:rPr lang="en-IN" sz="2400" dirty="0">
                <a:solidFill>
                  <a:schemeClr val="bg1"/>
                </a:solidFill>
                <a:latin typeface="+mj-lt"/>
              </a:rPr>
              <a:t>When value of heuristic is &gt;= 1, X has highest possibility to win</a:t>
            </a:r>
          </a:p>
          <a:p>
            <a:r>
              <a:rPr lang="en-IN" sz="2400" dirty="0">
                <a:solidFill>
                  <a:schemeClr val="bg1"/>
                </a:solidFill>
                <a:latin typeface="+mj-lt"/>
              </a:rPr>
              <a:t>When value of heuristic is=0, highest possibility to draw</a:t>
            </a:r>
          </a:p>
          <a:p>
            <a:r>
              <a:rPr lang="en-IN" sz="2400" dirty="0">
                <a:solidFill>
                  <a:schemeClr val="bg1"/>
                </a:solidFill>
                <a:latin typeface="+mj-lt"/>
              </a:rPr>
              <a:t>When value of heuristic is negative, O has highest possibility to win</a:t>
            </a:r>
          </a:p>
          <a:p>
            <a:endParaRPr lang="en-IN" sz="2400" dirty="0">
              <a:solidFill>
                <a:schemeClr val="bg1"/>
              </a:solidFill>
              <a:latin typeface="+mj-lt"/>
            </a:endParaRPr>
          </a:p>
          <a:p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282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74DE21-9B1F-8D6D-A675-D790B5328331}"/>
              </a:ext>
            </a:extLst>
          </p:cNvPr>
          <p:cNvSpPr txBox="1"/>
          <p:nvPr/>
        </p:nvSpPr>
        <p:spPr>
          <a:xfrm>
            <a:off x="721360" y="264160"/>
            <a:ext cx="344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+mj-lt"/>
              </a:rPr>
              <a:t>Search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40AA7-8684-D9D4-F0B5-CEF13F4005B7}"/>
              </a:ext>
            </a:extLst>
          </p:cNvPr>
          <p:cNvSpPr txBox="1"/>
          <p:nvPr/>
        </p:nvSpPr>
        <p:spPr>
          <a:xfrm>
            <a:off x="675641" y="6024880"/>
            <a:ext cx="9250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+mj-lt"/>
              </a:rPr>
              <a:t>Mini max algorithm can be improved using Alpha Beta pruning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3DD8E5-7D37-B0D7-0143-BCDD6260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06" y="1010718"/>
            <a:ext cx="8407588" cy="472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4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1D5FF-E3CE-1E70-9D44-C33C4C5D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06400"/>
            <a:ext cx="8878824" cy="1127760"/>
          </a:xfrm>
        </p:spPr>
        <p:txBody>
          <a:bodyPr/>
          <a:lstStyle/>
          <a:p>
            <a:r>
              <a:rPr lang="en-IN" dirty="0"/>
              <a:t>ALPHA BETA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D86BDC-6BA6-7AD6-B172-C5A1BA75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686560"/>
            <a:ext cx="10881360" cy="47650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latin typeface="+mj-lt"/>
              </a:rPr>
              <a:t>Alpha – Beta pruning - it remove all nodes that are not really affecting final decision but makes algorithm slow. Hence by pruning these nodes , it makes algorithm faster.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IN" dirty="0">
                <a:latin typeface="+mj-lt"/>
              </a:rPr>
              <a:t>Alpha – highest value we found so far at any point along the path of maximiser.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+mj-lt"/>
              </a:rPr>
              <a:t>Initial value - -infinity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+mj-lt"/>
              </a:rPr>
              <a:t>Beta – lowest value we found so far at any point along the path of minimiser.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+mj-lt"/>
              </a:rPr>
              <a:t>Initial value - +infinity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i="0" u="none" strike="noStrike" dirty="0">
                <a:effectLst/>
                <a:latin typeface="+mj-lt"/>
              </a:rPr>
              <a:t>Alpha-Beta pruning allows the space to be used in a compact manner as well as use time efficiently</a:t>
            </a:r>
            <a:endParaRPr lang="en-IN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824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i="0" u="none" strike="noStrike" dirty="0">
                <a:effectLst/>
                <a:latin typeface="+mj-lt"/>
              </a:rPr>
              <a:t>The result in the Minimax is better than brute force .</a:t>
            </a:r>
          </a:p>
          <a:p>
            <a:r>
              <a:rPr lang="en-US" sz="2400" b="1" dirty="0">
                <a:latin typeface="+mj-lt"/>
              </a:rPr>
              <a:t>Minimax and Alpha Beta pruning algorithm have good talent in giving a great performance for Tic-Tac-Toe game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implementation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i="0" u="none" strike="noStrike" dirty="0">
                <a:effectLst/>
                <a:latin typeface="+mj-lt"/>
              </a:rPr>
              <a:t>I am planning to implement the Tic-Tac-Toe game using Minimax approach.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2961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72DE-7B22-52C4-77BB-878F50F5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42A81-EFF2-0A57-2C71-440B0ED9DF2D}"/>
              </a:ext>
            </a:extLst>
          </p:cNvPr>
          <p:cNvSpPr txBox="1"/>
          <p:nvPr/>
        </p:nvSpPr>
        <p:spPr>
          <a:xfrm rot="10800000" flipV="1">
            <a:off x="1039527" y="2167296"/>
            <a:ext cx="1022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https://www.researchgate.net/publication/346813363_Analysis_of_Minimax_Algorithm_Using_Tic-Tac-Toe</a:t>
            </a:r>
          </a:p>
        </p:txBody>
      </p:sp>
    </p:spTree>
    <p:extLst>
      <p:ext uri="{BB962C8B-B14F-4D97-AF65-F5344CB8AC3E}">
        <p14:creationId xmlns:p14="http://schemas.microsoft.com/office/powerpoint/2010/main" val="196712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992429"/>
            <a:ext cx="6422136" cy="4340993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Proposed Framework</a:t>
            </a: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Brute Force approach</a:t>
            </a: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Minimax approach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043" y="3320715"/>
            <a:ext cx="9105498" cy="233893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effectLst/>
                <a:latin typeface="+mj-lt"/>
              </a:rPr>
              <a:t>2 player game</a:t>
            </a:r>
            <a:endParaRPr lang="en-US" sz="2000" b="1" dirty="0"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effectLst/>
                <a:latin typeface="+mj-lt"/>
              </a:rPr>
              <a:t>One player chooses ‘O’ and the other ‘X’ to mark their respective cells.</a:t>
            </a:r>
            <a:endParaRPr lang="en-US" sz="2000" b="1" dirty="0"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effectLst/>
                <a:latin typeface="+mj-lt"/>
              </a:rPr>
              <a:t>The game ends when one of the players has one whole row/ column/ diagonal filled with his/her respective character (‘O’ or ‘X’).</a:t>
            </a:r>
            <a:endParaRPr lang="en-US" sz="2000" b="1" dirty="0"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effectLst/>
                <a:latin typeface="+mj-lt"/>
              </a:rPr>
              <a:t>If no one wins, then the game is said to be draw.</a:t>
            </a:r>
            <a:endParaRPr lang="en-US" sz="2000" b="1" dirty="0">
              <a:latin typeface="+mj-lt"/>
            </a:endParaRPr>
          </a:p>
          <a:p>
            <a:pPr algn="l"/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29D7CE-480A-CD0B-D7AF-AD7BDF8D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01" y="1776717"/>
            <a:ext cx="3149762" cy="307355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2B2451-AA96-0ADD-392E-3D7CA5290E11}"/>
              </a:ext>
            </a:extLst>
          </p:cNvPr>
          <p:cNvSpPr/>
          <p:nvPr/>
        </p:nvSpPr>
        <p:spPr>
          <a:xfrm>
            <a:off x="7921591" y="1418011"/>
            <a:ext cx="3149762" cy="424164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DF785-6C4C-2BE9-EDE9-3DC2D7D206A8}"/>
              </a:ext>
            </a:extLst>
          </p:cNvPr>
          <p:cNvSpPr txBox="1"/>
          <p:nvPr/>
        </p:nvSpPr>
        <p:spPr>
          <a:xfrm>
            <a:off x="8075596" y="1776717"/>
            <a:ext cx="274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+mj-lt"/>
              </a:rPr>
              <a:t>AI based algorithms can be implemented for such games, but need an optimal solution is on arise.</a:t>
            </a:r>
          </a:p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n-US" sz="200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+mj-lt"/>
              </a:rPr>
              <a:t>We require a comparative analysis of multiple algorithms for understanding the most efficient and ideal one.</a:t>
            </a:r>
            <a:endParaRPr lang="en-US" sz="200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955CF-E3C8-A8F9-3F85-8F60DEBD486E}"/>
              </a:ext>
            </a:extLst>
          </p:cNvPr>
          <p:cNvSpPr txBox="1"/>
          <p:nvPr/>
        </p:nvSpPr>
        <p:spPr>
          <a:xfrm>
            <a:off x="856648" y="1126155"/>
            <a:ext cx="23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TIC-TAC-TOE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43B8-4368-D14B-EFB3-0F38CC4A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568918"/>
            <a:ext cx="7763256" cy="895149"/>
          </a:xfrm>
        </p:spPr>
        <p:txBody>
          <a:bodyPr/>
          <a:lstStyle/>
          <a:p>
            <a:r>
              <a:rPr lang="en-IN" dirty="0"/>
              <a:t>Proposed FRAMEWORFKS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9AEA3-C09D-1782-010F-AD299B989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238" y="2810577"/>
            <a:ext cx="5846866" cy="1871151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800" dirty="0">
                <a:latin typeface="+mj-lt"/>
              </a:rPr>
              <a:t>Brute Force Approach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800" dirty="0">
                <a:latin typeface="+mj-lt"/>
              </a:rPr>
              <a:t>Minimax Approach</a:t>
            </a:r>
          </a:p>
        </p:txBody>
      </p:sp>
    </p:spTree>
    <p:extLst>
      <p:ext uri="{BB962C8B-B14F-4D97-AF65-F5344CB8AC3E}">
        <p14:creationId xmlns:p14="http://schemas.microsoft.com/office/powerpoint/2010/main" val="353165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43B8-4368-D14B-EFB3-0F38CC4A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592916"/>
            <a:ext cx="7763256" cy="850873"/>
          </a:xfrm>
        </p:spPr>
        <p:txBody>
          <a:bodyPr/>
          <a:lstStyle/>
          <a:p>
            <a:r>
              <a:rPr lang="en-IN" dirty="0"/>
              <a:t>Brute Force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9AEA3-C09D-1782-010F-AD299B989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156" y="1520792"/>
            <a:ext cx="10154172" cy="5188016"/>
          </a:xfrm>
        </p:spPr>
        <p:txBody>
          <a:bodyPr/>
          <a:lstStyle/>
          <a:p>
            <a:pPr algn="l"/>
            <a:r>
              <a:rPr lang="en-US" sz="2400" b="0" i="0" u="none" strike="noStrike" dirty="0">
                <a:effectLst/>
                <a:latin typeface="+mj-lt"/>
              </a:rPr>
              <a:t>At the very beginning of the game, a player can choose any of the 9 available empty spaces</a:t>
            </a:r>
          </a:p>
          <a:p>
            <a:pPr algn="l"/>
            <a:endParaRPr lang="en-US" sz="2400" dirty="0"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  <a:p>
            <a:pPr algn="l"/>
            <a:r>
              <a:rPr lang="en-US" sz="2400" b="0" i="0" u="none" strike="noStrike" dirty="0">
                <a:effectLst/>
                <a:latin typeface="+mj-lt"/>
              </a:rPr>
              <a:t>For each of these 9 possible states we can create 8 new arrows to a new state</a:t>
            </a:r>
            <a:endParaRPr lang="en-IN" sz="2400" dirty="0"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8374A-703D-24BB-D12E-1A24657A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2" y="2530364"/>
            <a:ext cx="10154172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2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43B8-4368-D14B-EFB3-0F38CC4A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592916"/>
            <a:ext cx="7763256" cy="850873"/>
          </a:xfrm>
        </p:spPr>
        <p:txBody>
          <a:bodyPr/>
          <a:lstStyle/>
          <a:p>
            <a:r>
              <a:rPr lang="en-IN" dirty="0"/>
              <a:t>Brute Force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EE68C-5B58-14E2-40D2-B4717D815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7"/>
          <a:stretch/>
        </p:blipFill>
        <p:spPr>
          <a:xfrm>
            <a:off x="990599" y="1874505"/>
            <a:ext cx="10190772" cy="303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0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1FA32C-8D7A-067F-2885-883C5210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71" y="1116531"/>
            <a:ext cx="10905423" cy="554415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i="0" u="none" strike="noStrike" dirty="0">
                <a:effectLst/>
                <a:latin typeface="+mj-lt"/>
              </a:rPr>
              <a:t>Hence, we have:</a:t>
            </a:r>
            <a:endParaRPr lang="en-US" b="1" dirty="0">
              <a:effectLst/>
              <a:latin typeface="+mj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+mj-lt"/>
              </a:rPr>
              <a:t>first action: 9 states </a:t>
            </a:r>
            <a:endParaRPr lang="en-US" b="1" dirty="0">
              <a:latin typeface="+mj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+mj-lt"/>
              </a:rPr>
              <a:t>second action: 9×8 = 72 states</a:t>
            </a:r>
            <a:endParaRPr lang="en-US" b="1" dirty="0">
              <a:latin typeface="+mj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+mj-lt"/>
              </a:rPr>
              <a:t>third action: 9×8×7 states</a:t>
            </a:r>
            <a:endParaRPr lang="en-US" b="1" dirty="0">
              <a:latin typeface="+mj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+mj-lt"/>
              </a:rPr>
              <a:t>…</a:t>
            </a:r>
            <a:endParaRPr lang="en-US" b="1" dirty="0">
              <a:latin typeface="+mj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+mj-lt"/>
              </a:rPr>
              <a:t>last action: 9! =362880 states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i="0" u="none" strike="noStrike" dirty="0">
                <a:effectLst/>
                <a:latin typeface="+mj-lt"/>
              </a:rPr>
              <a:t>So, in total we have:</a:t>
            </a:r>
            <a:r>
              <a:rPr lang="en-US" b="1" dirty="0">
                <a:latin typeface="+mj-lt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i="0" u="none" strike="noStrike" dirty="0">
                <a:effectLst/>
                <a:latin typeface="+mj-lt"/>
              </a:rPr>
              <a:t>9!+(9×8×⋯×2)+(9×8×⋯×3)+⋯+(9×8) + 9 = 986409 possible states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i="0" dirty="0">
                <a:effectLst/>
                <a:latin typeface="arial" panose="020B0604020202020204" pitchFamily="34" charset="0"/>
              </a:rPr>
              <a:t>Finding the right solution by this method consumes a lot of time.</a:t>
            </a:r>
            <a:endParaRPr lang="en-US" b="1" dirty="0"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281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C61A63-3FE5-0A80-5D20-F606DB39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 MAX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275EFF-4B50-3200-8DD2-DB89F0AA5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9426983" cy="36008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latin typeface="+mj-lt"/>
              </a:rPr>
              <a:t>Minimax is a kind of backtracking algorithm that is used in decision making and game theory to find optimal move for a player, assuming opponent also </a:t>
            </a:r>
            <a:r>
              <a:rPr lang="en-IN">
                <a:latin typeface="+mj-lt"/>
              </a:rPr>
              <a:t>plays optimally.</a:t>
            </a:r>
            <a:endParaRPr lang="en-IN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IN" dirty="0">
                <a:latin typeface="+mj-lt"/>
              </a:rPr>
              <a:t>The player need to fulfil two condition to win a game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+mj-lt"/>
              </a:rPr>
              <a:t>              - Maximize the chance to win the game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+mj-lt"/>
              </a:rPr>
              <a:t>              - Minimize the opponent’s winning chance.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+mj-lt"/>
              </a:rPr>
              <a:t>For max player select the child with maximum score 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+mj-lt"/>
              </a:rPr>
              <a:t>For min player select the child with minimum score</a:t>
            </a:r>
          </a:p>
        </p:txBody>
      </p:sp>
    </p:spTree>
    <p:extLst>
      <p:ext uri="{BB962C8B-B14F-4D97-AF65-F5344CB8AC3E}">
        <p14:creationId xmlns:p14="http://schemas.microsoft.com/office/powerpoint/2010/main" val="60680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746</TotalTime>
  <Words>584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Calibri</vt:lpstr>
      <vt:lpstr>Courier New</vt:lpstr>
      <vt:lpstr>Segoe UI Light</vt:lpstr>
      <vt:lpstr>Tw Cen MT</vt:lpstr>
      <vt:lpstr>Wingdings</vt:lpstr>
      <vt:lpstr>Office Theme</vt:lpstr>
      <vt:lpstr>ANALYSIS OF MINIMAX ALGORITHM USING  TIC-TAC-TOE</vt:lpstr>
      <vt:lpstr>CONTENTS</vt:lpstr>
      <vt:lpstr>INTRODUCTION</vt:lpstr>
      <vt:lpstr>PowerPoint Presentation</vt:lpstr>
      <vt:lpstr>Proposed FRAMEWORFKS</vt:lpstr>
      <vt:lpstr>Brute Force APPROACH</vt:lpstr>
      <vt:lpstr>Brute Force APPROACH</vt:lpstr>
      <vt:lpstr>PowerPoint Presentation</vt:lpstr>
      <vt:lpstr>MINI MAX APPROACH</vt:lpstr>
      <vt:lpstr>PowerPoint Presentation</vt:lpstr>
      <vt:lpstr>PowerPoint Presentation</vt:lpstr>
      <vt:lpstr>ALPHA BETA PRUNING</vt:lpstr>
      <vt:lpstr>CONCLUSION</vt:lpstr>
      <vt:lpstr>implementation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MINIMAX ALGORITHM USING  TIC-TAC-TOE</dc:title>
  <dc:creator>Ardra S Raj</dc:creator>
  <cp:lastModifiedBy>Ardra S Raj</cp:lastModifiedBy>
  <cp:revision>7</cp:revision>
  <dcterms:created xsi:type="dcterms:W3CDTF">2023-01-10T15:51:22Z</dcterms:created>
  <dcterms:modified xsi:type="dcterms:W3CDTF">2023-02-20T13:27:58Z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