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Roboto Mon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Mon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88fea327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88fea327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1a44a7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1a44a7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896c1c0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896c1c0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896c1c1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896c1c1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88fea327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88fea32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88fea327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88fea327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8fea327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88fea327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88fea327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88fea327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88fea327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88fea327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88fea32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88fea32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8fea327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88fea327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61a44a7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61a44a7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741000" y="996975"/>
            <a:ext cx="5379300" cy="175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TCP CHAT ROOM</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&amp; </a:t>
            </a:r>
            <a:endParaRPr/>
          </a:p>
          <a:p>
            <a:pPr indent="0" lvl="0" marL="0" rtl="0" algn="ctr">
              <a:spcBef>
                <a:spcPts val="0"/>
              </a:spcBef>
              <a:spcAft>
                <a:spcPts val="0"/>
              </a:spcAft>
              <a:buNone/>
            </a:pPr>
            <a:r>
              <a:rPr lang="en">
                <a:latin typeface="Merriweather"/>
                <a:ea typeface="Merriweather"/>
                <a:cs typeface="Merriweather"/>
                <a:sym typeface="Merriweather"/>
              </a:rPr>
              <a:t>MAILING CLIENT </a:t>
            </a:r>
            <a:endParaRPr>
              <a:latin typeface="Merriweather"/>
              <a:ea typeface="Merriweather"/>
              <a:cs typeface="Merriweather"/>
              <a:sym typeface="Merriweather"/>
            </a:endParaRPr>
          </a:p>
        </p:txBody>
      </p:sp>
      <p:sp>
        <p:nvSpPr>
          <p:cNvPr id="68" name="Google Shape;68;p13"/>
          <p:cNvSpPr txBox="1"/>
          <p:nvPr>
            <p:ph idx="1" type="subTitle"/>
          </p:nvPr>
        </p:nvSpPr>
        <p:spPr>
          <a:xfrm>
            <a:off x="-101850" y="2953700"/>
            <a:ext cx="9369600" cy="11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39660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MAILING CLIENT</a:t>
            </a:r>
            <a:endParaRPr>
              <a:latin typeface="Merriweather"/>
              <a:ea typeface="Merriweather"/>
              <a:cs typeface="Merriweather"/>
              <a:sym typeface="Merriweather"/>
            </a:endParaRPr>
          </a:p>
        </p:txBody>
      </p:sp>
      <p:sp>
        <p:nvSpPr>
          <p:cNvPr id="120" name="Google Shape;120;p22"/>
          <p:cNvSpPr txBox="1"/>
          <p:nvPr>
            <p:ph idx="1" type="body"/>
          </p:nvPr>
        </p:nvSpPr>
        <p:spPr>
          <a:xfrm>
            <a:off x="581025" y="1927050"/>
            <a:ext cx="7567200" cy="1565100"/>
          </a:xfrm>
          <a:prstGeom prst="rect">
            <a:avLst/>
          </a:prstGeom>
        </p:spPr>
        <p:txBody>
          <a:bodyPr anchorCtr="0" anchor="t" bIns="91425" lIns="91425" spcFirstLastPara="1" rIns="91425" wrap="square" tIns="91425">
            <a:normAutofit fontScale="62500"/>
          </a:bodyPr>
          <a:lstStyle/>
          <a:p>
            <a:pPr indent="0" lvl="0" marL="0" rtl="0" algn="l">
              <a:lnSpc>
                <a:spcPct val="150000"/>
              </a:lnSpc>
              <a:spcBef>
                <a:spcPts val="0"/>
              </a:spcBef>
              <a:spcAft>
                <a:spcPts val="0"/>
              </a:spcAft>
              <a:buNone/>
            </a:pPr>
            <a:r>
              <a:rPr lang="en" sz="2402">
                <a:solidFill>
                  <a:srgbClr val="666666"/>
                </a:solidFill>
                <a:latin typeface="Merriweather"/>
                <a:ea typeface="Merriweather"/>
                <a:cs typeface="Merriweather"/>
                <a:sym typeface="Merriweather"/>
              </a:rPr>
              <a:t>Email is emerging as one of the most valuable services on the internet today. Most of the internet systems use SMTP as a method to transfer mail from one user to another. SMTP is a push protocol and is used to send the mail . </a:t>
            </a:r>
            <a:endParaRPr sz="2402">
              <a:solidFill>
                <a:srgbClr val="666666"/>
              </a:solidFill>
              <a:latin typeface="Merriweather"/>
              <a:ea typeface="Merriweather"/>
              <a:cs typeface="Merriweather"/>
              <a:sym typeface="Merriweathe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the Project</a:t>
            </a:r>
            <a:endParaRPr/>
          </a:p>
        </p:txBody>
      </p:sp>
      <p:sp>
        <p:nvSpPr>
          <p:cNvPr id="126" name="Google Shape;126;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Project is a python script which can be used to send emails using the gmail server where the message to be send and attachments(if any) will be  stored in the same folder as the script and will automatically be sent as an email via the gmail account added when the code is run in the terminal.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24"/>
          <p:cNvSpPr txBox="1"/>
          <p:nvPr>
            <p:ph idx="1" type="subTitle"/>
          </p:nvPr>
        </p:nvSpPr>
        <p:spPr>
          <a:xfrm>
            <a:off x="396300" y="521225"/>
            <a:ext cx="8261100" cy="4716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latin typeface="Courier New"/>
                <a:ea typeface="Courier New"/>
                <a:cs typeface="Courier New"/>
                <a:sym typeface="Courier New"/>
              </a:rPr>
              <a:t>import smtplib</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from email import encoders</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from email.mime.text import MIMEText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from email.mime.base import MIMEBase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from email.mime.multipart import MIMEMultipart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server = smtplib.SMTP('smtp.gmail.com', 25)</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server.ehlo()</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server.starttls()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with open('password.txt', 'r') as 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password = f.read()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server.login('lunalovegood0833@gmail.com', password)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msg = MIMEMultipart()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msg['From'] = 'Luna Lovegood'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msg['To'] = 'anagharamdas2000@gmail.com'</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msg['Subject'] = 'Just A test'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with open('message.txt', 'r') as 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message = f.read()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msg.attach(MIMEText(message, 'plain'))</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filename = 'coding.jpeg'</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attachment = open(filename, 'rb')</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p = MIMEBase('application', 'octet-stream')</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p.set_payload(attachment.read())</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encoders.encode_base64(p)</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p.add_header('Content_Disposition', f'attachment; filename={filename}')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msg.attach(p)</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text = msg.as_string()</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server.sendmail('lunalovegood0833@gmail.com', 'anagharamdas</a:t>
            </a:r>
            <a:r>
              <a:rPr lang="en" sz="1200">
                <a:latin typeface="Courier New"/>
                <a:ea typeface="Courier New"/>
                <a:cs typeface="Courier New"/>
                <a:sym typeface="Courier New"/>
              </a:rPr>
              <a:t>2000@gmail.com', text)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server.quit()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32" name="Google Shape;132;p24"/>
          <p:cNvSpPr txBox="1"/>
          <p:nvPr/>
        </p:nvSpPr>
        <p:spPr>
          <a:xfrm>
            <a:off x="152400" y="59525"/>
            <a:ext cx="224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erriweather"/>
                <a:ea typeface="Merriweather"/>
                <a:cs typeface="Merriweather"/>
                <a:sym typeface="Merriweather"/>
              </a:rPr>
              <a:t>SOURCE CODE</a:t>
            </a:r>
            <a:endParaRPr sz="1800">
              <a:solidFill>
                <a:schemeClr val="lt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2820425" y="1833825"/>
            <a:ext cx="3305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Thankyou</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43443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TCP CHAT ROOM</a:t>
            </a:r>
            <a:endParaRPr>
              <a:latin typeface="Merriweather"/>
              <a:ea typeface="Merriweather"/>
              <a:cs typeface="Merriweather"/>
              <a:sym typeface="Merriweather"/>
            </a:endParaRPr>
          </a:p>
        </p:txBody>
      </p:sp>
      <p:sp>
        <p:nvSpPr>
          <p:cNvPr id="74" name="Google Shape;74;p14"/>
          <p:cNvSpPr txBox="1"/>
          <p:nvPr>
            <p:ph idx="1" type="body"/>
          </p:nvPr>
        </p:nvSpPr>
        <p:spPr>
          <a:xfrm>
            <a:off x="583500" y="1919075"/>
            <a:ext cx="7600800" cy="17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523"/>
              <a:buNone/>
            </a:pPr>
            <a:r>
              <a:rPr lang="en" sz="1607">
                <a:solidFill>
                  <a:srgbClr val="666666"/>
                </a:solidFill>
                <a:latin typeface="Merriweather"/>
                <a:ea typeface="Merriweather"/>
                <a:cs typeface="Merriweather"/>
                <a:sym typeface="Merriweather"/>
              </a:rPr>
              <a:t>A chat room is a medium interface that allows two or more people to chat and send messages to everyone. It can be personal ( one -to -one) and group chat too. </a:t>
            </a:r>
            <a:endParaRPr sz="1607">
              <a:solidFill>
                <a:srgbClr val="666666"/>
              </a:solidFill>
              <a:latin typeface="Merriweather"/>
              <a:ea typeface="Merriweather"/>
              <a:cs typeface="Merriweather"/>
              <a:sym typeface="Merriweather"/>
            </a:endParaRPr>
          </a:p>
          <a:p>
            <a:pPr indent="0" lvl="0" marL="0" rtl="0" algn="l">
              <a:spcBef>
                <a:spcPts val="1200"/>
              </a:spcBef>
              <a:spcAft>
                <a:spcPts val="1200"/>
              </a:spcAft>
              <a:buSzPts val="523"/>
              <a:buNone/>
            </a:pPr>
            <a:r>
              <a:rPr lang="en" sz="1607">
                <a:solidFill>
                  <a:srgbClr val="666666"/>
                </a:solidFill>
                <a:latin typeface="Merriweather"/>
                <a:ea typeface="Merriweather"/>
                <a:cs typeface="Merriweather"/>
                <a:sym typeface="Merriweather"/>
              </a:rPr>
              <a:t>We built a group chat room that can host more than two clients at a time.</a:t>
            </a:r>
            <a:endParaRPr sz="1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5"/>
          <p:cNvSpPr txBox="1"/>
          <p:nvPr>
            <p:ph idx="1" type="subTitle"/>
          </p:nvPr>
        </p:nvSpPr>
        <p:spPr>
          <a:xfrm>
            <a:off x="396300" y="422975"/>
            <a:ext cx="8559600" cy="4720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b="1" lang="en" sz="1293">
                <a:solidFill>
                  <a:schemeClr val="dk2"/>
                </a:solidFill>
                <a:latin typeface="Roboto Mono"/>
                <a:ea typeface="Roboto Mono"/>
                <a:cs typeface="Roboto Mono"/>
                <a:sym typeface="Roboto Mono"/>
              </a:rPr>
              <a:t>client.py</a:t>
            </a:r>
            <a:endParaRPr b="1" sz="1293">
              <a:solidFill>
                <a:schemeClr val="dk2"/>
              </a:solidFill>
              <a:latin typeface="Roboto Mono"/>
              <a:ea typeface="Roboto Mono"/>
              <a:cs typeface="Roboto Mono"/>
              <a:sym typeface="Roboto Mono"/>
            </a:endParaRPr>
          </a:p>
          <a:p>
            <a:pPr indent="0" lvl="0" marL="0" rtl="0" algn="l">
              <a:lnSpc>
                <a:spcPct val="90000"/>
              </a:lnSpc>
              <a:spcBef>
                <a:spcPts val="0"/>
              </a:spcBef>
              <a:spcAft>
                <a:spcPts val="0"/>
              </a:spcAft>
              <a:buSzPts val="358"/>
              <a:buNone/>
            </a:pPr>
            <a:r>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from tkinter import Tk, Frame, Scrollbar, Label, END, Entry, Text, VERTICAL, Button, messagebox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import socket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import threading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class GUI:</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client_socket = None</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last_received_message = None</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def __init__(self, master):</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self.root = master</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self.chat_transcript_area = None</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self.name_widget = None</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self.enter_text_widget = None</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self.join_button = None</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self.initialize_socket()</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self.initialize_gui()</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self.listen_for_incoming_messages_in_a_thread()</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def initialize_socket(self):</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self.client_socket = socket.socket(socket.AF_INET, socket.SOCK_STREAM)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remote_ip = '127.0.0.1'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remote_port = 10319</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self.client_socket.connect((remote_ip, remote_port))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a:t>
            </a:r>
            <a:r>
              <a:rPr lang="en" sz="993">
                <a:latin typeface="Courier New"/>
                <a:ea typeface="Courier New"/>
                <a:cs typeface="Courier New"/>
                <a:sym typeface="Courier New"/>
              </a:rPr>
              <a:t>def initialize_gui(self):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self.root.title("TCP CHATROOM")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self.root.configure(background="black")</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self.root.resizable(0, 0)</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self.display_name_section()</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self.display_chat_box()</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self.display_chat_entry_box()</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993">
                <a:latin typeface="Courier New"/>
                <a:ea typeface="Courier New"/>
                <a:cs typeface="Courier New"/>
                <a:sym typeface="Courier New"/>
              </a:rPr>
              <a:t>    </a:t>
            </a:r>
            <a:endParaRPr sz="993">
              <a:latin typeface="Courier New"/>
              <a:ea typeface="Courier New"/>
              <a:cs typeface="Courier New"/>
              <a:sym typeface="Courier New"/>
            </a:endParaRPr>
          </a:p>
          <a:p>
            <a:pPr indent="0" lvl="0" marL="0" rtl="0" algn="l">
              <a:lnSpc>
                <a:spcPct val="90000"/>
              </a:lnSpc>
              <a:spcBef>
                <a:spcPts val="0"/>
              </a:spcBef>
              <a:spcAft>
                <a:spcPts val="0"/>
              </a:spcAft>
              <a:buSzPts val="358"/>
              <a:buNone/>
            </a:pPr>
            <a:r>
              <a:t/>
            </a:r>
            <a:endParaRPr sz="578">
              <a:latin typeface="Courier New"/>
              <a:ea typeface="Courier New"/>
              <a:cs typeface="Courier New"/>
              <a:sym typeface="Courier New"/>
            </a:endParaRPr>
          </a:p>
          <a:p>
            <a:pPr indent="0" lvl="0" marL="0" rtl="0" algn="l">
              <a:lnSpc>
                <a:spcPct val="90000"/>
              </a:lnSpc>
              <a:spcBef>
                <a:spcPts val="0"/>
              </a:spcBef>
              <a:spcAft>
                <a:spcPts val="0"/>
              </a:spcAft>
              <a:buSzPts val="358"/>
              <a:buNone/>
            </a:pPr>
            <a:r>
              <a:rPr lang="en" sz="578">
                <a:latin typeface="Montserrat"/>
                <a:ea typeface="Montserrat"/>
                <a:cs typeface="Montserrat"/>
                <a:sym typeface="Montserrat"/>
              </a:rPr>
              <a:t>   </a:t>
            </a:r>
            <a:endParaRPr sz="490">
              <a:latin typeface="Courier New"/>
              <a:ea typeface="Courier New"/>
              <a:cs typeface="Courier New"/>
              <a:sym typeface="Courier New"/>
            </a:endParaRPr>
          </a:p>
        </p:txBody>
      </p:sp>
      <p:sp>
        <p:nvSpPr>
          <p:cNvPr id="80" name="Google Shape;80;p15"/>
          <p:cNvSpPr txBox="1"/>
          <p:nvPr/>
        </p:nvSpPr>
        <p:spPr>
          <a:xfrm>
            <a:off x="152400" y="59525"/>
            <a:ext cx="224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erriweather"/>
                <a:ea typeface="Merriweather"/>
                <a:cs typeface="Merriweather"/>
                <a:sym typeface="Merriweather"/>
              </a:rPr>
              <a:t>SOURCE CODE</a:t>
            </a:r>
            <a:endParaRPr sz="1800">
              <a:solidFill>
                <a:schemeClr val="lt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6"/>
          <p:cNvSpPr txBox="1"/>
          <p:nvPr>
            <p:ph idx="1" type="subTitle"/>
          </p:nvPr>
        </p:nvSpPr>
        <p:spPr>
          <a:xfrm>
            <a:off x="96725" y="178575"/>
            <a:ext cx="9315300" cy="50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def listen_for_incoming_messages_in_a_thread(self):</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thread = threading.Thread(target=self.receive_message_from_server, args=(self.client_socket,))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thread.start()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def receive_message_from_server(self, so):</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True: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buffer = so.recv(256)</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if not buffer:</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break</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message = buffer.decode('utf-8')</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if "joined" in message: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user = message.split(":")[1]</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message = user + " has joined the chat"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self.chat_transcript_area.insert('end', message + '\n')</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self.chat_transcript_area.yview(END)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else: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self.chat_transcript_area.insert('end', message + '\n')</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self.chat_transcript_area.yview(END)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so.close()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def display_name_section(self):</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frame = Frame()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Label(frame, text='Enter Your Name:',font=("Purisa", 15)).pack(side='top', padx=0)</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self.name_widget = Entry(frame, width=35, borderwidth=10)</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self.name_widget.pack(side='left', anchor='e')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self.join_button = Button(frame, text="JOIN CHAT",font=("Purisa", 14),bg="NavajoWhite", width=10 , borderwidth=10, command=self.on_join).pack(side='left')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frame.pack(side='top', anchor='c')</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471">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1741000" y="996975"/>
            <a:ext cx="5379300" cy="175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91" name="Google Shape;91;p17"/>
          <p:cNvSpPr txBox="1"/>
          <p:nvPr>
            <p:ph idx="1" type="subTitle"/>
          </p:nvPr>
        </p:nvSpPr>
        <p:spPr>
          <a:xfrm>
            <a:off x="93000" y="104150"/>
            <a:ext cx="8883600" cy="449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Courier New"/>
                <a:ea typeface="Courier New"/>
                <a:cs typeface="Courier New"/>
                <a:sym typeface="Courier New"/>
              </a:rPr>
              <a:t>def displ</a:t>
            </a:r>
            <a:r>
              <a:rPr lang="en" sz="900">
                <a:latin typeface="Courier New"/>
                <a:ea typeface="Courier New"/>
                <a:cs typeface="Courier New"/>
                <a:sym typeface="Courier New"/>
              </a:rPr>
              <a:t>ay_chat_box(self):</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frame = Frame()</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Label(frame, text='Chat Box:',font=("Purisa", 16)).pack(side='top', anchor='c')</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self.chat_transcript_area = Text(frame, width=50,borderwidth=10, height=15,bg="NavajoWhite", font=("Purisa", 14))</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scrollbar = Scrollbar(frame, command=self.chat_transcript_area.yview, orient=VERTICAL)</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self.chat_transcript_area.config(yscrollcommand=scrollbar.set)</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self.chat_transcript_area.bind('&lt;KeyPress&gt;', lambda e: 'break')</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self.chat_transcript_area.pack(side='left', padx=0)</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scrollbar.pack(side='right', fill='y')</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frame.pack(side='top')</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def display_chat_entry_box(self):</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frame = Frame()</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Label(frame, text='Enter Your Message:',font=("Purisa", 16)).pack(side='top', anchor='c')</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self.enter_text_widget = Text(frame, width=50,borderwidth=10, height=3,bg="NavajoWhite", font=("Purisa", 14))</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self.enter_text_widget.pack(side='left', pady=0)</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self.enter_text_widget.bind('&lt;Return&gt;', self.on_enter_key_pressed)</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frame.pack(side='top')</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def on_join(self):</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if len(self.name_widget.get()) == 0:</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messagebox.showerror(</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"Enter your name", "Enter your name to send a message")</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return</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self.name_widget.config(state='disabled')</a:t>
            </a:r>
            <a:endParaRPr sz="900">
              <a:latin typeface="Courier New"/>
              <a:ea typeface="Courier New"/>
              <a:cs typeface="Courier New"/>
              <a:sym typeface="Courier New"/>
            </a:endParaRPr>
          </a:p>
          <a:p>
            <a:pPr indent="0" lvl="0" marL="0" rtl="0" algn="l">
              <a:lnSpc>
                <a:spcPct val="115000"/>
              </a:lnSpc>
              <a:spcBef>
                <a:spcPts val="0"/>
              </a:spcBef>
              <a:spcAft>
                <a:spcPts val="0"/>
              </a:spcAft>
              <a:buNone/>
            </a:pPr>
            <a:r>
              <a:rPr lang="en" sz="900">
                <a:latin typeface="Courier New"/>
                <a:ea typeface="Courier New"/>
                <a:cs typeface="Courier New"/>
                <a:sym typeface="Courier New"/>
              </a:rPr>
              <a:t>        self.client_socket.send(("joined:" + self.name_widget.get()).encode('utf-8'))</a:t>
            </a:r>
            <a:endParaRPr sz="900">
              <a:latin typeface="Courier New"/>
              <a:ea typeface="Courier New"/>
              <a:cs typeface="Courier New"/>
              <a:sym typeface="Courier New"/>
            </a:endParaRPr>
          </a:p>
          <a:p>
            <a:pPr indent="0" lvl="0" marL="0" rtl="0" algn="l">
              <a:lnSpc>
                <a:spcPct val="8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80000"/>
              </a:lnSpc>
              <a:spcBef>
                <a:spcPts val="0"/>
              </a:spcBef>
              <a:spcAft>
                <a:spcPts val="0"/>
              </a:spcAft>
              <a:buSzPts val="275"/>
              <a:buNone/>
            </a:pPr>
            <a:r>
              <a:t/>
            </a:r>
            <a:endParaRPr sz="1000">
              <a:latin typeface="Courier New"/>
              <a:ea typeface="Courier New"/>
              <a:cs typeface="Courier New"/>
              <a:sym typeface="Courier New"/>
            </a:endParaRPr>
          </a:p>
          <a:p>
            <a:pPr indent="0" lvl="0" marL="0" rtl="0" algn="l">
              <a:lnSpc>
                <a:spcPct val="80000"/>
              </a:lnSpc>
              <a:spcBef>
                <a:spcPts val="0"/>
              </a:spcBef>
              <a:spcAft>
                <a:spcPts val="0"/>
              </a:spcAft>
              <a:buSzPts val="275"/>
              <a:buNone/>
            </a:pPr>
            <a:r>
              <a:t/>
            </a:r>
            <a:endParaRPr sz="1195">
              <a:latin typeface="Courier New"/>
              <a:ea typeface="Courier New"/>
              <a:cs typeface="Courier New"/>
              <a:sym typeface="Courier New"/>
            </a:endParaRPr>
          </a:p>
          <a:p>
            <a:pPr indent="0" lvl="0" marL="0" rtl="0" algn="l">
              <a:lnSpc>
                <a:spcPct val="80000"/>
              </a:lnSpc>
              <a:spcBef>
                <a:spcPts val="0"/>
              </a:spcBef>
              <a:spcAft>
                <a:spcPts val="0"/>
              </a:spcAft>
              <a:buSzPts val="275"/>
              <a:buNone/>
            </a:pPr>
            <a:r>
              <a:t/>
            </a:r>
            <a:endParaRPr sz="550">
              <a:latin typeface="Courier New"/>
              <a:ea typeface="Courier New"/>
              <a:cs typeface="Courier New"/>
              <a:sym typeface="Courier New"/>
            </a:endParaRPr>
          </a:p>
          <a:p>
            <a:pPr indent="0" lvl="0" marL="0" rtl="0" algn="l">
              <a:lnSpc>
                <a:spcPct val="80000"/>
              </a:lnSpc>
              <a:spcBef>
                <a:spcPts val="0"/>
              </a:spcBef>
              <a:spcAft>
                <a:spcPts val="0"/>
              </a:spcAft>
              <a:buSzPts val="275"/>
              <a:buNone/>
            </a:pPr>
            <a:r>
              <a:t/>
            </a:r>
            <a:endParaRPr sz="55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1741000" y="996975"/>
            <a:ext cx="5379300" cy="175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97" name="Google Shape;97;p18"/>
          <p:cNvSpPr txBox="1"/>
          <p:nvPr>
            <p:ph idx="1" type="subTitle"/>
          </p:nvPr>
        </p:nvSpPr>
        <p:spPr>
          <a:xfrm>
            <a:off x="178550" y="66975"/>
            <a:ext cx="7775100" cy="50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def on_enter_key_pressed(self, event):</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if len(self.name_widget.get()) == 0:</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messagebox.showerror("Enter your name", "Enter your name to send a message")</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return</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self.send_chat()</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self.clear_text()</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def clear_text(self):</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self.enter_text_widget.delete(1.0, 'end')</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def send_chat(self):</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senders_name = self.name_widget.get().strip() + ":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data = self.enter_text_widget.get(1.0, 'end').strip()</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message = (senders_name + data).encode('utf-8')</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self.chat_transcript_area.insert('end', message.decode('utf-8') + '\n')</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self.chat_transcript_area.yview(END)</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self.client_socket.send(message)</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self.enter_text_widget.delete(1.0, 'end')</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return 'break'</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def on_close_window(self):</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if messagebox.askokcancel("Quit", "Do you want to quit the chat?"):</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self.root.destroy()</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self.client_socket.close()</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exit(0)</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if __name__ == '__main__':</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root = Tk()</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gui = GUI(root)</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root.protocol("WM_DELETE_WINDOW", gui.on_close_window)</a:t>
            </a:r>
            <a:endParaRPr sz="962">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962">
                <a:latin typeface="Courier New"/>
                <a:ea typeface="Courier New"/>
                <a:cs typeface="Courier New"/>
                <a:sym typeface="Courier New"/>
              </a:rPr>
              <a:t>    root.mainloop()</a:t>
            </a:r>
            <a:endParaRPr sz="962">
              <a:latin typeface="Courier New"/>
              <a:ea typeface="Courier New"/>
              <a:cs typeface="Courier New"/>
              <a:sym typeface="Courier New"/>
            </a:endParaRPr>
          </a:p>
          <a:p>
            <a:pPr indent="0" lvl="0" marL="0" rtl="0" algn="l">
              <a:lnSpc>
                <a:spcPct val="80000"/>
              </a:lnSpc>
              <a:spcBef>
                <a:spcPts val="0"/>
              </a:spcBef>
              <a:spcAft>
                <a:spcPts val="0"/>
              </a:spcAft>
              <a:buSzPts val="275"/>
              <a:buNone/>
            </a:pPr>
            <a:r>
              <a:t/>
            </a:r>
            <a:endParaRPr sz="45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1741000" y="996975"/>
            <a:ext cx="5379300" cy="175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03" name="Google Shape;103;p19"/>
          <p:cNvSpPr txBox="1"/>
          <p:nvPr>
            <p:ph idx="1" type="subTitle"/>
          </p:nvPr>
        </p:nvSpPr>
        <p:spPr>
          <a:xfrm>
            <a:off x="543125" y="225000"/>
            <a:ext cx="6237300" cy="48459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5065">
                <a:solidFill>
                  <a:srgbClr val="000000"/>
                </a:solidFill>
                <a:latin typeface="Courier New"/>
                <a:ea typeface="Courier New"/>
                <a:cs typeface="Courier New"/>
                <a:sym typeface="Courier New"/>
              </a:rPr>
              <a:t>Server.py</a:t>
            </a:r>
            <a:endParaRPr b="1" sz="5065">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import socket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import threading</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class ChatServer:</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clients_list =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last_received_message =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def __init__(self):</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self.server_socket = None</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self.create_listening_server()</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def create_listening_server(self):</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self.server_socket = socket.socket(socket.AF_INET, socket.SOCK_STREAM)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local_ip = '127.0.0.1'</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local_port = 10319</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self.server_socket.setsockopt(socket.SOL_SOCKET, socket.SO_REUSEADDR, 1)</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self.server_socket.bind((local_ip, local_port))</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print("Listening for incoming messages..")</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self.server_socket.listen(5)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self.receive_messages_in_a_new_thread()</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def receive_messages(self, so):</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while True:</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incoming_buffer = so.recv(256)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if not incoming_buffer:</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break</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self.last_received_message = incoming_buffer.decode('utf-8')</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self.broadcast_to_all_clients(so)  </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rPr lang="en" sz="3465">
                <a:latin typeface="Courier New"/>
                <a:ea typeface="Courier New"/>
                <a:cs typeface="Courier New"/>
                <a:sym typeface="Courier New"/>
              </a:rPr>
              <a:t>        so.close()</a:t>
            </a:r>
            <a:endParaRPr sz="34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ctrTitle"/>
          </p:nvPr>
        </p:nvSpPr>
        <p:spPr>
          <a:xfrm>
            <a:off x="1741000" y="996975"/>
            <a:ext cx="5379300" cy="175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09" name="Google Shape;109;p20"/>
          <p:cNvSpPr txBox="1"/>
          <p:nvPr>
            <p:ph idx="1" type="subTitle"/>
          </p:nvPr>
        </p:nvSpPr>
        <p:spPr>
          <a:xfrm>
            <a:off x="543125" y="275275"/>
            <a:ext cx="5424000" cy="4590600"/>
          </a:xfrm>
          <a:prstGeom prst="rect">
            <a:avLst/>
          </a:prstGeom>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0"/>
              </a:spcAft>
              <a:buNone/>
            </a:pPr>
            <a:r>
              <a:rPr lang="en" sz="3065">
                <a:latin typeface="Courier New"/>
                <a:ea typeface="Courier New"/>
                <a:cs typeface="Courier New"/>
                <a:sym typeface="Courier New"/>
              </a:rPr>
              <a:t>def broadcast_to_all_clients(self, senders_socket):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for client in self.clients_list: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socket, (ip, port) = client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if socket is not senders_socket: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socket.sendall(self.last_received_message.encode('utf-8'))</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def receive_messages_in_a_new_thread(self):</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while True:</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client = so, (ip, port) = self.server_socket.accept()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self.add_to_clients_list(client)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print('Connected to ', ip, ':', str(port))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t = threading.Thread(target=self.receive_messages, args=(so,))</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t.start()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def add_to_clients_list(self, client):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if client not in self.clients_list: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self.clients_list.append(client)</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if __name__ == "__main__":</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rPr lang="en" sz="3065">
                <a:latin typeface="Courier New"/>
                <a:ea typeface="Courier New"/>
                <a:cs typeface="Courier New"/>
                <a:sym typeface="Courier New"/>
              </a:rPr>
              <a:t>    ChatServer()</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65">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SMTP Mailing Client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