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a8394b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a8394b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a8394ba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a8394ba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3a8394ba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3a8394ba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4f5cbe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14f5cbe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4f5cb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4f5cb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14f5cbe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14f5cbe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3a8394ba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3a8394ba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3a8394ba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3a8394ba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14f5cbe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14f5cbe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14f5cbe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14f5cbe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a8394b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3a8394b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a8394ba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a8394ba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3a8394ba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3a8394ba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3a8394ba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3a8394ba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a8394ba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a8394ba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a8394ba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a8394ba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3a8394ba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3a8394ba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3a8394ba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3a8394ba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a8394ba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a8394ba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a8394b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a8394b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a8394ba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a8394ba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researchgate.net/publication/50346386_SHADOW_DETECTION_AND_REMOVAL_IN_COLOUR_IMAGES_USING_MATLA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05975" y="1251825"/>
            <a:ext cx="5546700" cy="2853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100">
                <a:solidFill>
                  <a:srgbClr val="545454"/>
                </a:solidFill>
                <a:latin typeface="Arial"/>
                <a:ea typeface="Arial"/>
                <a:cs typeface="Arial"/>
                <a:sym typeface="Arial"/>
              </a:rPr>
              <a:t>SHADOW REMOVAL</a:t>
            </a:r>
            <a:endParaRPr b="1" sz="4100">
              <a:solidFill>
                <a:srgbClr val="545454"/>
              </a:solidFill>
              <a:latin typeface="Arial"/>
              <a:ea typeface="Arial"/>
              <a:cs typeface="Arial"/>
              <a:sym typeface="Arial"/>
            </a:endParaRPr>
          </a:p>
          <a:p>
            <a:pPr indent="0" lvl="0" marL="0" rtl="0" algn="ctr">
              <a:spcBef>
                <a:spcPts val="0"/>
              </a:spcBef>
              <a:spcAft>
                <a:spcPts val="0"/>
              </a:spcAft>
              <a:buNone/>
            </a:pPr>
            <a:r>
              <a:rPr b="1" lang="en" sz="2000">
                <a:solidFill>
                  <a:srgbClr val="545454"/>
                </a:solidFill>
                <a:latin typeface="Arial"/>
                <a:ea typeface="Arial"/>
                <a:cs typeface="Arial"/>
                <a:sym typeface="Arial"/>
              </a:rPr>
              <a:t>Using Image Processing</a:t>
            </a:r>
            <a:endParaRPr b="1" sz="2000">
              <a:solidFill>
                <a:srgbClr val="545454"/>
              </a:solidFill>
              <a:latin typeface="Arial"/>
              <a:ea typeface="Arial"/>
              <a:cs typeface="Arial"/>
              <a:sym typeface="Arial"/>
            </a:endParaRPr>
          </a:p>
        </p:txBody>
      </p:sp>
      <p:sp>
        <p:nvSpPr>
          <p:cNvPr id="129" name="Google Shape;129;p13"/>
          <p:cNvSpPr txBox="1"/>
          <p:nvPr>
            <p:ph idx="1" type="subTitle"/>
          </p:nvPr>
        </p:nvSpPr>
        <p:spPr>
          <a:xfrm>
            <a:off x="1788700" y="1195650"/>
            <a:ext cx="14712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545454"/>
                </a:solidFill>
                <a:latin typeface="Arial"/>
                <a:ea typeface="Arial"/>
                <a:cs typeface="Arial"/>
                <a:sym typeface="Arial"/>
              </a:rPr>
              <a:t>VARIOUS STEPS PERFORMED:</a:t>
            </a:r>
            <a:endParaRPr sz="4900"/>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Contraharmonic Filters</a:t>
            </a:r>
            <a:endParaRPr sz="2600"/>
          </a:p>
          <a:p>
            <a:pPr indent="-393700" lvl="0" marL="457200" rtl="0" algn="l">
              <a:spcBef>
                <a:spcPts val="0"/>
              </a:spcBef>
              <a:spcAft>
                <a:spcPts val="0"/>
              </a:spcAft>
              <a:buSzPts val="2600"/>
              <a:buChar char="●"/>
            </a:pPr>
            <a:r>
              <a:rPr lang="en" sz="2600"/>
              <a:t>RBG</a:t>
            </a:r>
            <a:r>
              <a:rPr lang="en" sz="2600"/>
              <a:t> Colour Model</a:t>
            </a:r>
            <a:endParaRPr sz="2600"/>
          </a:p>
          <a:p>
            <a:pPr indent="-393700" lvl="0" marL="457200" rtl="0" algn="l">
              <a:spcBef>
                <a:spcPts val="0"/>
              </a:spcBef>
              <a:spcAft>
                <a:spcPts val="0"/>
              </a:spcAft>
              <a:buSzPts val="2600"/>
              <a:buChar char="●"/>
            </a:pPr>
            <a:r>
              <a:rPr lang="en" sz="2600"/>
              <a:t>Hypothesis Test</a:t>
            </a:r>
            <a:endParaRPr sz="2600"/>
          </a:p>
          <a:p>
            <a:pPr indent="-393700" lvl="0" marL="457200" rtl="0" algn="l">
              <a:spcBef>
                <a:spcPts val="0"/>
              </a:spcBef>
              <a:spcAft>
                <a:spcPts val="0"/>
              </a:spcAft>
              <a:buSzPts val="2600"/>
              <a:buChar char="●"/>
            </a:pPr>
            <a:r>
              <a:rPr lang="en" sz="2600"/>
              <a:t>Energy Function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CHALLENGES IN SHADOW REMOVAL</a:t>
            </a:r>
            <a:r>
              <a:rPr lang="en"/>
              <a:t>:</a:t>
            </a:r>
            <a:endParaRPr/>
          </a:p>
        </p:txBody>
      </p:sp>
      <p:sp>
        <p:nvSpPr>
          <p:cNvPr id="191" name="Google Shape;191;p23"/>
          <p:cNvSpPr txBox="1"/>
          <p:nvPr>
            <p:ph idx="1" type="body"/>
          </p:nvPr>
        </p:nvSpPr>
        <p:spPr>
          <a:xfrm>
            <a:off x="819150" y="1569500"/>
            <a:ext cx="7505700" cy="286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Preserve the texture beneath the shadow.</a:t>
            </a:r>
            <a:endParaRPr sz="1800"/>
          </a:p>
          <a:p>
            <a:pPr indent="-342900" lvl="0" marL="457200" rtl="0" algn="l">
              <a:spcBef>
                <a:spcPts val="0"/>
              </a:spcBef>
              <a:spcAft>
                <a:spcPts val="0"/>
              </a:spcAft>
              <a:buSzPts val="1800"/>
              <a:buChar char="●"/>
            </a:pPr>
            <a:r>
              <a:rPr lang="en" sz="1800"/>
              <a:t>Retain the color information of the surface.</a:t>
            </a:r>
            <a:endParaRPr sz="1800"/>
          </a:p>
          <a:p>
            <a:pPr indent="-342900" lvl="0" marL="457200" rtl="0" algn="l">
              <a:spcBef>
                <a:spcPts val="0"/>
              </a:spcBef>
              <a:spcAft>
                <a:spcPts val="0"/>
              </a:spcAft>
              <a:buSzPts val="1800"/>
              <a:buChar char="●"/>
            </a:pPr>
            <a:r>
              <a:rPr lang="en" sz="1800"/>
              <a:t>Make the shadow edges unnoticeable in the shadow-free image .</a:t>
            </a:r>
            <a:endParaRPr sz="1800"/>
          </a:p>
          <a:p>
            <a:pPr indent="-342900" lvl="0" marL="457200" rtl="0" algn="l">
              <a:spcBef>
                <a:spcPts val="0"/>
              </a:spcBef>
              <a:spcAft>
                <a:spcPts val="0"/>
              </a:spcAft>
              <a:buSzPts val="1800"/>
              <a:buChar char="●"/>
            </a:pPr>
            <a:r>
              <a:rPr lang="en" sz="1800"/>
              <a:t>Reduce visual artifacts.</a:t>
            </a:r>
            <a:endParaRPr sz="1800"/>
          </a:p>
          <a:p>
            <a:pPr indent="-342900" lvl="0" marL="457200" rtl="0" algn="l">
              <a:spcBef>
                <a:spcPts val="0"/>
              </a:spcBef>
              <a:spcAft>
                <a:spcPts val="0"/>
              </a:spcAft>
              <a:buSzPts val="1800"/>
              <a:buChar char="●"/>
            </a:pPr>
            <a:r>
              <a:rPr lang="en" sz="1800"/>
              <a:t>Consume less time since shadow removal is dealt with as a preprocessing task.</a:t>
            </a:r>
            <a:endParaRPr sz="18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SHADOW REMOVAL TECHNIQUES:</a:t>
            </a:r>
            <a:endParaRPr b="1"/>
          </a:p>
        </p:txBody>
      </p:sp>
      <p:sp>
        <p:nvSpPr>
          <p:cNvPr id="197" name="Google Shape;197;p24"/>
          <p:cNvSpPr txBox="1"/>
          <p:nvPr>
            <p:ph idx="1" type="body"/>
          </p:nvPr>
        </p:nvSpPr>
        <p:spPr>
          <a:xfrm>
            <a:off x="682650" y="1594950"/>
            <a:ext cx="7505700" cy="31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Reintegration method</a:t>
            </a:r>
            <a:endParaRPr sz="2400"/>
          </a:p>
          <a:p>
            <a:pPr indent="0" lvl="0" marL="0" rtl="0" algn="l">
              <a:spcBef>
                <a:spcPts val="1200"/>
              </a:spcBef>
              <a:spcAft>
                <a:spcPts val="0"/>
              </a:spcAft>
              <a:buNone/>
            </a:pPr>
            <a:r>
              <a:rPr lang="en" sz="2400"/>
              <a:t>B. Relighting method</a:t>
            </a:r>
            <a:endParaRPr sz="2400"/>
          </a:p>
          <a:p>
            <a:pPr indent="0" lvl="0" marL="0" rtl="0" algn="l">
              <a:spcBef>
                <a:spcPts val="1200"/>
              </a:spcBef>
              <a:spcAft>
                <a:spcPts val="0"/>
              </a:spcAft>
              <a:buNone/>
            </a:pPr>
            <a:r>
              <a:rPr lang="en" sz="2400"/>
              <a:t>C. Patch-based method</a:t>
            </a:r>
            <a:endParaRPr sz="2400"/>
          </a:p>
          <a:p>
            <a:pPr indent="0" lvl="0" marL="0" rtl="0" algn="l">
              <a:spcBef>
                <a:spcPts val="1200"/>
              </a:spcBef>
              <a:spcAft>
                <a:spcPts val="0"/>
              </a:spcAft>
              <a:buNone/>
            </a:pPr>
            <a:r>
              <a:rPr lang="en" sz="2400"/>
              <a:t>D. Color transfer method</a:t>
            </a:r>
            <a:endParaRPr sz="2400"/>
          </a:p>
          <a:p>
            <a:pPr indent="0" lvl="0" marL="0" rtl="0" algn="l">
              <a:spcBef>
                <a:spcPts val="1200"/>
              </a:spcBef>
              <a:spcAft>
                <a:spcPts val="0"/>
              </a:spcAft>
              <a:buNone/>
            </a:pPr>
            <a:r>
              <a:rPr lang="en" sz="2400"/>
              <a:t>E. Interactive method</a:t>
            </a:r>
            <a:endParaRPr sz="24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t>
            </a:r>
            <a:endParaRPr sz="1500"/>
          </a:p>
        </p:txBody>
      </p:sp>
      <p:sp>
        <p:nvSpPr>
          <p:cNvPr id="203" name="Google Shape;203;p25"/>
          <p:cNvSpPr txBox="1"/>
          <p:nvPr>
            <p:ph idx="1" type="body"/>
          </p:nvPr>
        </p:nvSpPr>
        <p:spPr>
          <a:xfrm>
            <a:off x="611850" y="273450"/>
            <a:ext cx="7713000" cy="42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2235"/>
              <a:t>A. Reintegration Method</a:t>
            </a:r>
            <a:r>
              <a:rPr lang="en" sz="2235"/>
              <a:t>:</a:t>
            </a:r>
            <a:endParaRPr sz="2235"/>
          </a:p>
          <a:p>
            <a:pPr indent="0" lvl="0" marL="0" rtl="0" algn="l">
              <a:lnSpc>
                <a:spcPct val="95000"/>
              </a:lnSpc>
              <a:spcBef>
                <a:spcPts val="1200"/>
              </a:spcBef>
              <a:spcAft>
                <a:spcPts val="0"/>
              </a:spcAft>
              <a:buSzPts val="1018"/>
              <a:buNone/>
            </a:pPr>
            <a:r>
              <a:rPr lang="en" sz="2335"/>
              <a:t>The reintegration methods for shadow removal are built on the concept that nullifying the image gradient along the shadow edges and integrating back the modified gradient will produce a shadow-free image.</a:t>
            </a:r>
            <a:endParaRPr sz="2335"/>
          </a:p>
          <a:p>
            <a:pPr indent="0" lvl="0" marL="0" rtl="0" algn="l">
              <a:lnSpc>
                <a:spcPct val="95000"/>
              </a:lnSpc>
              <a:spcBef>
                <a:spcPts val="1200"/>
              </a:spcBef>
              <a:spcAft>
                <a:spcPts val="0"/>
              </a:spcAft>
              <a:buSzPts val="1018"/>
              <a:buNone/>
            </a:pPr>
            <a:r>
              <a:rPr b="1" lang="en" sz="2235"/>
              <a:t>B. Relighting Methods:</a:t>
            </a:r>
            <a:endParaRPr b="1" sz="2235"/>
          </a:p>
          <a:p>
            <a:pPr indent="0" lvl="0" marL="0" rtl="0" algn="l">
              <a:lnSpc>
                <a:spcPct val="95000"/>
              </a:lnSpc>
              <a:spcBef>
                <a:spcPts val="1200"/>
              </a:spcBef>
              <a:spcAft>
                <a:spcPts val="0"/>
              </a:spcAft>
              <a:buSzPts val="1018"/>
              <a:buNone/>
            </a:pPr>
            <a:r>
              <a:rPr lang="en" sz="2452"/>
              <a:t>Shadow regions appear in an image due to a reduction in the amount of light reaching the area compared to the non-shadow regions</a:t>
            </a:r>
            <a:r>
              <a:rPr lang="en" sz="2135"/>
              <a:t>.</a:t>
            </a:r>
            <a:endParaRPr sz="2135"/>
          </a:p>
          <a:p>
            <a:pPr indent="0" lvl="0" marL="0" rtl="0" algn="l">
              <a:lnSpc>
                <a:spcPct val="95000"/>
              </a:lnSpc>
              <a:spcBef>
                <a:spcPts val="1200"/>
              </a:spcBef>
              <a:spcAft>
                <a:spcPts val="0"/>
              </a:spcAft>
              <a:buSzPts val="1018"/>
              <a:buNone/>
            </a:pPr>
            <a:r>
              <a:t/>
            </a:r>
            <a:endParaRPr sz="2135"/>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741025" y="324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t>
            </a:r>
            <a:endParaRPr sz="1200"/>
          </a:p>
        </p:txBody>
      </p:sp>
      <p:sp>
        <p:nvSpPr>
          <p:cNvPr id="209" name="Google Shape;209;p26"/>
          <p:cNvSpPr txBox="1"/>
          <p:nvPr>
            <p:ph idx="1" type="body"/>
          </p:nvPr>
        </p:nvSpPr>
        <p:spPr>
          <a:xfrm>
            <a:off x="819150" y="324750"/>
            <a:ext cx="7505700" cy="4272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3662"/>
              <a:t>C. Patch- based Method</a:t>
            </a:r>
            <a:r>
              <a:rPr lang="en" sz="2962"/>
              <a:t>:</a:t>
            </a:r>
            <a:endParaRPr sz="2962"/>
          </a:p>
          <a:p>
            <a:pPr indent="0" lvl="0" marL="0" rtl="0" algn="l">
              <a:spcBef>
                <a:spcPts val="1200"/>
              </a:spcBef>
              <a:spcAft>
                <a:spcPts val="0"/>
              </a:spcAft>
              <a:buNone/>
            </a:pPr>
            <a:r>
              <a:rPr lang="en" sz="4091"/>
              <a:t>The patch-based methods for shadow removal attempt to operate on patches rather than on single pixels.</a:t>
            </a:r>
            <a:endParaRPr sz="4091"/>
          </a:p>
          <a:p>
            <a:pPr indent="0" lvl="0" marL="0" rtl="0" algn="l">
              <a:spcBef>
                <a:spcPts val="1200"/>
              </a:spcBef>
              <a:spcAft>
                <a:spcPts val="0"/>
              </a:spcAft>
              <a:buNone/>
            </a:pPr>
            <a:r>
              <a:rPr b="1" lang="en" sz="3592"/>
              <a:t>D. Color Transfer Method</a:t>
            </a:r>
            <a:r>
              <a:rPr lang="en" sz="4063"/>
              <a:t>:</a:t>
            </a:r>
            <a:endParaRPr sz="4063"/>
          </a:p>
          <a:p>
            <a:pPr indent="0" lvl="0" marL="0" rtl="0" algn="l">
              <a:spcBef>
                <a:spcPts val="1200"/>
              </a:spcBef>
              <a:spcAft>
                <a:spcPts val="0"/>
              </a:spcAft>
              <a:buNone/>
            </a:pPr>
            <a:r>
              <a:rPr lang="en" sz="4054"/>
              <a:t>This method aims at transferring color information from the lit areas to the shadow areas. The colors from the lit regions are transferred to shadow regions using mean and standard deviation of the Gaussian distribution followed by the color intensities in an image</a:t>
            </a:r>
            <a:endParaRPr sz="4054"/>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
              <a:t>.</a:t>
            </a:r>
            <a:endParaRPr sz="400"/>
          </a:p>
        </p:txBody>
      </p:sp>
      <p:sp>
        <p:nvSpPr>
          <p:cNvPr id="215" name="Google Shape;215;p27"/>
          <p:cNvSpPr txBox="1"/>
          <p:nvPr>
            <p:ph idx="1" type="body"/>
          </p:nvPr>
        </p:nvSpPr>
        <p:spPr>
          <a:xfrm>
            <a:off x="819150" y="703150"/>
            <a:ext cx="7505700" cy="37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E. Interactive Method:</a:t>
            </a:r>
            <a:endParaRPr b="1" sz="2200"/>
          </a:p>
          <a:p>
            <a:pPr indent="0" lvl="0" marL="0" rtl="0" algn="l">
              <a:spcBef>
                <a:spcPts val="1200"/>
              </a:spcBef>
              <a:spcAft>
                <a:spcPts val="0"/>
              </a:spcAft>
              <a:buNone/>
            </a:pPr>
            <a:r>
              <a:rPr lang="en" sz="2091"/>
              <a:t>The interactive techniques for shadow removal are generally simpler than the automated techniques since the user can provide useful cues for locating the shadows in an image. It’s iteratively interact with the removal system there by deriving a shadow-free image.</a:t>
            </a:r>
            <a:endParaRPr sz="2091"/>
          </a:p>
          <a:p>
            <a:pPr indent="0" lvl="0" marL="0" rtl="0" algn="l">
              <a:spcBef>
                <a:spcPts val="1200"/>
              </a:spcBef>
              <a:spcAft>
                <a:spcPts val="1200"/>
              </a:spcAft>
              <a:buNone/>
            </a:pPr>
            <a:r>
              <a:t/>
            </a:r>
            <a:endParaRPr b="1"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43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Result:</a:t>
            </a:r>
            <a:endParaRPr b="1" sz="3300"/>
          </a:p>
        </p:txBody>
      </p:sp>
      <p:sp>
        <p:nvSpPr>
          <p:cNvPr id="221" name="Google Shape;221;p28"/>
          <p:cNvSpPr txBox="1"/>
          <p:nvPr>
            <p:ph idx="1" type="body"/>
          </p:nvPr>
        </p:nvSpPr>
        <p:spPr>
          <a:xfrm>
            <a:off x="819150" y="1125150"/>
            <a:ext cx="7505700" cy="3611100"/>
          </a:xfrm>
          <a:prstGeom prst="rect">
            <a:avLst/>
          </a:prstGeom>
        </p:spPr>
        <p:txBody>
          <a:bodyPr anchorCtr="0" anchor="t" bIns="91425" lIns="91425" spcFirstLastPara="1" rIns="91425" wrap="square" tIns="91425">
            <a:noAutofit/>
          </a:bodyPr>
          <a:lstStyle/>
          <a:p>
            <a:pPr indent="0" lvl="0" marL="0" rtl="0" algn="l">
              <a:lnSpc>
                <a:spcPct val="145606"/>
              </a:lnSpc>
              <a:spcBef>
                <a:spcPts val="0"/>
              </a:spcBef>
              <a:spcAft>
                <a:spcPts val="0"/>
              </a:spcAft>
              <a:buSzPts val="440"/>
              <a:buNone/>
            </a:pPr>
            <a:r>
              <a:rPr lang="en" sz="1740">
                <a:solidFill>
                  <a:srgbClr val="000000"/>
                </a:solidFill>
                <a:highlight>
                  <a:srgbClr val="FFFFFF"/>
                </a:highlight>
              </a:rPr>
              <a:t>The shadow pixels that belong to a corresponding colour are isolated and removed. In this work first preprocessing of image is done by filtering the image using contraharmonic filter where pepper noise is removed. Then, average colour values of red, green,blue (primary) components in image are obtained which are considered dark pixels as of shadow regions. Then hypothesis test is used to detect the shadow and shadows are detected by comparing average R, G and B values with original R, G and B values of image. After shadows are detected then shadow removal is done by using energy function.</a:t>
            </a:r>
            <a:endParaRPr sz="1740">
              <a:solidFill>
                <a:srgbClr val="000000"/>
              </a:solidFill>
              <a:highlight>
                <a:srgbClr val="FFFFFF"/>
              </a:highlight>
            </a:endParaRPr>
          </a:p>
          <a:p>
            <a:pPr indent="0" lvl="0" marL="0" rtl="0" algn="l">
              <a:spcBef>
                <a:spcPts val="0"/>
              </a:spcBef>
              <a:spcAft>
                <a:spcPts val="1200"/>
              </a:spcAft>
              <a:buSzPts val="440"/>
              <a:buNone/>
            </a:pPr>
            <a:r>
              <a:t/>
            </a:r>
            <a:endParaRPr sz="5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332175"/>
            <a:ext cx="7505700" cy="62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a:t>
            </a:r>
            <a:endParaRPr b="1"/>
          </a:p>
        </p:txBody>
      </p:sp>
      <p:sp>
        <p:nvSpPr>
          <p:cNvPr id="227" name="Google Shape;227;p29"/>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a:t>
            </a:r>
            <a:endParaRPr sz="900"/>
          </a:p>
        </p:txBody>
      </p:sp>
      <p:sp>
        <p:nvSpPr>
          <p:cNvPr id="228" name="Google Shape;228;p29"/>
          <p:cNvSpPr txBox="1"/>
          <p:nvPr>
            <p:ph idx="2" type="body"/>
          </p:nvPr>
        </p:nvSpPr>
        <p:spPr>
          <a:xfrm>
            <a:off x="867975" y="1017975"/>
            <a:ext cx="7456800" cy="34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9"/>
          <p:cNvPicPr preferRelativeResize="0"/>
          <p:nvPr/>
        </p:nvPicPr>
        <p:blipFill>
          <a:blip r:embed="rId3">
            <a:alphaModFix/>
          </a:blip>
          <a:stretch>
            <a:fillRect/>
          </a:stretch>
        </p:blipFill>
        <p:spPr>
          <a:xfrm>
            <a:off x="819150" y="816175"/>
            <a:ext cx="7327300" cy="4065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845600"/>
            <a:ext cx="7505700" cy="50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Output:</a:t>
            </a:r>
            <a:endParaRPr b="1"/>
          </a:p>
        </p:txBody>
      </p:sp>
      <p:sp>
        <p:nvSpPr>
          <p:cNvPr id="235" name="Google Shape;235;p30"/>
          <p:cNvSpPr txBox="1"/>
          <p:nvPr>
            <p:ph idx="1" type="body"/>
          </p:nvPr>
        </p:nvSpPr>
        <p:spPr>
          <a:xfrm>
            <a:off x="819150" y="1570775"/>
            <a:ext cx="7505700" cy="31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36" name="Google Shape;236;p30"/>
          <p:cNvPicPr preferRelativeResize="0"/>
          <p:nvPr/>
        </p:nvPicPr>
        <p:blipFill>
          <a:blip r:embed="rId3">
            <a:alphaModFix/>
          </a:blip>
          <a:stretch>
            <a:fillRect/>
          </a:stretch>
        </p:blipFill>
        <p:spPr>
          <a:xfrm>
            <a:off x="1824050" y="1370700"/>
            <a:ext cx="5495925" cy="337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t>
            </a:r>
            <a:endParaRPr sz="1600"/>
          </a:p>
        </p:txBody>
      </p:sp>
      <p:sp>
        <p:nvSpPr>
          <p:cNvPr id="242" name="Google Shape;242;p31"/>
          <p:cNvSpPr txBox="1"/>
          <p:nvPr>
            <p:ph idx="1" type="body"/>
          </p:nvPr>
        </p:nvSpPr>
        <p:spPr>
          <a:xfrm>
            <a:off x="819150" y="569800"/>
            <a:ext cx="7505700" cy="38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700"/>
              <a:t>.</a:t>
            </a:r>
            <a:endParaRPr sz="700"/>
          </a:p>
        </p:txBody>
      </p:sp>
      <p:pic>
        <p:nvPicPr>
          <p:cNvPr id="243" name="Google Shape;243;p31"/>
          <p:cNvPicPr preferRelativeResize="0"/>
          <p:nvPr/>
        </p:nvPicPr>
        <p:blipFill>
          <a:blip r:embed="rId3">
            <a:alphaModFix/>
          </a:blip>
          <a:stretch>
            <a:fillRect/>
          </a:stretch>
        </p:blipFill>
        <p:spPr>
          <a:xfrm>
            <a:off x="1824050" y="277200"/>
            <a:ext cx="5495925" cy="458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11700" y="442725"/>
            <a:ext cx="7505700" cy="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CONTENTS:</a:t>
            </a:r>
            <a:endParaRPr b="1"/>
          </a:p>
        </p:txBody>
      </p:sp>
      <p:sp>
        <p:nvSpPr>
          <p:cNvPr id="135" name="Google Shape;135;p14"/>
          <p:cNvSpPr txBox="1"/>
          <p:nvPr>
            <p:ph idx="1" type="body"/>
          </p:nvPr>
        </p:nvSpPr>
        <p:spPr>
          <a:xfrm>
            <a:off x="819150" y="1248950"/>
            <a:ext cx="7505700" cy="318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45454"/>
              </a:buClr>
              <a:buSzPts val="1800"/>
              <a:buFont typeface="Arial"/>
              <a:buChar char="●"/>
            </a:pPr>
            <a:r>
              <a:rPr b="1" lang="en" sz="1700"/>
              <a:t>AIM</a:t>
            </a:r>
            <a:endParaRPr b="1" sz="1700"/>
          </a:p>
          <a:p>
            <a:pPr indent="-342900" lvl="0" marL="457200" rtl="0" algn="l">
              <a:spcBef>
                <a:spcPts val="0"/>
              </a:spcBef>
              <a:spcAft>
                <a:spcPts val="0"/>
              </a:spcAft>
              <a:buSzPts val="1800"/>
              <a:buChar char="●"/>
            </a:pPr>
            <a:r>
              <a:rPr b="1" lang="en" sz="1800"/>
              <a:t>Problem Statement</a:t>
            </a:r>
            <a:endParaRPr b="1" sz="1800"/>
          </a:p>
          <a:p>
            <a:pPr indent="-342900" lvl="0" marL="457200" rtl="0" algn="l">
              <a:spcBef>
                <a:spcPts val="0"/>
              </a:spcBef>
              <a:spcAft>
                <a:spcPts val="0"/>
              </a:spcAft>
              <a:buSzPts val="1800"/>
              <a:buChar char="●"/>
            </a:pPr>
            <a:r>
              <a:rPr b="1" lang="en" sz="1800"/>
              <a:t>Introduction</a:t>
            </a:r>
            <a:endParaRPr b="1" sz="1800"/>
          </a:p>
          <a:p>
            <a:pPr indent="-355600" lvl="0" marL="457200" rtl="0" algn="l">
              <a:spcBef>
                <a:spcPts val="0"/>
              </a:spcBef>
              <a:spcAft>
                <a:spcPts val="0"/>
              </a:spcAft>
              <a:buSzPts val="2000"/>
              <a:buChar char="●"/>
            </a:pPr>
            <a:r>
              <a:rPr b="1" lang="en" sz="1800">
                <a:solidFill>
                  <a:srgbClr val="545454"/>
                </a:solidFill>
                <a:latin typeface="Arial"/>
                <a:ea typeface="Arial"/>
                <a:cs typeface="Arial"/>
                <a:sym typeface="Arial"/>
              </a:rPr>
              <a:t>Original vs Processed image</a:t>
            </a:r>
            <a:endParaRPr b="1" sz="1800">
              <a:solidFill>
                <a:srgbClr val="545454"/>
              </a:solidFill>
              <a:latin typeface="Arial"/>
              <a:ea typeface="Arial"/>
              <a:cs typeface="Arial"/>
              <a:sym typeface="Arial"/>
            </a:endParaRPr>
          </a:p>
          <a:p>
            <a:pPr indent="-342900" lvl="0" marL="457200" rtl="0" algn="l">
              <a:spcBef>
                <a:spcPts val="0"/>
              </a:spcBef>
              <a:spcAft>
                <a:spcPts val="0"/>
              </a:spcAft>
              <a:buClr>
                <a:srgbClr val="545454"/>
              </a:buClr>
              <a:buSzPts val="1800"/>
              <a:buFont typeface="Arial"/>
              <a:buChar char="●"/>
            </a:pPr>
            <a:r>
              <a:rPr b="1" lang="en" sz="1800">
                <a:solidFill>
                  <a:srgbClr val="545454"/>
                </a:solidFill>
                <a:latin typeface="Arial"/>
                <a:ea typeface="Arial"/>
                <a:cs typeface="Arial"/>
                <a:sym typeface="Arial"/>
              </a:rPr>
              <a:t>Basic Approach Of Shadow Removal</a:t>
            </a:r>
            <a:endParaRPr b="1" sz="1800">
              <a:solidFill>
                <a:srgbClr val="545454"/>
              </a:solidFill>
              <a:latin typeface="Arial"/>
              <a:ea typeface="Arial"/>
              <a:cs typeface="Arial"/>
              <a:sym typeface="Arial"/>
            </a:endParaRPr>
          </a:p>
          <a:p>
            <a:pPr indent="-342900" lvl="0" marL="457200" rtl="0" algn="l">
              <a:spcBef>
                <a:spcPts val="0"/>
              </a:spcBef>
              <a:spcAft>
                <a:spcPts val="0"/>
              </a:spcAft>
              <a:buClr>
                <a:srgbClr val="545454"/>
              </a:buClr>
              <a:buSzPts val="1800"/>
              <a:buFont typeface="Arial"/>
              <a:buChar char="●"/>
            </a:pPr>
            <a:r>
              <a:rPr b="1" lang="en" sz="1800">
                <a:solidFill>
                  <a:srgbClr val="545454"/>
                </a:solidFill>
                <a:latin typeface="Arial"/>
                <a:ea typeface="Arial"/>
                <a:cs typeface="Arial"/>
                <a:sym typeface="Arial"/>
              </a:rPr>
              <a:t>Algorithms used</a:t>
            </a:r>
            <a:endParaRPr b="1" sz="1800">
              <a:solidFill>
                <a:srgbClr val="545454"/>
              </a:solidFill>
              <a:latin typeface="Arial"/>
              <a:ea typeface="Arial"/>
              <a:cs typeface="Arial"/>
              <a:sym typeface="Arial"/>
            </a:endParaRPr>
          </a:p>
          <a:p>
            <a:pPr indent="-342900" lvl="0" marL="457200" rtl="0" algn="l">
              <a:spcBef>
                <a:spcPts val="0"/>
              </a:spcBef>
              <a:spcAft>
                <a:spcPts val="0"/>
              </a:spcAft>
              <a:buClr>
                <a:srgbClr val="545454"/>
              </a:buClr>
              <a:buSzPts val="1800"/>
              <a:buFont typeface="Arial"/>
              <a:buChar char="●"/>
            </a:pPr>
            <a:r>
              <a:rPr b="1" lang="en" sz="1800">
                <a:solidFill>
                  <a:srgbClr val="545454"/>
                </a:solidFill>
                <a:latin typeface="Arial"/>
                <a:ea typeface="Arial"/>
                <a:cs typeface="Arial"/>
                <a:sym typeface="Arial"/>
              </a:rPr>
              <a:t>Results</a:t>
            </a:r>
            <a:endParaRPr b="1" sz="1800">
              <a:solidFill>
                <a:srgbClr val="545454"/>
              </a:solidFill>
              <a:latin typeface="Arial"/>
              <a:ea typeface="Arial"/>
              <a:cs typeface="Arial"/>
              <a:sym typeface="Arial"/>
            </a:endParaRPr>
          </a:p>
          <a:p>
            <a:pPr indent="-342900" lvl="0" marL="457200" rtl="0" algn="l">
              <a:spcBef>
                <a:spcPts val="0"/>
              </a:spcBef>
              <a:spcAft>
                <a:spcPts val="0"/>
              </a:spcAft>
              <a:buClr>
                <a:srgbClr val="545454"/>
              </a:buClr>
              <a:buSzPts val="1800"/>
              <a:buFont typeface="Arial"/>
              <a:buChar char="●"/>
            </a:pPr>
            <a:r>
              <a:rPr b="1" lang="en" sz="1800">
                <a:solidFill>
                  <a:srgbClr val="545454"/>
                </a:solidFill>
                <a:latin typeface="Arial"/>
                <a:ea typeface="Arial"/>
                <a:cs typeface="Arial"/>
                <a:sym typeface="Arial"/>
              </a:rPr>
              <a:t>Conclusion</a:t>
            </a:r>
            <a:endParaRPr b="1" sz="1800">
              <a:solidFill>
                <a:srgbClr val="545454"/>
              </a:solidFill>
              <a:latin typeface="Arial"/>
              <a:ea typeface="Arial"/>
              <a:cs typeface="Arial"/>
              <a:sym typeface="Arial"/>
            </a:endParaRPr>
          </a:p>
          <a:p>
            <a:pPr indent="-342900" lvl="0" marL="457200" rtl="0" algn="l">
              <a:spcBef>
                <a:spcPts val="0"/>
              </a:spcBef>
              <a:spcAft>
                <a:spcPts val="0"/>
              </a:spcAft>
              <a:buClr>
                <a:srgbClr val="545454"/>
              </a:buClr>
              <a:buSzPts val="1800"/>
              <a:buFont typeface="Arial"/>
              <a:buChar char="●"/>
            </a:pPr>
            <a:r>
              <a:rPr b="1" lang="en" sz="1800">
                <a:solidFill>
                  <a:srgbClr val="545454"/>
                </a:solidFill>
                <a:latin typeface="Arial"/>
                <a:ea typeface="Arial"/>
                <a:cs typeface="Arial"/>
                <a:sym typeface="Arial"/>
              </a:rPr>
              <a:t>References</a:t>
            </a:r>
            <a:endParaRPr b="1"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492925"/>
            <a:ext cx="7505700" cy="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Conclusion:</a:t>
            </a:r>
            <a:endParaRPr b="1" sz="3500"/>
          </a:p>
        </p:txBody>
      </p:sp>
      <p:sp>
        <p:nvSpPr>
          <p:cNvPr id="249" name="Google Shape;249;p32"/>
          <p:cNvSpPr txBox="1"/>
          <p:nvPr>
            <p:ph idx="1" type="body"/>
          </p:nvPr>
        </p:nvSpPr>
        <p:spPr>
          <a:xfrm>
            <a:off x="819150" y="1510900"/>
            <a:ext cx="7505700" cy="2874000"/>
          </a:xfrm>
          <a:prstGeom prst="rect">
            <a:avLst/>
          </a:prstGeom>
        </p:spPr>
        <p:txBody>
          <a:bodyPr anchorCtr="0" anchor="t" bIns="91425" lIns="91425" spcFirstLastPara="1" rIns="91425" wrap="square" tIns="91425">
            <a:noAutofit/>
          </a:bodyPr>
          <a:lstStyle/>
          <a:p>
            <a:pPr indent="0" lvl="0" marL="0" rtl="0" algn="l">
              <a:lnSpc>
                <a:spcPct val="135606"/>
              </a:lnSpc>
              <a:spcBef>
                <a:spcPts val="0"/>
              </a:spcBef>
              <a:spcAft>
                <a:spcPts val="0"/>
              </a:spcAft>
              <a:buNone/>
            </a:pPr>
            <a:r>
              <a:rPr lang="en" sz="2600">
                <a:solidFill>
                  <a:srgbClr val="000000"/>
                </a:solidFill>
                <a:highlight>
                  <a:srgbClr val="FFFFFF"/>
                </a:highlight>
              </a:rPr>
              <a:t>The algorithm allows for the removal of a large percentage of shaded colours. This shows that it is possible to remove shadow from image without losing a large amount of pertinent data.</a:t>
            </a:r>
            <a:endParaRPr sz="2600">
              <a:solidFill>
                <a:srgbClr val="000000"/>
              </a:solidFill>
              <a:highlight>
                <a:srgbClr val="FFFFFF"/>
              </a:highlight>
            </a:endParaRPr>
          </a:p>
          <a:p>
            <a:pPr indent="0" lvl="0" marL="0" rtl="0" algn="l">
              <a:lnSpc>
                <a:spcPct val="105000"/>
              </a:lnSpc>
              <a:spcBef>
                <a:spcPts val="0"/>
              </a:spcBef>
              <a:spcAft>
                <a:spcPts val="1200"/>
              </a:spcAft>
              <a:buNone/>
            </a:pPr>
            <a:r>
              <a:t/>
            </a:r>
            <a:endParaRPr sz="26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19150" y="845600"/>
            <a:ext cx="7505700" cy="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545454"/>
                </a:solidFill>
                <a:latin typeface="Arial"/>
                <a:ea typeface="Arial"/>
                <a:cs typeface="Arial"/>
                <a:sym typeface="Arial"/>
              </a:rPr>
              <a:t>REFERENCES: </a:t>
            </a:r>
            <a:endParaRPr/>
          </a:p>
        </p:txBody>
      </p:sp>
      <p:sp>
        <p:nvSpPr>
          <p:cNvPr id="255" name="Google Shape;255;p33"/>
          <p:cNvSpPr txBox="1"/>
          <p:nvPr>
            <p:ph idx="1" type="body"/>
          </p:nvPr>
        </p:nvSpPr>
        <p:spPr>
          <a:xfrm>
            <a:off x="819150" y="1855975"/>
            <a:ext cx="7505700" cy="208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u="sng">
                <a:solidFill>
                  <a:schemeClr val="hlink"/>
                </a:solidFill>
                <a:hlinkClick r:id="rId3"/>
              </a:rPr>
              <a:t>https://www.researchgate.net/publication/50346386_SHADOW_DETECTION_AND_REMOVAL_IN_COLOUR_IMAGES_USING_MATLAB</a:t>
            </a:r>
            <a:endParaRPr sz="2100"/>
          </a:p>
          <a:p>
            <a:pPr indent="0" lvl="0" marL="0" rtl="0" algn="l">
              <a:spcBef>
                <a:spcPts val="1200"/>
              </a:spcBef>
              <a:spcAft>
                <a:spcPts val="1200"/>
              </a:spcAft>
              <a:buNone/>
            </a:pPr>
            <a:r>
              <a:rPr lang="en" sz="2100"/>
              <a:t>https</a:t>
            </a:r>
            <a:r>
              <a:rPr lang="en" sz="2100"/>
              <a:t>://www.researchgate.net/publication/311487566_A_Survey_on_Shadow_Removal_Techniques_for_Single_Image</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4"/>
          <p:cNvPicPr preferRelativeResize="0"/>
          <p:nvPr/>
        </p:nvPicPr>
        <p:blipFill>
          <a:blip r:embed="rId3">
            <a:alphaModFix/>
          </a:blip>
          <a:stretch>
            <a:fillRect/>
          </a:stretch>
        </p:blipFill>
        <p:spPr>
          <a:xfrm>
            <a:off x="1937575" y="819198"/>
            <a:ext cx="5105725" cy="339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AIM: </a:t>
            </a:r>
            <a:endParaRPr b="1"/>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545454"/>
                </a:solidFill>
                <a:latin typeface="Arial"/>
                <a:ea typeface="Arial"/>
                <a:cs typeface="Arial"/>
                <a:sym typeface="Arial"/>
              </a:rPr>
              <a:t>The aim of this project is to detect and remove shadows in still images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47" name="Google Shape;147;p16"/>
          <p:cNvSpPr txBox="1"/>
          <p:nvPr>
            <p:ph idx="1" type="body"/>
          </p:nvPr>
        </p:nvSpPr>
        <p:spPr>
          <a:xfrm>
            <a:off x="819150" y="1501250"/>
            <a:ext cx="7505700" cy="29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Why Shadow Removal?</a:t>
            </a:r>
            <a:endParaRPr b="1" sz="2500"/>
          </a:p>
          <a:p>
            <a:pPr indent="0" lvl="0" marL="0" rtl="0" algn="l">
              <a:spcBef>
                <a:spcPts val="1200"/>
              </a:spcBef>
              <a:spcAft>
                <a:spcPts val="1200"/>
              </a:spcAft>
              <a:buNone/>
            </a:pPr>
            <a:r>
              <a:rPr lang="en" sz="1900">
                <a:solidFill>
                  <a:srgbClr val="545454"/>
                </a:solidFill>
                <a:latin typeface="Arial"/>
                <a:ea typeface="Arial"/>
                <a:cs typeface="Arial"/>
                <a:sym typeface="Arial"/>
              </a:rPr>
              <a:t>Shadow detection and removal is important since ignoring the existence of shadows may result in serious problems like reducing the reliability of many computer vision algorithms, object merging, object lose, misinterpretation and </a:t>
            </a:r>
            <a:r>
              <a:rPr lang="en" sz="1900">
                <a:solidFill>
                  <a:srgbClr val="545454"/>
                </a:solidFill>
                <a:latin typeface="Arial"/>
                <a:ea typeface="Arial"/>
                <a:cs typeface="Arial"/>
                <a:sym typeface="Arial"/>
              </a:rPr>
              <a:t>alteration</a:t>
            </a:r>
            <a:r>
              <a:rPr lang="en" sz="1900">
                <a:solidFill>
                  <a:srgbClr val="545454"/>
                </a:solidFill>
                <a:latin typeface="Arial"/>
                <a:ea typeface="Arial"/>
                <a:cs typeface="Arial"/>
                <a:sym typeface="Arial"/>
              </a:rPr>
              <a:t> of object shape in various visual processing applications like segmentation, scene analysis and tracking.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23075"/>
            <a:ext cx="75057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700"/>
              <a:t>Introduction</a:t>
            </a:r>
            <a:endParaRPr b="1" sz="3700"/>
          </a:p>
        </p:txBody>
      </p:sp>
      <p:sp>
        <p:nvSpPr>
          <p:cNvPr id="153" name="Google Shape;153;p17"/>
          <p:cNvSpPr txBox="1"/>
          <p:nvPr>
            <p:ph idx="1" type="body"/>
          </p:nvPr>
        </p:nvSpPr>
        <p:spPr>
          <a:xfrm>
            <a:off x="723625" y="1050875"/>
            <a:ext cx="7505700" cy="37395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lang="en" sz="1600">
                <a:solidFill>
                  <a:srgbClr val="545454"/>
                </a:solidFill>
                <a:latin typeface="Arial"/>
                <a:ea typeface="Arial"/>
                <a:cs typeface="Arial"/>
                <a:sym typeface="Arial"/>
              </a:rPr>
              <a:t>Shadow detection and removal is an important task when dealing with colour outdoor images. Shadows are generated by a local and relative absence of light.</a:t>
            </a:r>
            <a:endParaRPr sz="1600">
              <a:solidFill>
                <a:srgbClr val="545454"/>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545454"/>
                </a:solidFill>
                <a:latin typeface="Arial"/>
                <a:ea typeface="Arial"/>
                <a:cs typeface="Arial"/>
                <a:sym typeface="Arial"/>
              </a:rPr>
              <a:t>Shadows are, first of all, a local decrease in the amount of light that reaches a surface.</a:t>
            </a:r>
            <a:endParaRPr sz="1600">
              <a:solidFill>
                <a:srgbClr val="545454"/>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545454"/>
                </a:solidFill>
                <a:latin typeface="Arial"/>
                <a:ea typeface="Arial"/>
                <a:cs typeface="Arial"/>
                <a:sym typeface="Arial"/>
              </a:rPr>
              <a:t>Secondly, they are a local change in the amount of light rejected by a surface toward the observer. Most shadow detection and segmentation methods are based on image analysis.</a:t>
            </a:r>
            <a:endParaRPr sz="1600">
              <a:solidFill>
                <a:srgbClr val="545454"/>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545454"/>
                </a:solidFill>
                <a:latin typeface="Arial"/>
                <a:ea typeface="Arial"/>
                <a:cs typeface="Arial"/>
                <a:sym typeface="Arial"/>
              </a:rPr>
              <a:t>However, some factors will affect the detection result due to the complexity of the circumstances, like water and a low intensity roof because of the special material as they are easy mistaken as shadows.</a:t>
            </a:r>
            <a:endParaRPr sz="1600">
              <a:solidFill>
                <a:srgbClr val="545454"/>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545454"/>
                </a:solidFill>
                <a:latin typeface="Arial"/>
                <a:ea typeface="Arial"/>
                <a:cs typeface="Arial"/>
                <a:sym typeface="Arial"/>
              </a:rPr>
              <a:t>Shadow removal from respective image can be used for object detection, such as cancer detection, military object detection etc.</a:t>
            </a:r>
            <a:endParaRPr sz="1600">
              <a:solidFill>
                <a:srgbClr val="545454"/>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52000" y="348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TYPES OF </a:t>
            </a:r>
            <a:r>
              <a:rPr b="1" lang="en"/>
              <a:t>SHADOWS:</a:t>
            </a:r>
            <a:endParaRPr b="1"/>
          </a:p>
        </p:txBody>
      </p:sp>
      <p:sp>
        <p:nvSpPr>
          <p:cNvPr id="159" name="Google Shape;159;p18"/>
          <p:cNvSpPr txBox="1"/>
          <p:nvPr>
            <p:ph idx="1" type="body"/>
          </p:nvPr>
        </p:nvSpPr>
        <p:spPr>
          <a:xfrm>
            <a:off x="764275" y="1208650"/>
            <a:ext cx="7560600" cy="3540900"/>
          </a:xfrm>
          <a:prstGeom prst="rect">
            <a:avLst/>
          </a:prstGeom>
        </p:spPr>
        <p:txBody>
          <a:bodyPr anchorCtr="0" anchor="t" bIns="91425" lIns="91425" spcFirstLastPara="1" rIns="91425" wrap="square" tIns="91425">
            <a:normAutofit fontScale="25000" lnSpcReduction="20000"/>
          </a:bodyPr>
          <a:lstStyle/>
          <a:p>
            <a:pPr indent="-361950" lvl="0" marL="457200" rtl="0" algn="l">
              <a:spcBef>
                <a:spcPts val="0"/>
              </a:spcBef>
              <a:spcAft>
                <a:spcPts val="0"/>
              </a:spcAft>
              <a:buSzPct val="100000"/>
              <a:buChar char="●"/>
            </a:pPr>
            <a:r>
              <a:rPr lang="en" sz="8400"/>
              <a:t>Shadows can be broadly classified as self-shadows and cast shadows. </a:t>
            </a:r>
            <a:endParaRPr sz="8400"/>
          </a:p>
          <a:p>
            <a:pPr indent="-361950" lvl="0" marL="457200" rtl="0" algn="l">
              <a:spcBef>
                <a:spcPts val="0"/>
              </a:spcBef>
              <a:spcAft>
                <a:spcPts val="0"/>
              </a:spcAft>
              <a:buSzPct val="100000"/>
              <a:buChar char="●"/>
            </a:pPr>
            <a:r>
              <a:rPr b="1" i="1" lang="en" sz="8400"/>
              <a:t>Self-shadow</a:t>
            </a:r>
            <a:r>
              <a:rPr lang="en" sz="8400"/>
              <a:t> is the shadow cast by an object on itself. This kind of shadow appears on an object when direct light from a source is unable to reach that area of the object.</a:t>
            </a:r>
            <a:endParaRPr sz="8400"/>
          </a:p>
          <a:p>
            <a:pPr indent="-342900" lvl="0" marL="457200" rtl="0" algn="l">
              <a:spcBef>
                <a:spcPts val="0"/>
              </a:spcBef>
              <a:spcAft>
                <a:spcPts val="0"/>
              </a:spcAft>
              <a:buSzPct val="85714"/>
              <a:buChar char="●"/>
            </a:pPr>
            <a:r>
              <a:rPr b="1" i="1" lang="en" sz="8400"/>
              <a:t>Cast shadows</a:t>
            </a:r>
            <a:r>
              <a:rPr lang="en" sz="6700"/>
              <a:t> </a:t>
            </a:r>
            <a:r>
              <a:rPr lang="en" sz="8400"/>
              <a:t>are the shadows formed by an object on another object or surface. These shadows have two main regions when the scene is illuminated by multiple light sources. </a:t>
            </a:r>
            <a:endParaRPr sz="8400"/>
          </a:p>
          <a:p>
            <a:pPr indent="-355600" lvl="0" marL="457200" rtl="0" algn="l">
              <a:spcBef>
                <a:spcPts val="0"/>
              </a:spcBef>
              <a:spcAft>
                <a:spcPts val="0"/>
              </a:spcAft>
              <a:buSzPct val="95238"/>
              <a:buChar char="●"/>
            </a:pPr>
            <a:r>
              <a:rPr lang="en" sz="8400"/>
              <a:t>The dark inner region in cast shadow is called umbra, and the light outer region is called penumbra.</a:t>
            </a:r>
            <a:endParaRPr sz="84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
              <a:t>.</a:t>
            </a:r>
            <a:endParaRPr sz="600"/>
          </a:p>
        </p:txBody>
      </p:sp>
      <p:sp>
        <p:nvSpPr>
          <p:cNvPr id="165" name="Google Shape;165;p19"/>
          <p:cNvSpPr txBox="1"/>
          <p:nvPr>
            <p:ph idx="1" type="body"/>
          </p:nvPr>
        </p:nvSpPr>
        <p:spPr>
          <a:xfrm>
            <a:off x="532275" y="532275"/>
            <a:ext cx="7792500" cy="39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66" name="Google Shape;166;p19"/>
          <p:cNvPicPr preferRelativeResize="0"/>
          <p:nvPr/>
        </p:nvPicPr>
        <p:blipFill>
          <a:blip r:embed="rId3">
            <a:alphaModFix/>
          </a:blip>
          <a:stretch>
            <a:fillRect/>
          </a:stretch>
        </p:blipFill>
        <p:spPr>
          <a:xfrm>
            <a:off x="1869750" y="682400"/>
            <a:ext cx="5104250" cy="383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627800" y="354850"/>
            <a:ext cx="7643400" cy="1243200"/>
          </a:xfrm>
          <a:prstGeom prst="rect">
            <a:avLst/>
          </a:prstGeom>
          <a:ln cap="flat" cmpd="sng" w="9525">
            <a:solidFill>
              <a:srgbClr val="54545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solidFill>
                  <a:srgbClr val="545454"/>
                </a:solidFill>
              </a:rPr>
              <a:t>Image Before and After </a:t>
            </a:r>
            <a:endParaRPr b="1">
              <a:solidFill>
                <a:srgbClr val="545454"/>
              </a:solidFill>
            </a:endParaRPr>
          </a:p>
          <a:p>
            <a:pPr indent="0" lvl="0" marL="0" rtl="0" algn="l">
              <a:spcBef>
                <a:spcPts val="0"/>
              </a:spcBef>
              <a:spcAft>
                <a:spcPts val="0"/>
              </a:spcAft>
              <a:buNone/>
            </a:pPr>
            <a:r>
              <a:rPr b="1" lang="en">
                <a:solidFill>
                  <a:srgbClr val="545454"/>
                </a:solidFill>
              </a:rPr>
              <a:t>                      Shadow Removal</a:t>
            </a:r>
            <a:endParaRPr b="1">
              <a:solidFill>
                <a:srgbClr val="545454"/>
              </a:solidFill>
            </a:endParaRPr>
          </a:p>
          <a:p>
            <a:pPr indent="0" lvl="0" marL="0" rtl="0" algn="l">
              <a:spcBef>
                <a:spcPts val="0"/>
              </a:spcBef>
              <a:spcAft>
                <a:spcPts val="0"/>
              </a:spcAft>
              <a:buNone/>
            </a:pPr>
            <a:r>
              <a:t/>
            </a:r>
            <a:endParaRPr b="1"/>
          </a:p>
        </p:txBody>
      </p:sp>
      <p:sp>
        <p:nvSpPr>
          <p:cNvPr id="172" name="Google Shape;172;p20"/>
          <p:cNvSpPr txBox="1"/>
          <p:nvPr>
            <p:ph idx="1" type="body"/>
          </p:nvPr>
        </p:nvSpPr>
        <p:spPr>
          <a:xfrm>
            <a:off x="819150" y="1692125"/>
            <a:ext cx="7505700" cy="27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0"/>
          <p:cNvPicPr preferRelativeResize="0"/>
          <p:nvPr/>
        </p:nvPicPr>
        <p:blipFill>
          <a:blip r:embed="rId3">
            <a:alphaModFix/>
          </a:blip>
          <a:stretch>
            <a:fillRect/>
          </a:stretch>
        </p:blipFill>
        <p:spPr>
          <a:xfrm>
            <a:off x="765425" y="1692125"/>
            <a:ext cx="7559426" cy="281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738575" y="362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545454"/>
                </a:solidFill>
                <a:latin typeface="Arial"/>
                <a:ea typeface="Arial"/>
                <a:cs typeface="Arial"/>
                <a:sym typeface="Arial"/>
              </a:rPr>
              <a:t>Basic Approach of Shadow Removal: </a:t>
            </a:r>
            <a:r>
              <a:rPr b="1" lang="en">
                <a:solidFill>
                  <a:srgbClr val="545454"/>
                </a:solidFill>
                <a:latin typeface="Arial"/>
                <a:ea typeface="Arial"/>
                <a:cs typeface="Arial"/>
                <a:sym typeface="Arial"/>
              </a:rPr>
              <a:t>(Flowchart of algorithm used)</a:t>
            </a:r>
            <a:endParaRPr/>
          </a:p>
        </p:txBody>
      </p:sp>
      <p:pic>
        <p:nvPicPr>
          <p:cNvPr descr="image" id="179" name="Google Shape;179;p21"/>
          <p:cNvPicPr preferRelativeResize="0"/>
          <p:nvPr/>
        </p:nvPicPr>
        <p:blipFill>
          <a:blip r:embed="rId3">
            <a:alphaModFix/>
          </a:blip>
          <a:stretch>
            <a:fillRect/>
          </a:stretch>
        </p:blipFill>
        <p:spPr>
          <a:xfrm>
            <a:off x="1720575" y="1386100"/>
            <a:ext cx="5541699" cy="346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