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9" r:id="rId5"/>
    <p:sldId id="259" r:id="rId6"/>
    <p:sldId id="260" r:id="rId7"/>
    <p:sldId id="264" r:id="rId8"/>
    <p:sldId id="265" r:id="rId9"/>
    <p:sldId id="267" r:id="rId10"/>
    <p:sldId id="262" r:id="rId11"/>
    <p:sldId id="270"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23" autoAdjust="0"/>
    <p:restoredTop sz="94660"/>
  </p:normalViewPr>
  <p:slideViewPr>
    <p:cSldViewPr snapToGrid="0">
      <p:cViewPr varScale="1">
        <p:scale>
          <a:sx n="77" d="100"/>
          <a:sy n="77" d="100"/>
        </p:scale>
        <p:origin x="10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0D98EE-1848-4256-87FA-0CFA249FF039}"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315212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167221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271630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4830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89585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40D98EE-1848-4256-87FA-0CFA249FF039}"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99307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40D98EE-1848-4256-87FA-0CFA249FF039}"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91328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0D98EE-1848-4256-87FA-0CFA249FF039}"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377057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0D98EE-1848-4256-87FA-0CFA249FF039}"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201220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0D98EE-1848-4256-87FA-0CFA249FF039}"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47159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D98EE-1848-4256-87FA-0CFA249FF039}" type="datetimeFigureOut">
              <a:rPr lang="en-US" smtClean="0"/>
              <a:t>11/19/2018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368250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307917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0D98EE-1848-4256-87FA-0CFA249FF039}" type="datetimeFigureOut">
              <a:rPr lang="en-US" smtClean="0"/>
              <a:t>11/19/2018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159010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0D98EE-1848-4256-87FA-0CFA249FF039}" type="datetimeFigureOut">
              <a:rPr lang="en-US" smtClean="0"/>
              <a:t>11/19/2018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1335807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D98EE-1848-4256-87FA-0CFA249FF039}" type="datetimeFigureOut">
              <a:rPr lang="en-US" smtClean="0"/>
              <a:t>11/19/2018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60218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387560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D98EE-1848-4256-87FA-0CFA249FF039}" type="datetimeFigureOut">
              <a:rPr lang="en-US" smtClean="0"/>
              <a:t>11/19/2018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DA259-3952-4959-9914-A210CDDB909F}" type="slidenum">
              <a:rPr lang="en-US" smtClean="0"/>
              <a:t>‹#›</a:t>
            </a:fld>
            <a:endParaRPr lang="en-US"/>
          </a:p>
        </p:txBody>
      </p:sp>
    </p:spTree>
    <p:extLst>
      <p:ext uri="{BB962C8B-B14F-4D97-AF65-F5344CB8AC3E}">
        <p14:creationId xmlns:p14="http://schemas.microsoft.com/office/powerpoint/2010/main" val="279356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0D98EE-1848-4256-87FA-0CFA249FF039}" type="datetimeFigureOut">
              <a:rPr lang="en-US" smtClean="0"/>
              <a:t>11/19/2018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82DA259-3952-4959-9914-A210CDDB909F}" type="slidenum">
              <a:rPr lang="en-US" smtClean="0"/>
              <a:t>‹#›</a:t>
            </a:fld>
            <a:endParaRPr lang="en-US"/>
          </a:p>
        </p:txBody>
      </p:sp>
    </p:spTree>
    <p:extLst>
      <p:ext uri="{BB962C8B-B14F-4D97-AF65-F5344CB8AC3E}">
        <p14:creationId xmlns:p14="http://schemas.microsoft.com/office/powerpoint/2010/main" val="294916127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dfs.semanticscholar.org/7e1a/23188b00c719e656b7949a7c9a1ff2ab841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009.4572" TargetMode="External"/><Relationship Id="rId2" Type="http://schemas.openxmlformats.org/officeDocument/2006/relationships/hyperlink" Target="https://www.researchgate.net/publication/285831313_Importance_of_Artificial_Neural_Network_in_Medical_Diagnosis_disease_like_acute_nephritis_disease_and_heart_dise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 y="1592263"/>
            <a:ext cx="11696700" cy="1062037"/>
          </a:xfrm>
        </p:spPr>
        <p:txBody>
          <a:bodyPr>
            <a:noAutofit/>
          </a:bodyPr>
          <a:lstStyle/>
          <a:p>
            <a:r>
              <a:rPr lang="en-US" sz="4000" b="1" dirty="0" smtClean="0"/>
              <a:t>Title: Artificial Neural Networks in Medical Diagnosis</a:t>
            </a:r>
            <a:br>
              <a:rPr lang="en-US" sz="4000" b="1" dirty="0" smtClean="0"/>
            </a:br>
            <a:r>
              <a:rPr lang="en-US" sz="4000" b="1" dirty="0" err="1" smtClean="0"/>
              <a:t>Author:Qeethara</a:t>
            </a:r>
            <a:r>
              <a:rPr lang="en-US" sz="4000" b="1" dirty="0" smtClean="0"/>
              <a:t> </a:t>
            </a:r>
            <a:r>
              <a:rPr lang="en-US" sz="4000" b="1" dirty="0" err="1" smtClean="0"/>
              <a:t>Kadhim</a:t>
            </a:r>
            <a:r>
              <a:rPr lang="en-US" sz="4000" b="1" dirty="0" smtClean="0"/>
              <a:t> Al-</a:t>
            </a:r>
            <a:r>
              <a:rPr lang="en-US" sz="4000" b="1" dirty="0" err="1" smtClean="0"/>
              <a:t>Shayea</a:t>
            </a:r>
            <a:r>
              <a:rPr lang="en-US" sz="4000" b="1" dirty="0" smtClean="0"/>
              <a:t> </a:t>
            </a:r>
            <a:br>
              <a:rPr lang="en-US" sz="4000" b="1" dirty="0" smtClean="0"/>
            </a:br>
            <a:endParaRPr lang="en-US" sz="4000" b="1" dirty="0"/>
          </a:p>
        </p:txBody>
      </p:sp>
      <p:sp>
        <p:nvSpPr>
          <p:cNvPr id="3" name="Subtitle 2"/>
          <p:cNvSpPr>
            <a:spLocks noGrp="1"/>
          </p:cNvSpPr>
          <p:nvPr>
            <p:ph type="subTitle" idx="1"/>
          </p:nvPr>
        </p:nvSpPr>
        <p:spPr>
          <a:xfrm>
            <a:off x="1524000" y="2146300"/>
            <a:ext cx="9144000" cy="3111500"/>
          </a:xfrm>
        </p:spPr>
        <p:txBody>
          <a:bodyPr/>
          <a:lstStyle/>
          <a:p>
            <a:r>
              <a:rPr lang="en-US" dirty="0" smtClean="0"/>
              <a:t>Link: </a:t>
            </a:r>
            <a:r>
              <a:rPr lang="en-US" dirty="0" smtClean="0">
                <a:hlinkClick r:id="rId2"/>
              </a:rPr>
              <a:t>https://pdfs.semanticscholar.org/7e1a/23188b00c719e656b7949a7c9a1ff2ab841e.pdf</a:t>
            </a:r>
            <a:endParaRPr lang="en-US" dirty="0" smtClean="0"/>
          </a:p>
          <a:p>
            <a:pPr algn="r"/>
            <a:r>
              <a:rPr lang="en-US" dirty="0" smtClean="0"/>
              <a:t>Group members: </a:t>
            </a:r>
            <a:r>
              <a:rPr lang="en-US" dirty="0" err="1" smtClean="0"/>
              <a:t>Ardra</a:t>
            </a:r>
            <a:r>
              <a:rPr lang="en-US" dirty="0" smtClean="0"/>
              <a:t> </a:t>
            </a:r>
            <a:r>
              <a:rPr lang="en-US" dirty="0" err="1"/>
              <a:t>A</a:t>
            </a:r>
            <a:r>
              <a:rPr lang="en-US" dirty="0" err="1" smtClean="0"/>
              <a:t>yyappath</a:t>
            </a:r>
            <a:r>
              <a:rPr lang="en-US" dirty="0" smtClean="0"/>
              <a:t> 2016A3PS0261P</a:t>
            </a:r>
          </a:p>
          <a:p>
            <a:pPr algn="r"/>
            <a:r>
              <a:rPr lang="en-US" dirty="0" err="1" smtClean="0"/>
              <a:t>Arpit</a:t>
            </a:r>
            <a:r>
              <a:rPr lang="en-US" dirty="0" smtClean="0"/>
              <a:t> </a:t>
            </a:r>
            <a:r>
              <a:rPr lang="en-US" dirty="0" err="1" smtClean="0"/>
              <a:t>Anshuman</a:t>
            </a:r>
            <a:r>
              <a:rPr lang="en-US" dirty="0" smtClean="0"/>
              <a:t> 2016A3PS0250P</a:t>
            </a:r>
          </a:p>
          <a:p>
            <a:pPr algn="r"/>
            <a:r>
              <a:rPr lang="en-US" dirty="0" err="1" smtClean="0"/>
              <a:t>Akshat</a:t>
            </a:r>
            <a:r>
              <a:rPr lang="en-US" dirty="0" smtClean="0"/>
              <a:t> Sharma  2016A3PS0139P</a:t>
            </a:r>
          </a:p>
          <a:p>
            <a:endParaRPr lang="en-US" dirty="0"/>
          </a:p>
        </p:txBody>
      </p:sp>
    </p:spTree>
    <p:extLst>
      <p:ext uri="{BB962C8B-B14F-4D97-AF65-F5344CB8AC3E}">
        <p14:creationId xmlns:p14="http://schemas.microsoft.com/office/powerpoint/2010/main" val="88348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dirty="0" smtClean="0"/>
              <a:t>CONCLUSIONS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3600" dirty="0" smtClean="0"/>
              <a:t>The proposed feed-forward back propagation neural network with supervised showed significant results in dealing with data represented in symptoms and images. Results showed that the proposed diagnosis neural network could be useful for identifying the infected person. </a:t>
            </a:r>
            <a:r>
              <a:rPr lang="en-US" sz="3600" dirty="0"/>
              <a:t>The results of applying the artificial neural networks methodology to distinguish between healthy and unhealthy person based upon selected symptoms showed very good abilities of the network to learn the patterns corresponding to symptoms of the person</a:t>
            </a:r>
          </a:p>
        </p:txBody>
      </p:sp>
    </p:spTree>
    <p:extLst>
      <p:ext uri="{BB962C8B-B14F-4D97-AF65-F5344CB8AC3E}">
        <p14:creationId xmlns:p14="http://schemas.microsoft.com/office/powerpoint/2010/main" val="28361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US" dirty="0" smtClean="0"/>
              <a:t>CONCLUSIONS</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smtClean="0"/>
              <a:t>The results for the Heart Disease analysis wasn’t as expected and shown in the paper. The performance value we got was approximately 0.18 which is not at par with the 0.08 performance value that the </a:t>
            </a:r>
            <a:r>
              <a:rPr lang="en-US" sz="2800" dirty="0"/>
              <a:t>a</a:t>
            </a:r>
            <a:r>
              <a:rPr lang="en-US" sz="2800" dirty="0" smtClean="0"/>
              <a:t>uthor obtained.</a:t>
            </a:r>
            <a:endParaRPr lang="en-US" sz="2800" dirty="0"/>
          </a:p>
        </p:txBody>
      </p:sp>
    </p:spTree>
    <p:extLst>
      <p:ext uri="{BB962C8B-B14F-4D97-AF65-F5344CB8AC3E}">
        <p14:creationId xmlns:p14="http://schemas.microsoft.com/office/powerpoint/2010/main" val="4072342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a:t>Khan, </a:t>
            </a:r>
            <a:r>
              <a:rPr lang="en-US" sz="1800" dirty="0" err="1"/>
              <a:t>Zope</a:t>
            </a:r>
            <a:r>
              <a:rPr lang="en-US" sz="1800" dirty="0"/>
              <a:t>, </a:t>
            </a:r>
            <a:r>
              <a:rPr lang="en-US" sz="1800" dirty="0" err="1"/>
              <a:t>Suralkar</a:t>
            </a:r>
            <a:r>
              <a:rPr lang="en-US" sz="1800" dirty="0"/>
              <a:t>, I.Y.K.,P.H.Z,S.R.S, 2013. Importance of Artificial Neural Network in Medical Diagnosis disease like acute nephritis disease and heart disease. </a:t>
            </a:r>
            <a:r>
              <a:rPr lang="en-US" sz="1800" i="1" dirty="0"/>
              <a:t>International Journal of Engineering Science and Innovative Technology (IJESIT)</a:t>
            </a:r>
            <a:r>
              <a:rPr lang="en-US" sz="1800" dirty="0"/>
              <a:t>, [Online]. 2, 1-8. Available at: </a:t>
            </a:r>
            <a:r>
              <a:rPr lang="en-US" sz="1800" dirty="0">
                <a:hlinkClick r:id="rId2"/>
              </a:rPr>
              <a:t>https://www.researchgate.net/publication/285831313_Importance_of_Artificial_Neural_Network_in_Medical_Diagnosis_disease_like_acute_nephritis_disease_and_heart_disease</a:t>
            </a:r>
            <a:r>
              <a:rPr lang="en-US" sz="1800" dirty="0"/>
              <a:t>[Accessed 18 November 2018</a:t>
            </a:r>
            <a:r>
              <a:rPr lang="en-US" sz="1800" dirty="0" smtClean="0"/>
              <a:t>]</a:t>
            </a:r>
          </a:p>
          <a:p>
            <a:r>
              <a:rPr lang="en-US" sz="1800" dirty="0" err="1" smtClean="0"/>
              <a:t>Qeethara</a:t>
            </a:r>
            <a:r>
              <a:rPr lang="en-US" sz="1800" dirty="0" smtClean="0"/>
              <a:t> </a:t>
            </a:r>
            <a:r>
              <a:rPr lang="en-US" sz="1800" dirty="0" err="1"/>
              <a:t>Kadhim</a:t>
            </a:r>
            <a:r>
              <a:rPr lang="en-US" sz="1800" dirty="0"/>
              <a:t> Al-</a:t>
            </a:r>
            <a:r>
              <a:rPr lang="en-US" sz="1800" dirty="0" err="1"/>
              <a:t>Shayea</a:t>
            </a:r>
            <a:r>
              <a:rPr lang="en-US" sz="1800" dirty="0"/>
              <a:t> and </a:t>
            </a:r>
            <a:r>
              <a:rPr lang="en-US" sz="1800" dirty="0" err="1"/>
              <a:t>Itedal</a:t>
            </a:r>
            <a:r>
              <a:rPr lang="en-US" sz="1800" dirty="0"/>
              <a:t> S.H. Bahia, “Urinary system </a:t>
            </a:r>
            <a:r>
              <a:rPr lang="en-US" sz="1800" dirty="0" err="1"/>
              <a:t>Dieseases</a:t>
            </a:r>
            <a:r>
              <a:rPr lang="en-US" sz="1800" dirty="0"/>
              <a:t> Diagnosis Using Artificial neural networks”, IJCSNS, Vol.10, No.7, July 2010. </a:t>
            </a:r>
          </a:p>
          <a:p>
            <a:r>
              <a:rPr lang="en-US" sz="1800" dirty="0" err="1"/>
              <a:t>Kamruzzaman,Hasan,Siddiquee,Mazumdar</a:t>
            </a:r>
            <a:r>
              <a:rPr lang="en-US" sz="1800" dirty="0"/>
              <a:t>, S.M.K.,A.R.H,A.B.S, E.H.M, 2004. MEDICAL DIAGNOSIS USING NEURAL NETWORK. </a:t>
            </a:r>
            <a:r>
              <a:rPr lang="en-US" sz="1800" i="1" dirty="0"/>
              <a:t>International Conference on Electrical &amp; Computer Engineering ICECE</a:t>
            </a:r>
            <a:r>
              <a:rPr lang="en-US" sz="1800" dirty="0"/>
              <a:t>, [Online]. 3, 1-4. Available at: </a:t>
            </a:r>
            <a:r>
              <a:rPr lang="en-US" sz="1800" dirty="0">
                <a:hlinkClick r:id="rId3"/>
              </a:rPr>
              <a:t>https://arxiv.org/abs/1009.4572</a:t>
            </a:r>
            <a:r>
              <a:rPr lang="en-US" sz="1800" dirty="0"/>
              <a:t> [Accessed 18 November 2018</a:t>
            </a:r>
            <a:r>
              <a:rPr lang="en-US" sz="1800" dirty="0" smtClean="0"/>
              <a:t>]</a:t>
            </a:r>
          </a:p>
          <a:p>
            <a:r>
              <a:rPr lang="en-US" sz="1800" dirty="0"/>
              <a:t>W. David Aha and Dennis </a:t>
            </a:r>
            <a:r>
              <a:rPr lang="en-US" sz="1800" dirty="0" err="1"/>
              <a:t>Kibler</a:t>
            </a:r>
            <a:r>
              <a:rPr lang="en-US" sz="1800" dirty="0"/>
              <a:t>, “</a:t>
            </a:r>
            <a:r>
              <a:rPr lang="en-US" sz="1800" dirty="0" smtClean="0"/>
              <a:t>Instance-based prediction </a:t>
            </a:r>
            <a:r>
              <a:rPr lang="en-US" sz="1800" dirty="0"/>
              <a:t>of heart disease presence with </a:t>
            </a:r>
            <a:r>
              <a:rPr lang="en-US" sz="1800" dirty="0" smtClean="0"/>
              <a:t>the Cleveland </a:t>
            </a:r>
            <a:r>
              <a:rPr lang="en-US" sz="1800" dirty="0"/>
              <a:t>database”</a:t>
            </a:r>
          </a:p>
        </p:txBody>
      </p:sp>
    </p:spTree>
    <p:extLst>
      <p:ext uri="{BB962C8B-B14F-4D97-AF65-F5344CB8AC3E}">
        <p14:creationId xmlns:p14="http://schemas.microsoft.com/office/powerpoint/2010/main" val="48688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Autofit/>
          </a:bodyPr>
          <a:lstStyle/>
          <a:p>
            <a:pPr marL="0" indent="0">
              <a:buNone/>
            </a:pPr>
            <a:r>
              <a:rPr lang="en-US" sz="2800" dirty="0"/>
              <a:t>Medicine has always benefited from the forefront of </a:t>
            </a:r>
            <a:r>
              <a:rPr lang="en-US" sz="2800" dirty="0" smtClean="0"/>
              <a:t>technology. Artificial Neural Networks </a:t>
            </a:r>
            <a:r>
              <a:rPr lang="en-US" sz="2800" dirty="0"/>
              <a:t>(ANN) is currently the next promising area of interest. It </a:t>
            </a:r>
            <a:r>
              <a:rPr lang="en-US" sz="2800" dirty="0" smtClean="0"/>
              <a:t>is believed </a:t>
            </a:r>
            <a:r>
              <a:rPr lang="en-US" sz="2800" dirty="0"/>
              <a:t>that neural networks will have extensive application to </a:t>
            </a:r>
            <a:r>
              <a:rPr lang="en-US" sz="2800" dirty="0" smtClean="0"/>
              <a:t>biomedical problems </a:t>
            </a:r>
            <a:r>
              <a:rPr lang="en-US" sz="2800" dirty="0"/>
              <a:t>in the next few years. Already, it has been successfully applied </a:t>
            </a:r>
            <a:r>
              <a:rPr lang="en-US" sz="2800" dirty="0" smtClean="0"/>
              <a:t>to various </a:t>
            </a:r>
            <a:r>
              <a:rPr lang="en-US" sz="2800" dirty="0"/>
              <a:t>areas of medicine, such as diagnostic systems, </a:t>
            </a:r>
            <a:r>
              <a:rPr lang="en-US" sz="2800" dirty="0" smtClean="0"/>
              <a:t>biochemical analysis</a:t>
            </a:r>
            <a:r>
              <a:rPr lang="en-US" sz="2800" dirty="0"/>
              <a:t>, image analysis, and drug development.</a:t>
            </a:r>
          </a:p>
        </p:txBody>
      </p:sp>
    </p:spTree>
    <p:extLst>
      <p:ext uri="{BB962C8B-B14F-4D97-AF65-F5344CB8AC3E}">
        <p14:creationId xmlns:p14="http://schemas.microsoft.com/office/powerpoint/2010/main" val="136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CONTRIBUTION OF EACH MEMBER</a:t>
            </a:r>
            <a:endParaRPr lang="en-US" dirty="0"/>
          </a:p>
        </p:txBody>
      </p:sp>
      <p:sp>
        <p:nvSpPr>
          <p:cNvPr id="3" name="Content Placeholder 2"/>
          <p:cNvSpPr>
            <a:spLocks noGrp="1"/>
          </p:cNvSpPr>
          <p:nvPr>
            <p:ph idx="1"/>
          </p:nvPr>
        </p:nvSpPr>
        <p:spPr/>
        <p:txBody>
          <a:bodyPr/>
          <a:lstStyle/>
          <a:p>
            <a:pPr marL="0" indent="0">
              <a:buNone/>
            </a:pPr>
            <a:r>
              <a:rPr lang="en-US" dirty="0" smtClean="0"/>
              <a:t>All members contributed equally in collecting data and </a:t>
            </a:r>
            <a:r>
              <a:rPr lang="en-US" dirty="0" smtClean="0"/>
              <a:t>programming </a:t>
            </a:r>
            <a:r>
              <a:rPr lang="en-US" dirty="0" smtClean="0"/>
              <a:t>the network</a:t>
            </a:r>
            <a:r>
              <a:rPr lang="en-US" dirty="0" smtClean="0"/>
              <a:t>.</a:t>
            </a:r>
          </a:p>
          <a:p>
            <a:r>
              <a:rPr lang="en-US" dirty="0" err="1" smtClean="0"/>
              <a:t>Arpit</a:t>
            </a:r>
            <a:r>
              <a:rPr lang="en-US" dirty="0" smtClean="0"/>
              <a:t> </a:t>
            </a:r>
            <a:r>
              <a:rPr lang="en-US" dirty="0" err="1" smtClean="0"/>
              <a:t>Anshuman</a:t>
            </a:r>
            <a:r>
              <a:rPr lang="en-US" dirty="0" smtClean="0"/>
              <a:t> – programmed the network and trained the data.</a:t>
            </a:r>
          </a:p>
          <a:p>
            <a:r>
              <a:rPr lang="en-US" dirty="0" err="1" smtClean="0"/>
              <a:t>Ardra</a:t>
            </a:r>
            <a:r>
              <a:rPr lang="en-US" dirty="0" smtClean="0"/>
              <a:t> </a:t>
            </a:r>
            <a:r>
              <a:rPr lang="en-US" dirty="0" err="1" smtClean="0"/>
              <a:t>Ayyappath</a:t>
            </a:r>
            <a:r>
              <a:rPr lang="en-US" dirty="0" smtClean="0"/>
              <a:t> -  programmed the network and made the presentation.</a:t>
            </a:r>
          </a:p>
          <a:p>
            <a:r>
              <a:rPr lang="en-US" dirty="0" err="1" smtClean="0"/>
              <a:t>Akshat</a:t>
            </a:r>
            <a:r>
              <a:rPr lang="en-US" dirty="0" smtClean="0"/>
              <a:t> Sharma - programmed the network and collected the data.</a:t>
            </a:r>
            <a:endParaRPr lang="en-US" dirty="0"/>
          </a:p>
        </p:txBody>
      </p:sp>
    </p:spTree>
    <p:extLst>
      <p:ext uri="{BB962C8B-B14F-4D97-AF65-F5344CB8AC3E}">
        <p14:creationId xmlns:p14="http://schemas.microsoft.com/office/powerpoint/2010/main" val="381106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HYPOTHESIS</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sz="3600" dirty="0" smtClean="0"/>
              <a:t>This study is aimed at evaluating </a:t>
            </a:r>
            <a:r>
              <a:rPr lang="en-US" sz="3600" dirty="0"/>
              <a:t>artificial neural network in disease diagnosis. Two cases are studied. The first one is acute nephritis </a:t>
            </a:r>
            <a:r>
              <a:rPr lang="en-US" sz="3600" dirty="0" smtClean="0"/>
              <a:t>disease</a:t>
            </a:r>
            <a:r>
              <a:rPr lang="en-US" sz="3600" dirty="0"/>
              <a:t> </a:t>
            </a:r>
            <a:r>
              <a:rPr lang="en-US" sz="3600" dirty="0" smtClean="0"/>
              <a:t>– using disease symptoms as the data. </a:t>
            </a:r>
            <a:r>
              <a:rPr lang="en-US" sz="3600" dirty="0"/>
              <a:t>The second is </a:t>
            </a:r>
            <a:r>
              <a:rPr lang="en-US" sz="3600" dirty="0" smtClean="0"/>
              <a:t>heart disease- </a:t>
            </a:r>
            <a:r>
              <a:rPr lang="en-US" sz="3600" dirty="0" smtClean="0"/>
              <a:t>using cardiac </a:t>
            </a:r>
            <a:r>
              <a:rPr lang="en-US" sz="3600" dirty="0"/>
              <a:t>Single Proton Emission Computed Tomography (SPECT) images. Each patient </a:t>
            </a:r>
            <a:r>
              <a:rPr lang="en-US" sz="3600" dirty="0" smtClean="0"/>
              <a:t>classified as infected or </a:t>
            </a:r>
            <a:r>
              <a:rPr lang="en-US" sz="3600" dirty="0"/>
              <a:t>non-infected. </a:t>
            </a:r>
            <a:r>
              <a:rPr lang="en-US" sz="3600" dirty="0" smtClean="0"/>
              <a:t>Feed-forward </a:t>
            </a:r>
            <a:r>
              <a:rPr lang="en-US" sz="3600" dirty="0"/>
              <a:t>back propagation neural network is used </a:t>
            </a:r>
            <a:r>
              <a:rPr lang="en-US" sz="3600" dirty="0" smtClean="0"/>
              <a:t>in </a:t>
            </a:r>
            <a:r>
              <a:rPr lang="en-US" sz="3600" dirty="0"/>
              <a:t>both </a:t>
            </a:r>
            <a:r>
              <a:rPr lang="en-US" sz="3600" dirty="0" smtClean="0"/>
              <a:t>cases</a:t>
            </a:r>
            <a:r>
              <a:rPr lang="en-US" dirty="0" smtClean="0"/>
              <a:t>.</a:t>
            </a:r>
            <a:endParaRPr lang="en-US" dirty="0"/>
          </a:p>
        </p:txBody>
      </p:sp>
    </p:spTree>
    <p:extLst>
      <p:ext uri="{BB962C8B-B14F-4D97-AF65-F5344CB8AC3E}">
        <p14:creationId xmlns:p14="http://schemas.microsoft.com/office/powerpoint/2010/main" val="126628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METHODOLOGY</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sz="3200" dirty="0" smtClean="0"/>
              <a:t>A typical feed-forward </a:t>
            </a:r>
            <a:r>
              <a:rPr lang="en-US" sz="3200" dirty="0" smtClean="0"/>
              <a:t>neural </a:t>
            </a:r>
            <a:r>
              <a:rPr lang="en-US" sz="3200" dirty="0" smtClean="0"/>
              <a:t>network is proposed to diagnosis diseases. It consists of three layers: the input layer, a hidden layer, and the output layer. One </a:t>
            </a:r>
            <a:r>
              <a:rPr lang="en-US" sz="3200" dirty="0"/>
              <a:t>hidden with 20 hidden layer neurons is created and trained. The input and target samples are automatically divided into training, validation and test sets. The training set is used to teach the network. Training continues as long as the network continues improving on the validation set. The test set provides a completely independent measure of network accuracy. </a:t>
            </a:r>
          </a:p>
        </p:txBody>
      </p:sp>
    </p:spTree>
    <p:extLst>
      <p:ext uri="{BB962C8B-B14F-4D97-AF65-F5344CB8AC3E}">
        <p14:creationId xmlns:p14="http://schemas.microsoft.com/office/powerpoint/2010/main" val="102625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FLOWCHART</a:t>
            </a:r>
            <a:endParaRPr lang="en-US" dirty="0"/>
          </a:p>
        </p:txBody>
      </p:sp>
      <p:sp>
        <p:nvSpPr>
          <p:cNvPr id="3" name="Content Placeholder 2"/>
          <p:cNvSpPr>
            <a:spLocks noGrp="1"/>
          </p:cNvSpPr>
          <p:nvPr>
            <p:ph idx="1"/>
          </p:nvPr>
        </p:nvSpPr>
        <p:spPr>
          <a:xfrm>
            <a:off x="913795" y="1791222"/>
            <a:ext cx="10635202" cy="3999978"/>
          </a:xfrm>
        </p:spPr>
        <p:txBody>
          <a:bodyPr/>
          <a:lstStyle/>
          <a:p>
            <a:r>
              <a:rPr lang="en-US" dirty="0" smtClean="0"/>
              <a:t>Proposed neural networks for diagnosis</a:t>
            </a:r>
          </a:p>
          <a:p>
            <a:pPr marL="0" indent="0">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335072"/>
            <a:ext cx="5321300" cy="268142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35072"/>
            <a:ext cx="5626100" cy="2681428"/>
          </a:xfrm>
          <a:prstGeom prst="rect">
            <a:avLst/>
          </a:prstGeom>
        </p:spPr>
      </p:pic>
      <p:sp>
        <p:nvSpPr>
          <p:cNvPr id="6" name="TextBox 5"/>
          <p:cNvSpPr txBox="1"/>
          <p:nvPr/>
        </p:nvSpPr>
        <p:spPr>
          <a:xfrm>
            <a:off x="1773999" y="5238234"/>
            <a:ext cx="2705100" cy="369332"/>
          </a:xfrm>
          <a:prstGeom prst="rect">
            <a:avLst/>
          </a:prstGeom>
          <a:noFill/>
        </p:spPr>
        <p:txBody>
          <a:bodyPr wrap="square" rtlCol="0">
            <a:spAutoFit/>
          </a:bodyPr>
          <a:lstStyle/>
          <a:p>
            <a:r>
              <a:rPr lang="en-US" dirty="0" smtClean="0"/>
              <a:t>Acute nephritis</a:t>
            </a:r>
            <a:endParaRPr lang="en-US" dirty="0"/>
          </a:p>
        </p:txBody>
      </p:sp>
      <p:sp>
        <p:nvSpPr>
          <p:cNvPr id="7" name="TextBox 6"/>
          <p:cNvSpPr txBox="1"/>
          <p:nvPr/>
        </p:nvSpPr>
        <p:spPr>
          <a:xfrm>
            <a:off x="8170797" y="5191018"/>
            <a:ext cx="2730500" cy="369332"/>
          </a:xfrm>
          <a:prstGeom prst="rect">
            <a:avLst/>
          </a:prstGeom>
          <a:noFill/>
        </p:spPr>
        <p:txBody>
          <a:bodyPr wrap="square" rtlCol="0">
            <a:spAutoFit/>
          </a:bodyPr>
          <a:lstStyle/>
          <a:p>
            <a:r>
              <a:rPr lang="en-US" dirty="0" smtClean="0"/>
              <a:t>Heart disease</a:t>
            </a:r>
            <a:endParaRPr lang="en-US" dirty="0"/>
          </a:p>
        </p:txBody>
      </p:sp>
    </p:spTree>
    <p:extLst>
      <p:ext uri="{BB962C8B-B14F-4D97-AF65-F5344CB8AC3E}">
        <p14:creationId xmlns:p14="http://schemas.microsoft.com/office/powerpoint/2010/main" val="247499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 DETAILS</a:t>
            </a:r>
            <a:endParaRPr lang="en-US" dirty="0"/>
          </a:p>
        </p:txBody>
      </p:sp>
      <p:sp>
        <p:nvSpPr>
          <p:cNvPr id="3" name="Content Placeholder 2"/>
          <p:cNvSpPr>
            <a:spLocks noGrp="1"/>
          </p:cNvSpPr>
          <p:nvPr>
            <p:ph idx="1"/>
          </p:nvPr>
        </p:nvSpPr>
        <p:spPr/>
        <p:txBody>
          <a:bodyPr/>
          <a:lstStyle/>
          <a:p>
            <a:r>
              <a:rPr lang="en-US" dirty="0" smtClean="0"/>
              <a:t>Deep Learning toolbox from MATLAB was </a:t>
            </a:r>
            <a:r>
              <a:rPr lang="en-US" dirty="0"/>
              <a:t>used to evaluate the performance of the proposed networks</a:t>
            </a:r>
            <a:r>
              <a:rPr lang="en-US" dirty="0" smtClean="0"/>
              <a:t>. Inbuilt functions </a:t>
            </a:r>
            <a:r>
              <a:rPr lang="en-US" dirty="0" smtClean="0"/>
              <a:t>(</a:t>
            </a:r>
            <a:r>
              <a:rPr lang="en-US" dirty="0" err="1" smtClean="0"/>
              <a:t>feedforwardnet</a:t>
            </a:r>
            <a:r>
              <a:rPr lang="en-US" dirty="0" smtClean="0"/>
              <a:t>() and </a:t>
            </a:r>
            <a:r>
              <a:rPr lang="en-US" dirty="0" err="1" smtClean="0"/>
              <a:t>patternnet</a:t>
            </a:r>
            <a:r>
              <a:rPr lang="en-US" dirty="0" smtClean="0"/>
              <a:t>() ) were used for the analysis.</a:t>
            </a:r>
          </a:p>
          <a:p>
            <a:r>
              <a:rPr lang="en-US" dirty="0" smtClean="0"/>
              <a:t> For diagnosis of acute nephritis, a two-layer </a:t>
            </a:r>
            <a:r>
              <a:rPr lang="en-US" dirty="0"/>
              <a:t>feed-forward network with 6 inputs and 20 sigmoid hidden neurons and linear output neurons was created. </a:t>
            </a:r>
            <a:endParaRPr lang="en-US" dirty="0" smtClean="0"/>
          </a:p>
          <a:p>
            <a:r>
              <a:rPr lang="en-US" dirty="0" smtClean="0"/>
              <a:t>A </a:t>
            </a:r>
            <a:r>
              <a:rPr lang="en-US" dirty="0"/>
              <a:t>two-layer feed-forward network with 22 inputs and 20 sigmoid hidden neurons and linear output neurons was </a:t>
            </a:r>
            <a:r>
              <a:rPr lang="en-US" dirty="0" smtClean="0"/>
              <a:t>created for diagnosis of heart disease.</a:t>
            </a:r>
            <a:endParaRPr lang="en-US" dirty="0"/>
          </a:p>
        </p:txBody>
      </p:sp>
    </p:spTree>
    <p:extLst>
      <p:ext uri="{BB962C8B-B14F-4D97-AF65-F5344CB8AC3E}">
        <p14:creationId xmlns:p14="http://schemas.microsoft.com/office/powerpoint/2010/main" val="312139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90525"/>
            <a:ext cx="10515600" cy="1325563"/>
          </a:xfrm>
        </p:spPr>
        <p:txBody>
          <a:bodyPr/>
          <a:lstStyle/>
          <a:p>
            <a:pPr algn="ctr"/>
            <a:r>
              <a:rPr lang="en-US" dirty="0" smtClean="0"/>
              <a:t>RESULTS-ACUTE NEPHRITIS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16088"/>
            <a:ext cx="5816600" cy="514191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199" y="1716088"/>
            <a:ext cx="6158801" cy="5141912"/>
          </a:xfrm>
          <a:prstGeom prst="rect">
            <a:avLst/>
          </a:prstGeom>
        </p:spPr>
      </p:pic>
    </p:spTree>
    <p:extLst>
      <p:ext uri="{BB962C8B-B14F-4D97-AF65-F5344CB8AC3E}">
        <p14:creationId xmlns:p14="http://schemas.microsoft.com/office/powerpoint/2010/main" val="390202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RESULTS-HEART DISEASE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5857065" cy="5167312"/>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1690688"/>
            <a:ext cx="6134100" cy="5167312"/>
          </a:xfrm>
          <a:prstGeom prst="rect">
            <a:avLst/>
          </a:prstGeom>
        </p:spPr>
      </p:pic>
    </p:spTree>
    <p:extLst>
      <p:ext uri="{BB962C8B-B14F-4D97-AF65-F5344CB8AC3E}">
        <p14:creationId xmlns:p14="http://schemas.microsoft.com/office/powerpoint/2010/main" val="1276265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96</TotalTime>
  <Words>556</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Title: Artificial Neural Networks in Medical Diagnosis Author:Qeethara Kadhim Al-Shayea  </vt:lpstr>
      <vt:lpstr>INTRODUCTION</vt:lpstr>
      <vt:lpstr>CONTRIBUTION OF EACH MEMBER</vt:lpstr>
      <vt:lpstr>HYPOTHESIS</vt:lpstr>
      <vt:lpstr>METHODOLOGY</vt:lpstr>
      <vt:lpstr>FLOWCHART</vt:lpstr>
      <vt:lpstr>IMPLEMENTATION DETAILS</vt:lpstr>
      <vt:lpstr>RESULTS-ACUTE NEPHRITIS</vt:lpstr>
      <vt:lpstr>RESULTS-HEART DISEASE</vt:lpstr>
      <vt:lpstr>CONCLUSIONS</vt:lpstr>
      <vt:lpstr>CONCLUSIONS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Artificial Neural Networks in Medical Diagnosis Author:Qeethara Kadhim Al-Shayea</dc:title>
  <dc:creator>user</dc:creator>
  <cp:lastModifiedBy>user</cp:lastModifiedBy>
  <cp:revision>11</cp:revision>
  <dcterms:created xsi:type="dcterms:W3CDTF">2018-11-18T16:29:32Z</dcterms:created>
  <dcterms:modified xsi:type="dcterms:W3CDTF">2018-11-19T06:56:06Z</dcterms:modified>
</cp:coreProperties>
</file>