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60" r:id="rId3"/>
    <p:sldId id="265" r:id="rId4"/>
    <p:sldId id="261" r:id="rId5"/>
    <p:sldId id="262" r:id="rId6"/>
    <p:sldId id="266" r:id="rId7"/>
    <p:sldId id="263" r:id="rId8"/>
    <p:sldId id="267" r:id="rId9"/>
    <p:sldId id="268" r:id="rId10"/>
    <p:sldId id="269" r:id="rId11"/>
    <p:sldId id="270" r:id="rId12"/>
    <p:sldId id="272" r:id="rId13"/>
    <p:sldId id="273" r:id="rId14"/>
    <p:sldId id="271" r:id="rId15"/>
    <p:sldId id="264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C09142-54FF-4BD4-94B7-75ED846BF70F}">
          <p14:sldIdLst>
            <p14:sldId id="258"/>
          </p14:sldIdLst>
        </p14:section>
        <p14:section name="Relevance" id="{817BE1C0-B794-493F-8B7B-92A9E4D3939C}">
          <p14:sldIdLst>
            <p14:sldId id="260"/>
            <p14:sldId id="265"/>
          </p14:sldIdLst>
        </p14:section>
        <p14:section name="Dataset" id="{6B54D1F7-A326-4C47-AC44-250C7559309F}">
          <p14:sldIdLst>
            <p14:sldId id="261"/>
          </p14:sldIdLst>
        </p14:section>
        <p14:section name="Key Insights" id="{71CC4E43-E797-492D-AFE0-18D1634B9F32}">
          <p14:sldIdLst>
            <p14:sldId id="262"/>
            <p14:sldId id="266"/>
          </p14:sldIdLst>
        </p14:section>
        <p14:section name="Issues Identified and Reccomendations" id="{E24151B2-7FAD-4E1F-9F72-A648873C71C8}">
          <p14:sldIdLst>
            <p14:sldId id="263"/>
            <p14:sldId id="267"/>
            <p14:sldId id="268"/>
            <p14:sldId id="269"/>
            <p14:sldId id="270"/>
            <p14:sldId id="272"/>
            <p14:sldId id="273"/>
            <p14:sldId id="271"/>
          </p14:sldIdLst>
        </p14:section>
        <p14:section name="Conclusion" id="{543D0C8F-CBA4-45A9-90F1-D4FA1216C5D6}">
          <p14:sldIdLst>
            <p14:sldId id="264"/>
            <p14:sldId id="274"/>
          </p14:sldIdLst>
        </p14:section>
        <p14:section name="Dashboard" id="{55145643-9062-4DEB-BB13-BD7AFC3E8737}">
          <p14:sldIdLst>
            <p14:sldId id="276"/>
          </p14:sldIdLst>
        </p14:section>
        <p14:section name="Thankyou" id="{4C82AACE-0FC7-4D72-8303-77FD6E728E40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23" userDrawn="1">
          <p15:clr>
            <a:srgbClr val="A4A3A4"/>
          </p15:clr>
        </p15:guide>
        <p15:guide id="4" pos="24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A4A"/>
    <a:srgbClr val="A9D6E5"/>
    <a:srgbClr val="589DA2"/>
    <a:srgbClr val="043C64"/>
    <a:srgbClr val="70B7BB"/>
    <a:srgbClr val="428A96"/>
    <a:srgbClr val="2C7DA0"/>
    <a:srgbClr val="468FAF"/>
    <a:srgbClr val="2A6F97"/>
    <a:srgbClr val="01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7" autoAdjust="0"/>
  </p:normalViewPr>
  <p:slideViewPr>
    <p:cSldViewPr snapToGrid="0">
      <p:cViewPr varScale="1">
        <p:scale>
          <a:sx n="83" d="100"/>
          <a:sy n="83" d="100"/>
        </p:scale>
        <p:origin x="154" y="58"/>
      </p:cViewPr>
      <p:guideLst>
        <p:guide orient="horz" pos="2160"/>
        <p:guide pos="3840"/>
        <p:guide pos="5223"/>
        <p:guide pos="24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7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ter\OneDrive\&#25991;&#26723;\Udemy_Excel\Dental_Project\dental_visitors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Master\OneDrive\&#25991;&#26723;\Udemy_Excel\Dental_Project\dental_visitors_datase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Master\OneDrive\&#25991;&#26723;\Udemy_Excel\Dental_Project\dental_visitors_datase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Master\OneDrive\&#25991;&#26723;\Udemy_Excel\Dental_Project\dental_visitors_dataset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Master\OneDrive\&#25991;&#26723;\Udemy_Excel\Dental_Project\dental_visitors_datase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Master\OneDrive\&#25991;&#26723;\Udemy_Excel\Dental_Project\dental_visitors_datase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Master\OneDrive\&#25991;&#26723;\Udemy_Excel\Dental_Project\dental_visitors_datase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Master\OneDrive\&#25991;&#26723;\Udemy_Excel\Dental_Project\dental_visitors_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[dental_visitors_dataset.xlsx]Pivot!PivotTable10</c:name>
    <c:fmtId val="13"/>
  </c:pivotSource>
  <c:chart>
    <c:title>
      <c:tx>
        <c:strRef>
          <c:f>Pivot!$J$20</c:f>
          <c:strCache>
            <c:ptCount val="1"/>
            <c:pt idx="0">
              <c:v>Doctor wise No of Patients </c:v>
            </c:pt>
          </c:strCache>
        </c:strRef>
      </c:tx>
      <c:layout/>
      <c:overlay val="0"/>
      <c:spPr>
        <a:noFill/>
        <a:ln w="1905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0.11729934423201256"/>
              <c:y val="6.75362862862862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2060"/>
          </a:solidFill>
          <a:ln w="19050">
            <a:noFill/>
          </a:ln>
          <a:effectLst/>
        </c:spPr>
        <c:dLbl>
          <c:idx val="0"/>
          <c:layout>
            <c:manualLayout>
              <c:x val="-9.6771958991410362E-2"/>
              <c:y val="-0.103290790790790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0.11729934423201256"/>
              <c:y val="6.75362862862862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002060"/>
          </a:solidFill>
          <a:ln w="19050">
            <a:noFill/>
          </a:ln>
          <a:effectLst/>
        </c:spPr>
        <c:dLbl>
          <c:idx val="0"/>
          <c:layout>
            <c:manualLayout>
              <c:x val="-9.6771958991410362E-2"/>
              <c:y val="-0.103290790790790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noFill/>
          </a:ln>
          <a:effectLst/>
        </c:spPr>
        <c:dLbl>
          <c:idx val="0"/>
          <c:layout>
            <c:manualLayout>
              <c:x val="0.11729934423201256"/>
              <c:y val="6.75362862862862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02060"/>
          </a:solidFill>
          <a:ln w="19050">
            <a:noFill/>
          </a:ln>
          <a:effectLst/>
        </c:spPr>
        <c:dLbl>
          <c:idx val="0"/>
          <c:layout>
            <c:manualLayout>
              <c:x val="-9.6771958991410362E-2"/>
              <c:y val="-0.103290790790790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Pivot!$J$20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002060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11729934423201256"/>
                  <c:y val="6.753628628628628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9.6771958991410362E-2"/>
                  <c:y val="-0.1032907907907908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Pivot!$J$20</c:f>
              <c:strCache>
                <c:ptCount val="2"/>
                <c:pt idx="0">
                  <c:v>Dr. Kajal</c:v>
                </c:pt>
                <c:pt idx="1">
                  <c:v>Dr. Karan</c:v>
                </c:pt>
              </c:strCache>
            </c:strRef>
          </c:cat>
          <c:val>
            <c:numRef>
              <c:f>Pivot!$J$20</c:f>
              <c:numCache>
                <c:formatCode>General</c:formatCode>
                <c:ptCount val="2"/>
                <c:pt idx="0">
                  <c:v>617</c:v>
                </c:pt>
                <c:pt idx="1">
                  <c:v>280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2225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[dental_visitors_dataset.xlsx]Pivot!PivotTable9</c:name>
    <c:fmtId val="17"/>
  </c:pivotSource>
  <c:chart>
    <c:title>
      <c:tx>
        <c:strRef>
          <c:f>Pivot!$G$20</c:f>
          <c:strCache>
            <c:ptCount val="1"/>
            <c:pt idx="0">
              <c:v>Most Common Treatments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blipFill>
            <a:blip xmlns:r="http://schemas.openxmlformats.org/officeDocument/2006/relationships" r:embed="rId3"/>
            <a:stretch>
              <a:fillRect/>
            </a:stretch>
          </a:blip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blipFill>
            <a:blip xmlns:r="http://schemas.openxmlformats.org/officeDocument/2006/relationships" r:embed="rId3"/>
            <a:stretch>
              <a:fillRect/>
            </a:stretch>
          </a:blip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blipFill>
            <a:blip xmlns:r="http://schemas.openxmlformats.org/officeDocument/2006/relationships" r:embed="rId3"/>
            <a:stretch>
              <a:fillRect/>
            </a:stretch>
          </a:blip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786086235208188"/>
          <c:y val="9.5089114662141677E-2"/>
          <c:w val="0.80823326892463576"/>
          <c:h val="0.852916194142734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Pivot!$G$20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Pivot!$G$20</c:f>
              <c:strCache>
                <c:ptCount val="10"/>
                <c:pt idx="0">
                  <c:v>Bleaching</c:v>
                </c:pt>
                <c:pt idx="1">
                  <c:v>Braces</c:v>
                </c:pt>
                <c:pt idx="2">
                  <c:v>Cleaning</c:v>
                </c:pt>
                <c:pt idx="3">
                  <c:v>Crown</c:v>
                </c:pt>
                <c:pt idx="4">
                  <c:v>Extraction</c:v>
                </c:pt>
                <c:pt idx="5">
                  <c:v>Filling</c:v>
                </c:pt>
                <c:pt idx="6">
                  <c:v>Implants</c:v>
                </c:pt>
                <c:pt idx="7">
                  <c:v>OPD</c:v>
                </c:pt>
                <c:pt idx="8">
                  <c:v>OPD + X-Ray</c:v>
                </c:pt>
                <c:pt idx="9">
                  <c:v>RCT</c:v>
                </c:pt>
              </c:strCache>
            </c:strRef>
          </c:cat>
          <c:val>
            <c:numRef>
              <c:f>Pivot!$G$20</c:f>
              <c:numCache>
                <c:formatCode>General</c:formatCode>
                <c:ptCount val="10"/>
                <c:pt idx="0">
                  <c:v>39</c:v>
                </c:pt>
                <c:pt idx="1">
                  <c:v>44</c:v>
                </c:pt>
                <c:pt idx="2">
                  <c:v>62</c:v>
                </c:pt>
                <c:pt idx="3">
                  <c:v>25</c:v>
                </c:pt>
                <c:pt idx="4">
                  <c:v>30</c:v>
                </c:pt>
                <c:pt idx="5">
                  <c:v>23</c:v>
                </c:pt>
                <c:pt idx="6">
                  <c:v>36</c:v>
                </c:pt>
                <c:pt idx="7">
                  <c:v>305</c:v>
                </c:pt>
                <c:pt idx="8">
                  <c:v>308</c:v>
                </c:pt>
                <c:pt idx="9">
                  <c:v>25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4"/>
        <c:overlap val="50"/>
        <c:axId val="614988848"/>
        <c:axId val="614968072"/>
      </c:barChart>
      <c:valAx>
        <c:axId val="614968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4988848"/>
        <c:crosses val="autoZero"/>
        <c:crossBetween val="between"/>
        <c:majorUnit val="100"/>
        <c:minorUnit val="10"/>
      </c:valAx>
      <c:catAx>
        <c:axId val="6149888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968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[dental_visitors_dataset.xlsx]Pivot!PivotTable9</c:name>
    <c:fmtId val="-1"/>
  </c:pivotSource>
  <c:chart>
    <c:title>
      <c:tx>
        <c:strRef>
          <c:f>Pivot!$G$20</c:f>
          <c:strCache>
            <c:ptCount val="1"/>
            <c:pt idx="0">
              <c:v>Most Common Treatments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blipFill>
            <a:blip xmlns:r="http://schemas.openxmlformats.org/officeDocument/2006/relationships" r:embed="rId3"/>
            <a:stretch>
              <a:fillRect/>
            </a:stretch>
          </a:blip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blipFill>
            <a:blip xmlns:r="http://schemas.openxmlformats.org/officeDocument/2006/relationships" r:embed="rId3"/>
            <a:stretch>
              <a:fillRect/>
            </a:stretch>
          </a:blip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blipFill>
            <a:blip xmlns:r="http://schemas.openxmlformats.org/officeDocument/2006/relationships" r:embed="rId3"/>
            <a:stretch>
              <a:fillRect/>
            </a:stretch>
          </a:blip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786086235208188"/>
          <c:y val="9.5089114662141677E-2"/>
          <c:w val="0.80823326892463576"/>
          <c:h val="0.852916194142734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Pivot!$G$20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Pivot!$G$20</c:f>
              <c:strCache>
                <c:ptCount val="10"/>
                <c:pt idx="0">
                  <c:v>Bleaching</c:v>
                </c:pt>
                <c:pt idx="1">
                  <c:v>Braces</c:v>
                </c:pt>
                <c:pt idx="2">
                  <c:v>Cleaning</c:v>
                </c:pt>
                <c:pt idx="3">
                  <c:v>Crown</c:v>
                </c:pt>
                <c:pt idx="4">
                  <c:v>Extraction</c:v>
                </c:pt>
                <c:pt idx="5">
                  <c:v>Filling</c:v>
                </c:pt>
                <c:pt idx="6">
                  <c:v>Implants</c:v>
                </c:pt>
                <c:pt idx="7">
                  <c:v>OPD</c:v>
                </c:pt>
                <c:pt idx="8">
                  <c:v>OPD + X-Ray</c:v>
                </c:pt>
                <c:pt idx="9">
                  <c:v>RCT</c:v>
                </c:pt>
              </c:strCache>
            </c:strRef>
          </c:cat>
          <c:val>
            <c:numRef>
              <c:f>Pivot!$G$20</c:f>
              <c:numCache>
                <c:formatCode>General</c:formatCode>
                <c:ptCount val="10"/>
                <c:pt idx="0">
                  <c:v>39</c:v>
                </c:pt>
                <c:pt idx="1">
                  <c:v>44</c:v>
                </c:pt>
                <c:pt idx="2">
                  <c:v>62</c:v>
                </c:pt>
                <c:pt idx="3">
                  <c:v>25</c:v>
                </c:pt>
                <c:pt idx="4">
                  <c:v>30</c:v>
                </c:pt>
                <c:pt idx="5">
                  <c:v>23</c:v>
                </c:pt>
                <c:pt idx="6">
                  <c:v>36</c:v>
                </c:pt>
                <c:pt idx="7">
                  <c:v>305</c:v>
                </c:pt>
                <c:pt idx="8">
                  <c:v>308</c:v>
                </c:pt>
                <c:pt idx="9">
                  <c:v>25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4"/>
        <c:overlap val="50"/>
        <c:axId val="523225176"/>
        <c:axId val="523222040"/>
      </c:barChart>
      <c:valAx>
        <c:axId val="523222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23225176"/>
        <c:crosses val="autoZero"/>
        <c:crossBetween val="between"/>
        <c:majorUnit val="100"/>
        <c:minorUnit val="10"/>
      </c:valAx>
      <c:catAx>
        <c:axId val="523225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2220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[dental_visitors_dataset.xlsx]Pivot!PivotTable9</c:name>
    <c:fmtId val="-1"/>
  </c:pivotSource>
  <c:chart>
    <c:title>
      <c:tx>
        <c:strRef>
          <c:f>Pivot!$G$20</c:f>
          <c:strCache>
            <c:ptCount val="1"/>
            <c:pt idx="0">
              <c:v>Most Common Treatments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blipFill>
            <a:blip xmlns:r="http://schemas.openxmlformats.org/officeDocument/2006/relationships" r:embed="rId3"/>
            <a:stretch>
              <a:fillRect/>
            </a:stretch>
          </a:blip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blipFill>
            <a:blip xmlns:r="http://schemas.openxmlformats.org/officeDocument/2006/relationships" r:embed="rId3"/>
            <a:stretch>
              <a:fillRect/>
            </a:stretch>
          </a:blip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blipFill>
            <a:blip xmlns:r="http://schemas.openxmlformats.org/officeDocument/2006/relationships" r:embed="rId3"/>
            <a:stretch>
              <a:fillRect/>
            </a:stretch>
          </a:blip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786086235208188"/>
          <c:y val="9.5089114662141677E-2"/>
          <c:w val="0.80823326892463576"/>
          <c:h val="0.852916194142734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Pivot!$G$20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Pivot!$G$20</c:f>
              <c:strCache>
                <c:ptCount val="10"/>
                <c:pt idx="0">
                  <c:v>Bleaching</c:v>
                </c:pt>
                <c:pt idx="1">
                  <c:v>Braces</c:v>
                </c:pt>
                <c:pt idx="2">
                  <c:v>Cleaning</c:v>
                </c:pt>
                <c:pt idx="3">
                  <c:v>Crown</c:v>
                </c:pt>
                <c:pt idx="4">
                  <c:v>Extraction</c:v>
                </c:pt>
                <c:pt idx="5">
                  <c:v>Filling</c:v>
                </c:pt>
                <c:pt idx="6">
                  <c:v>Implants</c:v>
                </c:pt>
                <c:pt idx="7">
                  <c:v>OPD</c:v>
                </c:pt>
                <c:pt idx="8">
                  <c:v>OPD + X-Ray</c:v>
                </c:pt>
                <c:pt idx="9">
                  <c:v>RCT</c:v>
                </c:pt>
              </c:strCache>
            </c:strRef>
          </c:cat>
          <c:val>
            <c:numRef>
              <c:f>Pivot!$G$20</c:f>
              <c:numCache>
                <c:formatCode>General</c:formatCode>
                <c:ptCount val="10"/>
                <c:pt idx="0">
                  <c:v>39</c:v>
                </c:pt>
                <c:pt idx="1">
                  <c:v>44</c:v>
                </c:pt>
                <c:pt idx="2">
                  <c:v>62</c:v>
                </c:pt>
                <c:pt idx="3">
                  <c:v>25</c:v>
                </c:pt>
                <c:pt idx="4">
                  <c:v>30</c:v>
                </c:pt>
                <c:pt idx="5">
                  <c:v>23</c:v>
                </c:pt>
                <c:pt idx="6">
                  <c:v>36</c:v>
                </c:pt>
                <c:pt idx="7">
                  <c:v>305</c:v>
                </c:pt>
                <c:pt idx="8">
                  <c:v>308</c:v>
                </c:pt>
                <c:pt idx="9">
                  <c:v>25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4"/>
        <c:overlap val="50"/>
        <c:axId val="432214880"/>
        <c:axId val="432216840"/>
      </c:barChart>
      <c:valAx>
        <c:axId val="432216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2214880"/>
        <c:crosses val="autoZero"/>
        <c:crossBetween val="between"/>
        <c:majorUnit val="100"/>
        <c:minorUnit val="10"/>
      </c:valAx>
      <c:catAx>
        <c:axId val="432214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16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[dental_visitors_dataset.xlsx]Pivot!PivotTable9</c:name>
    <c:fmtId val="-1"/>
  </c:pivotSource>
  <c:chart>
    <c:title>
      <c:tx>
        <c:strRef>
          <c:f>Pivot!$G$20</c:f>
          <c:strCache>
            <c:ptCount val="1"/>
            <c:pt idx="0">
              <c:v>Most Common Treatments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blipFill>
            <a:blip xmlns:r="http://schemas.openxmlformats.org/officeDocument/2006/relationships" r:embed="rId3"/>
            <a:stretch>
              <a:fillRect/>
            </a:stretch>
          </a:blip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blipFill>
            <a:blip xmlns:r="http://schemas.openxmlformats.org/officeDocument/2006/relationships" r:embed="rId3"/>
            <a:stretch>
              <a:fillRect/>
            </a:stretch>
          </a:blip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blipFill>
            <a:blip xmlns:r="http://schemas.openxmlformats.org/officeDocument/2006/relationships" r:embed="rId3"/>
            <a:stretch>
              <a:fillRect/>
            </a:stretch>
          </a:blipFill>
          <a:ln w="1905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786086235208188"/>
          <c:y val="9.5089114662141677E-2"/>
          <c:w val="0.80823326892463576"/>
          <c:h val="0.852916194142734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Pivot!$G$20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Pivot!$G$20</c:f>
              <c:strCache>
                <c:ptCount val="10"/>
                <c:pt idx="0">
                  <c:v>Bleaching</c:v>
                </c:pt>
                <c:pt idx="1">
                  <c:v>Braces</c:v>
                </c:pt>
                <c:pt idx="2">
                  <c:v>Cleaning</c:v>
                </c:pt>
                <c:pt idx="3">
                  <c:v>Crown</c:v>
                </c:pt>
                <c:pt idx="4">
                  <c:v>Extraction</c:v>
                </c:pt>
                <c:pt idx="5">
                  <c:v>Filling</c:v>
                </c:pt>
                <c:pt idx="6">
                  <c:v>Implants</c:v>
                </c:pt>
                <c:pt idx="7">
                  <c:v>OPD</c:v>
                </c:pt>
                <c:pt idx="8">
                  <c:v>OPD + X-Ray</c:v>
                </c:pt>
                <c:pt idx="9">
                  <c:v>RCT</c:v>
                </c:pt>
              </c:strCache>
            </c:strRef>
          </c:cat>
          <c:val>
            <c:numRef>
              <c:f>Pivot!$G$20</c:f>
              <c:numCache>
                <c:formatCode>General</c:formatCode>
                <c:ptCount val="10"/>
                <c:pt idx="0">
                  <c:v>39</c:v>
                </c:pt>
                <c:pt idx="1">
                  <c:v>44</c:v>
                </c:pt>
                <c:pt idx="2">
                  <c:v>62</c:v>
                </c:pt>
                <c:pt idx="3">
                  <c:v>25</c:v>
                </c:pt>
                <c:pt idx="4">
                  <c:v>30</c:v>
                </c:pt>
                <c:pt idx="5">
                  <c:v>23</c:v>
                </c:pt>
                <c:pt idx="6">
                  <c:v>36</c:v>
                </c:pt>
                <c:pt idx="7">
                  <c:v>305</c:v>
                </c:pt>
                <c:pt idx="8">
                  <c:v>308</c:v>
                </c:pt>
                <c:pt idx="9">
                  <c:v>25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4"/>
        <c:overlap val="50"/>
        <c:axId val="432228208"/>
        <c:axId val="432227816"/>
      </c:barChart>
      <c:valAx>
        <c:axId val="432227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2228208"/>
        <c:crosses val="autoZero"/>
        <c:crossBetween val="between"/>
        <c:majorUnit val="100"/>
        <c:minorUnit val="10"/>
      </c:valAx>
      <c:catAx>
        <c:axId val="4322282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278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[dental_visitors_dataset.xlsx]Pivot!PivotTable13</c:name>
    <c:fmtId val="26"/>
  </c:pivotSource>
  <c:chart>
    <c:title>
      <c:tx>
        <c:strRef>
          <c:f>Pivot!$G$37</c:f>
          <c:strCache>
            <c:ptCount val="1"/>
            <c:pt idx="0">
              <c:v>Revenue by Treatment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-1.5304178729395252E-2"/>
              <c:y val="-6.541917478577456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131133054943036"/>
          <c:y val="0.12770511541075677"/>
          <c:w val="0.83775711321528745"/>
          <c:h val="0.834420625502742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Pivot!$G$37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Pivot!$G$37</c:f>
              <c:strCache>
                <c:ptCount val="10"/>
                <c:pt idx="0">
                  <c:v>Bleaching</c:v>
                </c:pt>
                <c:pt idx="1">
                  <c:v>Braces</c:v>
                </c:pt>
                <c:pt idx="2">
                  <c:v>Cleaning</c:v>
                </c:pt>
                <c:pt idx="3">
                  <c:v>Crown</c:v>
                </c:pt>
                <c:pt idx="4">
                  <c:v>Extraction</c:v>
                </c:pt>
                <c:pt idx="5">
                  <c:v>Filling</c:v>
                </c:pt>
                <c:pt idx="6">
                  <c:v>Implants</c:v>
                </c:pt>
                <c:pt idx="7">
                  <c:v>OPD</c:v>
                </c:pt>
                <c:pt idx="8">
                  <c:v>OPD + X-Ray</c:v>
                </c:pt>
                <c:pt idx="9">
                  <c:v>RCT</c:v>
                </c:pt>
              </c:strCache>
            </c:strRef>
          </c:cat>
          <c:val>
            <c:numRef>
              <c:f>Pivot!$G$37</c:f>
              <c:numCache>
                <c:formatCode>"₹"\ #,##0.00</c:formatCode>
                <c:ptCount val="10"/>
                <c:pt idx="0">
                  <c:v>51398</c:v>
                </c:pt>
                <c:pt idx="1">
                  <c:v>647933</c:v>
                </c:pt>
                <c:pt idx="2">
                  <c:v>31776.000000000004</c:v>
                </c:pt>
                <c:pt idx="3">
                  <c:v>70313</c:v>
                </c:pt>
                <c:pt idx="4">
                  <c:v>20877</c:v>
                </c:pt>
                <c:pt idx="5">
                  <c:v>19103.8</c:v>
                </c:pt>
                <c:pt idx="6">
                  <c:v>838848</c:v>
                </c:pt>
                <c:pt idx="7">
                  <c:v>48100</c:v>
                </c:pt>
                <c:pt idx="8">
                  <c:v>90030</c:v>
                </c:pt>
                <c:pt idx="9">
                  <c:v>77201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overlap val="50"/>
        <c:axId val="521278048"/>
        <c:axId val="521274912"/>
      </c:barChart>
      <c:catAx>
        <c:axId val="521278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274912"/>
        <c:crosses val="autoZero"/>
        <c:auto val="1"/>
        <c:lblAlgn val="ctr"/>
        <c:lblOffset val="100"/>
        <c:noMultiLvlLbl val="0"/>
      </c:catAx>
      <c:valAx>
        <c:axId val="521274912"/>
        <c:scaling>
          <c:orientation val="minMax"/>
        </c:scaling>
        <c:delete val="1"/>
        <c:axPos val="b"/>
        <c:numFmt formatCode="&quot;₹&quot;\ #,##0.00" sourceLinked="1"/>
        <c:majorTickMark val="none"/>
        <c:minorTickMark val="none"/>
        <c:tickLblPos val="nextTo"/>
        <c:crossAx val="52127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[dental_visitors_dataset.xlsx]Pivot!PivotTable13</c:name>
    <c:fmtId val="-1"/>
  </c:pivotSource>
  <c:chart>
    <c:title>
      <c:tx>
        <c:strRef>
          <c:f>Pivot!$G$37</c:f>
          <c:strCache>
            <c:ptCount val="1"/>
            <c:pt idx="0">
              <c:v>Revenue by Treatment</c:v>
            </c:pt>
          </c:strCache>
        </c:strRef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-1.5304178729395252E-2"/>
              <c:y val="-6.541917478577456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131133054943036"/>
          <c:y val="0.12770511541075677"/>
          <c:w val="0.83775711321528745"/>
          <c:h val="0.834420625502742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Pivot!$G$37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Pivot!$G$37</c:f>
              <c:strCache>
                <c:ptCount val="10"/>
                <c:pt idx="0">
                  <c:v>Bleaching</c:v>
                </c:pt>
                <c:pt idx="1">
                  <c:v>Braces</c:v>
                </c:pt>
                <c:pt idx="2">
                  <c:v>Cleaning</c:v>
                </c:pt>
                <c:pt idx="3">
                  <c:v>Crown</c:v>
                </c:pt>
                <c:pt idx="4">
                  <c:v>Extraction</c:v>
                </c:pt>
                <c:pt idx="5">
                  <c:v>Filling</c:v>
                </c:pt>
                <c:pt idx="6">
                  <c:v>Implants</c:v>
                </c:pt>
                <c:pt idx="7">
                  <c:v>OPD</c:v>
                </c:pt>
                <c:pt idx="8">
                  <c:v>OPD + X-Ray</c:v>
                </c:pt>
                <c:pt idx="9">
                  <c:v>RCT</c:v>
                </c:pt>
              </c:strCache>
            </c:strRef>
          </c:cat>
          <c:val>
            <c:numRef>
              <c:f>Pivot!$G$37</c:f>
              <c:numCache>
                <c:formatCode>"₹"\ #,##0.00</c:formatCode>
                <c:ptCount val="10"/>
                <c:pt idx="0">
                  <c:v>51398</c:v>
                </c:pt>
                <c:pt idx="1">
                  <c:v>647933</c:v>
                </c:pt>
                <c:pt idx="2">
                  <c:v>31776.000000000004</c:v>
                </c:pt>
                <c:pt idx="3">
                  <c:v>70313</c:v>
                </c:pt>
                <c:pt idx="4">
                  <c:v>20877</c:v>
                </c:pt>
                <c:pt idx="5">
                  <c:v>19103.8</c:v>
                </c:pt>
                <c:pt idx="6">
                  <c:v>838848</c:v>
                </c:pt>
                <c:pt idx="7">
                  <c:v>48100</c:v>
                </c:pt>
                <c:pt idx="8">
                  <c:v>90030</c:v>
                </c:pt>
                <c:pt idx="9">
                  <c:v>77201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overlap val="50"/>
        <c:axId val="425325248"/>
        <c:axId val="425325640"/>
      </c:barChart>
      <c:catAx>
        <c:axId val="425325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25640"/>
        <c:crosses val="autoZero"/>
        <c:auto val="1"/>
        <c:lblAlgn val="ctr"/>
        <c:lblOffset val="100"/>
        <c:noMultiLvlLbl val="0"/>
      </c:catAx>
      <c:valAx>
        <c:axId val="425325640"/>
        <c:scaling>
          <c:orientation val="minMax"/>
        </c:scaling>
        <c:delete val="1"/>
        <c:axPos val="b"/>
        <c:numFmt formatCode="&quot;₹&quot;\ #,##0.00" sourceLinked="1"/>
        <c:majorTickMark val="none"/>
        <c:minorTickMark val="none"/>
        <c:tickLblPos val="nextTo"/>
        <c:crossAx val="42532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[dental_visitors_dataset.xlsx]Pivot!PivotTable11</c:name>
    <c:fmtId val="20"/>
  </c:pivotSource>
  <c:chart>
    <c:title>
      <c:tx>
        <c:strRef>
          <c:f>Pivot!$A$37</c:f>
          <c:strCache>
            <c:ptCount val="1"/>
            <c:pt idx="0">
              <c:v>Monthly Visits and Revenue</c:v>
            </c:pt>
          </c:strCache>
        </c:strRef>
      </c:tx>
      <c:layout>
        <c:manualLayout>
          <c:xMode val="edge"/>
          <c:yMode val="edge"/>
          <c:x val="0.28473711726752182"/>
          <c:y val="2.58842424069492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4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bg2">
                <a:lumMod val="10000"/>
              </a:schemeClr>
            </a:solidFill>
            <a:round/>
          </a:ln>
          <a:effectLst/>
        </c:spPr>
        <c:marker>
          <c:symbol val="square"/>
          <c:size val="5"/>
          <c:spPr>
            <a:solidFill>
              <a:schemeClr val="tx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</c:marker>
      </c:pivotFmt>
      <c:pivotFmt>
        <c:idx val="6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bg2">
                <a:lumMod val="10000"/>
              </a:schemeClr>
            </a:solidFill>
            <a:round/>
          </a:ln>
          <a:effectLst/>
        </c:spPr>
        <c:marker>
          <c:symbol val="square"/>
          <c:size val="5"/>
          <c:spPr>
            <a:solidFill>
              <a:schemeClr val="tx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</c:marker>
      </c:pivotFmt>
      <c:pivotFmt>
        <c:idx val="8"/>
        <c:spPr>
          <a:blipFill>
            <a:blip xmlns:r="http://schemas.openxmlformats.org/officeDocument/2006/relationships" r:embed="rId3"/>
            <a:stretch>
              <a:fillRect/>
            </a:stretch>
          </a:blip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bg2">
                <a:lumMod val="10000"/>
              </a:schemeClr>
            </a:solidFill>
            <a:round/>
          </a:ln>
          <a:effectLst/>
        </c:spPr>
        <c:marker>
          <c:symbol val="square"/>
          <c:size val="5"/>
          <c:spPr>
            <a:solidFill>
              <a:schemeClr val="tx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Pivot!$A$37</c:f>
              <c:strCache>
                <c:ptCount val="1"/>
                <c:pt idx="0">
                  <c:v>No of Patients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Pivot!$A$37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Pivot!$A$37</c:f>
              <c:numCache>
                <c:formatCode>General</c:formatCode>
                <c:ptCount val="12"/>
                <c:pt idx="0">
                  <c:v>99</c:v>
                </c:pt>
                <c:pt idx="1">
                  <c:v>85</c:v>
                </c:pt>
                <c:pt idx="2">
                  <c:v>70</c:v>
                </c:pt>
                <c:pt idx="3">
                  <c:v>76</c:v>
                </c:pt>
                <c:pt idx="4">
                  <c:v>73</c:v>
                </c:pt>
                <c:pt idx="5">
                  <c:v>63</c:v>
                </c:pt>
                <c:pt idx="6">
                  <c:v>63</c:v>
                </c:pt>
                <c:pt idx="7">
                  <c:v>73</c:v>
                </c:pt>
                <c:pt idx="8">
                  <c:v>59</c:v>
                </c:pt>
                <c:pt idx="9">
                  <c:v>75</c:v>
                </c:pt>
                <c:pt idx="10">
                  <c:v>67</c:v>
                </c:pt>
                <c:pt idx="11">
                  <c:v>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overlap val="50"/>
        <c:axId val="522628088"/>
        <c:axId val="522625736"/>
      </c:barChart>
      <c:lineChart>
        <c:grouping val="standard"/>
        <c:varyColors val="0"/>
        <c:ser>
          <c:idx val="1"/>
          <c:order val="1"/>
          <c:tx>
            <c:strRef>
              <c:f>Pivot!$A$37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bg2">
                  <a:lumMod val="1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cat>
            <c:strRef>
              <c:f>Pivot!$A$37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Pivot!$A$37</c:f>
              <c:numCache>
                <c:formatCode>"₹"\ #,##0.00</c:formatCode>
                <c:ptCount val="12"/>
                <c:pt idx="0">
                  <c:v>266055.59999999998</c:v>
                </c:pt>
                <c:pt idx="1">
                  <c:v>198436.4</c:v>
                </c:pt>
                <c:pt idx="2">
                  <c:v>211011.4</c:v>
                </c:pt>
                <c:pt idx="3">
                  <c:v>160673.20000000001</c:v>
                </c:pt>
                <c:pt idx="4">
                  <c:v>89806</c:v>
                </c:pt>
                <c:pt idx="5">
                  <c:v>71849.2</c:v>
                </c:pt>
                <c:pt idx="6">
                  <c:v>160877</c:v>
                </c:pt>
                <c:pt idx="7">
                  <c:v>131327.4</c:v>
                </c:pt>
                <c:pt idx="8">
                  <c:v>73872.399999999994</c:v>
                </c:pt>
                <c:pt idx="9">
                  <c:v>198596</c:v>
                </c:pt>
                <c:pt idx="10">
                  <c:v>55582.2</c:v>
                </c:pt>
                <c:pt idx="11">
                  <c:v>277493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2621816"/>
        <c:axId val="522626520"/>
      </c:lineChart>
      <c:catAx>
        <c:axId val="52262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625736"/>
        <c:crosses val="autoZero"/>
        <c:auto val="1"/>
        <c:lblAlgn val="ctr"/>
        <c:lblOffset val="100"/>
        <c:noMultiLvlLbl val="0"/>
      </c:catAx>
      <c:valAx>
        <c:axId val="522625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rgbClr val="42BA97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628088"/>
        <c:crosses val="autoZero"/>
        <c:crossBetween val="between"/>
      </c:valAx>
      <c:valAx>
        <c:axId val="522626520"/>
        <c:scaling>
          <c:orientation val="minMax"/>
        </c:scaling>
        <c:delete val="0"/>
        <c:axPos val="r"/>
        <c:numFmt formatCode="&quot;₹&quot;\ 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621816"/>
        <c:crosses val="max"/>
        <c:crossBetween val="between"/>
      </c:valAx>
      <c:catAx>
        <c:axId val="522621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226265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615E9-A09F-4819-8E99-9B1D7B07593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C575-238E-465A-9B38-69F265294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2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Current Relevance</a:t>
            </a:r>
            <a:endParaRPr lang="en-US" dirty="0" smtClean="0"/>
          </a:p>
          <a:p>
            <a:r>
              <a:rPr lang="en-US" b="1" dirty="0" smtClean="0"/>
              <a:t>Patient Segmentation &amp; Service Optimization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Understanding who visits (e.g. age groups, treatment types) helps clinics tailor services, appointment scheduling, and marketing strategies.</a:t>
            </a:r>
          </a:p>
          <a:p>
            <a:r>
              <a:rPr lang="en-US" b="1" dirty="0" smtClean="0"/>
              <a:t>Revenue &amp; Profit Tracking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Analyzing visit trends alongside financial metrics (like average revenue per visit or discount rates) enables better forecasting and pricing decisions.</a:t>
            </a:r>
          </a:p>
          <a:p>
            <a:r>
              <a:rPr lang="en-US" b="1" dirty="0" smtClean="0"/>
              <a:t>Operational Efficiency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Identifying peak visit times, common procedures, and patient flow helps optimize staffing and resource allocation.</a:t>
            </a:r>
          </a:p>
          <a:p>
            <a:r>
              <a:rPr lang="en-US" b="1" dirty="0" smtClean="0"/>
              <a:t>Marketing &amp; Retention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Insights into visit frequency and patient demographics support targeted campaigns and loyalty programs.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C575-238E-465A-9B38-69F265294C5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1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 Relevance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Rise of Dental Tourism</a:t>
            </a:r>
          </a:p>
          <a:p>
            <a:r>
              <a:rPr lang="en-US" dirty="0" smtClean="0"/>
              <a:t>The global dental tourism market is projected to grow from $10.8 billion in 2023 to over $43 billion by 2030, driven by demand for affordable, high-quality care. Clinics that analyze visitor data can better attract and serve international patients.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Integration with AI &amp; Predictive Analytics</a:t>
            </a:r>
          </a:p>
          <a:p>
            <a:r>
              <a:rPr lang="en-US" dirty="0" smtClean="0"/>
              <a:t>Future dashboards may use machine learning to predict patient churn, treatment needs, or even detect anomalies in visit patterns.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Personalized Care &amp; Experience Design</a:t>
            </a:r>
          </a:p>
          <a:p>
            <a:r>
              <a:rPr lang="en-US" dirty="0" smtClean="0"/>
              <a:t>As patient expectations rise, data-driven personalization (e.g. treatment reminders, tailored offers) will become a competitive advantage.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Strategic Expansion &amp; Partnerships</a:t>
            </a:r>
          </a:p>
          <a:p>
            <a:r>
              <a:rPr lang="en-US" dirty="0" smtClean="0"/>
              <a:t>Clinics can use visitor analytics to identify underserved regions, plan new branches, or collaborate with travel and wellness providers.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C575-238E-465A-9B38-69F265294C5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C575-238E-465A-9B38-69F265294C5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6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C575-238E-465A-9B38-69F265294C5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00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Implants &amp; Braces Drive Revenue</a:t>
            </a:r>
          </a:p>
          <a:p>
            <a:r>
              <a:rPr lang="en-US" dirty="0" smtClean="0"/>
              <a:t>• 	These two treatments alone contribute over ₹14.8 lakh, indicating strong demand for premium and cosmetic services.</a:t>
            </a:r>
          </a:p>
          <a:p>
            <a:r>
              <a:rPr lang="en-US" dirty="0" smtClean="0"/>
              <a:t>2. High-Volume Services Yield Low Revenue</a:t>
            </a:r>
          </a:p>
          <a:p>
            <a:r>
              <a:rPr lang="en-US" dirty="0" smtClean="0"/>
              <a:t>• 	OPD and OPD + X-Ray are frequent but contribute less than ₹1.4 lakh combined.</a:t>
            </a:r>
          </a:p>
          <a:p>
            <a:r>
              <a:rPr lang="en-US" dirty="0" smtClean="0"/>
              <a:t>• 	Suggests they are entry-point services, not revenue drivers.</a:t>
            </a:r>
          </a:p>
          <a:p>
            <a:r>
              <a:rPr lang="en-US" dirty="0" smtClean="0"/>
              <a:t>3. Restorative Treatments Underperform</a:t>
            </a:r>
          </a:p>
          <a:p>
            <a:r>
              <a:rPr lang="en-US" dirty="0" smtClean="0"/>
              <a:t>• 	RCT, Crown, and Filling together generate less than ₹1.7 lakh.</a:t>
            </a:r>
          </a:p>
          <a:p>
            <a:r>
              <a:rPr lang="en-US" dirty="0" smtClean="0"/>
              <a:t>• 	May reflect cost sensitivity, lack of awareness, or preference for extraction.</a:t>
            </a:r>
          </a:p>
          <a:p>
            <a:r>
              <a:rPr lang="en-US" dirty="0" smtClean="0"/>
              <a:t>4. Preventive &amp; Cosmetic Services Show Potential</a:t>
            </a:r>
          </a:p>
          <a:p>
            <a:r>
              <a:rPr lang="en-US" dirty="0" smtClean="0"/>
              <a:t>• 	Bleaching and Cleaning have moderate revenue, indicating room for growth with better packaging or promotion.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C575-238E-465A-9B38-69F265294C5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3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Implants &amp; Braces Drive Revenue</a:t>
            </a:r>
          </a:p>
          <a:p>
            <a:r>
              <a:rPr lang="en-US" dirty="0" smtClean="0"/>
              <a:t>• 	These two treatments alone contribute over ₹14.8 lakh, indicating strong demand for premium and cosmetic services.</a:t>
            </a:r>
          </a:p>
          <a:p>
            <a:r>
              <a:rPr lang="en-US" dirty="0" smtClean="0"/>
              <a:t>2. High-Volume Services Yield Low Revenue</a:t>
            </a:r>
          </a:p>
          <a:p>
            <a:r>
              <a:rPr lang="en-US" dirty="0" smtClean="0"/>
              <a:t>• 	OPD and OPD + X-Ray are frequent but contribute less than ₹1.4 lakh combined.</a:t>
            </a:r>
          </a:p>
          <a:p>
            <a:r>
              <a:rPr lang="en-US" dirty="0" smtClean="0"/>
              <a:t>• 	Suggests they are entry-point services, not revenue drivers.</a:t>
            </a:r>
          </a:p>
          <a:p>
            <a:r>
              <a:rPr lang="en-US" dirty="0" smtClean="0"/>
              <a:t>3. Restorative Treatments Underperform</a:t>
            </a:r>
          </a:p>
          <a:p>
            <a:r>
              <a:rPr lang="en-US" dirty="0" smtClean="0"/>
              <a:t>• 	RCT, Crown, and Filling together generate less than ₹1.7 lakh.</a:t>
            </a:r>
          </a:p>
          <a:p>
            <a:r>
              <a:rPr lang="en-US" dirty="0" smtClean="0"/>
              <a:t>• 	May reflect cost sensitivity, lack of awareness, or preference for extraction.</a:t>
            </a:r>
          </a:p>
          <a:p>
            <a:r>
              <a:rPr lang="en-US" dirty="0" smtClean="0"/>
              <a:t>4. Preventive &amp; Cosmetic Services Show Potential</a:t>
            </a:r>
          </a:p>
          <a:p>
            <a:r>
              <a:rPr lang="en-US" dirty="0" smtClean="0"/>
              <a:t>• 	Bleaching and Cleaning have moderate revenue, indicating room for growth with better packaging or promotion.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C575-238E-465A-9B38-69F265294C5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2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Conclusion: Dental Visitors Analysis</a:t>
            </a:r>
          </a:p>
          <a:p>
            <a:r>
              <a:rPr lang="en-US" dirty="0" smtClean="0"/>
              <a:t>The dental visitors analysis revealed that revenue is primarily driven by high-value treatments such as implants and braces, which together contribute over 70% of total earnings. In contrast, routine and restorative services like fillings, RCTs, and cleanings showed low revenue performance, indicating potential gaps in patient awareness or treatment conversion.</a:t>
            </a:r>
          </a:p>
          <a:p>
            <a:r>
              <a:rPr lang="en-US" dirty="0" smtClean="0"/>
              <a:t>Key insights include:</a:t>
            </a:r>
          </a:p>
          <a:p>
            <a:r>
              <a:rPr lang="en-US" dirty="0" smtClean="0"/>
              <a:t>• 	Implants and braces are the most profitable, suggesting strong demand for cosmetic and premium care.</a:t>
            </a:r>
          </a:p>
          <a:p>
            <a:r>
              <a:rPr lang="en-US" dirty="0" smtClean="0"/>
              <a:t>• 	OPD and X-Ray services, while high in volume, generate minimal revenue—highlighting a need for better conversion strategies.</a:t>
            </a:r>
          </a:p>
          <a:p>
            <a:r>
              <a:rPr lang="en-US" dirty="0" smtClean="0"/>
              <a:t>• 	Preventive and restorative treatments are underutilized, presenting opportunities for targeted education and bundled offerings.</a:t>
            </a:r>
          </a:p>
          <a:p>
            <a:r>
              <a:rPr lang="en-US" dirty="0" smtClean="0"/>
              <a:t>Strategic recommendations were proposed to:</a:t>
            </a:r>
          </a:p>
          <a:p>
            <a:r>
              <a:rPr lang="en-US" dirty="0" smtClean="0"/>
              <a:t>• 	Promote high-margin treatments through packaging and financing options.</a:t>
            </a:r>
          </a:p>
          <a:p>
            <a:r>
              <a:rPr lang="en-US" dirty="0" smtClean="0"/>
              <a:t>• 	Improve consultation-to-treatment conversion rates.</a:t>
            </a:r>
          </a:p>
          <a:p>
            <a:r>
              <a:rPr lang="en-US" dirty="0" smtClean="0"/>
              <a:t>• 	Enhance uptake of preventive and restorative care via patient education and seasonal campaigns.</a:t>
            </a:r>
          </a:p>
          <a:p>
            <a:r>
              <a:rPr lang="en-US" dirty="0" smtClean="0"/>
              <a:t>This project enabled data-driven decision-making to optimize service offerings, improve revenue mix, and align treatment strategies with patient behavior.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C575-238E-465A-9B38-69F265294C5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451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Conclusion: Dental Visitors Analysis</a:t>
            </a:r>
          </a:p>
          <a:p>
            <a:r>
              <a:rPr lang="en-US" dirty="0" smtClean="0"/>
              <a:t>The dental visitors analysis revealed that revenue is primarily driven by high-value treatments such as implants and braces, which together contribute over 70% of total earnings. In contrast, routine and restorative services like fillings, RCTs, and cleanings showed low revenue performance, indicating potential gaps in patient awareness or treatment conversion.</a:t>
            </a:r>
          </a:p>
          <a:p>
            <a:r>
              <a:rPr lang="en-US" dirty="0" smtClean="0"/>
              <a:t>Key insights include:</a:t>
            </a:r>
          </a:p>
          <a:p>
            <a:r>
              <a:rPr lang="en-US" dirty="0" smtClean="0"/>
              <a:t>• 	Implants and braces are the most profitable, suggesting strong demand for cosmetic and premium care.</a:t>
            </a:r>
          </a:p>
          <a:p>
            <a:r>
              <a:rPr lang="en-US" dirty="0" smtClean="0"/>
              <a:t>• 	OPD and X-Ray services, while high in volume, generate minimal revenue—highlighting a need for better conversion strategies.</a:t>
            </a:r>
          </a:p>
          <a:p>
            <a:r>
              <a:rPr lang="en-US" dirty="0" smtClean="0"/>
              <a:t>• 	Preventive and restorative treatments are underutilized, presenting opportunities for targeted education and bundled offerings.</a:t>
            </a:r>
          </a:p>
          <a:p>
            <a:r>
              <a:rPr lang="en-US" dirty="0" smtClean="0"/>
              <a:t>Strategic recommendations were proposed to:</a:t>
            </a:r>
          </a:p>
          <a:p>
            <a:r>
              <a:rPr lang="en-US" dirty="0" smtClean="0"/>
              <a:t>• 	Promote high-margin treatments through packaging and financing options.</a:t>
            </a:r>
          </a:p>
          <a:p>
            <a:r>
              <a:rPr lang="en-US" dirty="0" smtClean="0"/>
              <a:t>• 	Improve consultation-to-treatment conversion rates.</a:t>
            </a:r>
          </a:p>
          <a:p>
            <a:r>
              <a:rPr lang="en-US" dirty="0" smtClean="0"/>
              <a:t>• 	Enhance uptake of preventive and restorative care via patient education and seasonal campaigns.</a:t>
            </a:r>
          </a:p>
          <a:p>
            <a:r>
              <a:rPr lang="en-US" dirty="0" smtClean="0"/>
              <a:t>This project enabled data-driven decision-making to optimize service offerings, improve revenue mix, and align treatment strategies with patient behavior.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AC575-238E-465A-9B38-69F265294C5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1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F9C4-1D34-42A8-BE6E-27AD6C72B77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6F6-6085-4050-B674-E9E4C1A4A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F9C4-1D34-42A8-BE6E-27AD6C72B77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6F6-6085-4050-B674-E9E4C1A4A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0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F9C4-1D34-42A8-BE6E-27AD6C72B77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6F6-6085-4050-B674-E9E4C1A4A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5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F9C4-1D34-42A8-BE6E-27AD6C72B77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6F6-6085-4050-B674-E9E4C1A4A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8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F9C4-1D34-42A8-BE6E-27AD6C72B77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6F6-6085-4050-B674-E9E4C1A4A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8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F9C4-1D34-42A8-BE6E-27AD6C72B77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6F6-6085-4050-B674-E9E4C1A4A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1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F9C4-1D34-42A8-BE6E-27AD6C72B77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6F6-6085-4050-B674-E9E4C1A4A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15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F9C4-1D34-42A8-BE6E-27AD6C72B77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6F6-6085-4050-B674-E9E4C1A4A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72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F9C4-1D34-42A8-BE6E-27AD6C72B77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6F6-6085-4050-B674-E9E4C1A4A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F9C4-1D34-42A8-BE6E-27AD6C72B77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6F6-6085-4050-B674-E9E4C1A4A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1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F9C4-1D34-42A8-BE6E-27AD6C72B77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6F6-6085-4050-B674-E9E4C1A4A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2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F9C4-1D34-42A8-BE6E-27AD6C72B77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76F6-6085-4050-B674-E9E4C1A4A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76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6" r="3179" b="5306"/>
          <a:stretch>
            <a:fillRect/>
          </a:stretch>
        </p:blipFill>
        <p:spPr>
          <a:xfrm>
            <a:off x="0" y="2501815"/>
            <a:ext cx="4607169" cy="4473416"/>
          </a:xfrm>
          <a:custGeom>
            <a:avLst/>
            <a:gdLst>
              <a:gd name="connsiteX0" fmla="*/ 3143158 w 6313510"/>
              <a:gd name="connsiteY0" fmla="*/ 0 h 6130220"/>
              <a:gd name="connsiteX1" fmla="*/ 6313510 w 6313510"/>
              <a:gd name="connsiteY1" fmla="*/ 3065110 h 6130220"/>
              <a:gd name="connsiteX2" fmla="*/ 3143158 w 6313510"/>
              <a:gd name="connsiteY2" fmla="*/ 6130220 h 6130220"/>
              <a:gd name="connsiteX3" fmla="*/ 9336 w 6313510"/>
              <a:gd name="connsiteY3" fmla="*/ 3531896 h 6130220"/>
              <a:gd name="connsiteX4" fmla="*/ 0 w 6313510"/>
              <a:gd name="connsiteY4" fmla="*/ 3460867 h 6130220"/>
              <a:gd name="connsiteX5" fmla="*/ 0 w 6313510"/>
              <a:gd name="connsiteY5" fmla="*/ 2669353 h 6130220"/>
              <a:gd name="connsiteX6" fmla="*/ 9336 w 6313510"/>
              <a:gd name="connsiteY6" fmla="*/ 2598324 h 6130220"/>
              <a:gd name="connsiteX7" fmla="*/ 3143158 w 6313510"/>
              <a:gd name="connsiteY7" fmla="*/ 0 h 61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3510" h="6130220">
                <a:moveTo>
                  <a:pt x="3143158" y="0"/>
                </a:moveTo>
                <a:cubicBezTo>
                  <a:pt x="4894095" y="0"/>
                  <a:pt x="6313510" y="1372296"/>
                  <a:pt x="6313510" y="3065110"/>
                </a:cubicBezTo>
                <a:cubicBezTo>
                  <a:pt x="6313510" y="4757924"/>
                  <a:pt x="4894095" y="6130220"/>
                  <a:pt x="3143158" y="6130220"/>
                </a:cubicBezTo>
                <a:cubicBezTo>
                  <a:pt x="1556372" y="6130220"/>
                  <a:pt x="241860" y="5003169"/>
                  <a:pt x="9336" y="3531896"/>
                </a:cubicBezTo>
                <a:lnTo>
                  <a:pt x="0" y="3460867"/>
                </a:lnTo>
                <a:lnTo>
                  <a:pt x="0" y="2669353"/>
                </a:lnTo>
                <a:lnTo>
                  <a:pt x="9336" y="2598324"/>
                </a:lnTo>
                <a:cubicBezTo>
                  <a:pt x="241860" y="1127052"/>
                  <a:pt x="1556372" y="0"/>
                  <a:pt x="314315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738578" y="690877"/>
            <a:ext cx="63642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 smtClean="0">
                <a:solidFill>
                  <a:srgbClr val="014F86"/>
                </a:solidFill>
                <a:latin typeface="Berlin Sans FB Demi" panose="020E0802020502020306" pitchFamily="34" charset="0"/>
              </a:rPr>
              <a:t>DENTAL VISITORS</a:t>
            </a:r>
          </a:p>
          <a:p>
            <a:r>
              <a:rPr lang="en-IN" sz="6000" dirty="0">
                <a:solidFill>
                  <a:srgbClr val="014F86"/>
                </a:solidFill>
                <a:latin typeface="Berlin Sans FB Demi" panose="020E0802020502020306" pitchFamily="34" charset="0"/>
              </a:rPr>
              <a:t> </a:t>
            </a:r>
            <a:r>
              <a:rPr lang="en-IN" sz="6000" dirty="0" smtClean="0">
                <a:solidFill>
                  <a:srgbClr val="014F86"/>
                </a:solidFill>
                <a:latin typeface="Berlin Sans FB Demi" panose="020E0802020502020306" pitchFamily="34" charset="0"/>
              </a:rPr>
              <a:t>   ANALYSIS</a:t>
            </a:r>
            <a:endParaRPr lang="en-IN" sz="6000" dirty="0">
              <a:solidFill>
                <a:srgbClr val="014F8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345747" y="2701106"/>
            <a:ext cx="3712133" cy="3768094"/>
            <a:chOff x="5689775" y="3294184"/>
            <a:chExt cx="2332893" cy="2368062"/>
          </a:xfrm>
        </p:grpSpPr>
        <p:sp>
          <p:nvSpPr>
            <p:cNvPr id="12" name="Oval 11"/>
            <p:cNvSpPr/>
            <p:nvPr/>
          </p:nvSpPr>
          <p:spPr>
            <a:xfrm>
              <a:off x="5689775" y="3294184"/>
              <a:ext cx="2332893" cy="2368062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71483" y="3493477"/>
              <a:ext cx="1969476" cy="1969476"/>
            </a:xfrm>
            <a:prstGeom prst="ellipse">
              <a:avLst/>
            </a:prstGeom>
            <a:noFill/>
            <a:ln w="76200">
              <a:solidFill>
                <a:srgbClr val="89C2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260"/>
            <p:cNvSpPr>
              <a:spLocks noEditPoints="1"/>
            </p:cNvSpPr>
            <p:nvPr/>
          </p:nvSpPr>
          <p:spPr bwMode="auto">
            <a:xfrm>
              <a:off x="6483929" y="3979128"/>
              <a:ext cx="744584" cy="998174"/>
            </a:xfrm>
            <a:custGeom>
              <a:avLst/>
              <a:gdLst>
                <a:gd name="T0" fmla="*/ 0 w 26"/>
                <a:gd name="T1" fmla="*/ 28 h 35"/>
                <a:gd name="T2" fmla="*/ 0 w 26"/>
                <a:gd name="T3" fmla="*/ 33 h 35"/>
                <a:gd name="T4" fmla="*/ 2 w 26"/>
                <a:gd name="T5" fmla="*/ 35 h 35"/>
                <a:gd name="T6" fmla="*/ 24 w 26"/>
                <a:gd name="T7" fmla="*/ 35 h 35"/>
                <a:gd name="T8" fmla="*/ 26 w 26"/>
                <a:gd name="T9" fmla="*/ 33 h 35"/>
                <a:gd name="T10" fmla="*/ 26 w 26"/>
                <a:gd name="T11" fmla="*/ 28 h 35"/>
                <a:gd name="T12" fmla="*/ 19 w 26"/>
                <a:gd name="T13" fmla="*/ 22 h 35"/>
                <a:gd name="T14" fmla="*/ 14 w 26"/>
                <a:gd name="T15" fmla="*/ 33 h 35"/>
                <a:gd name="T16" fmla="*/ 14 w 26"/>
                <a:gd name="T17" fmla="*/ 26 h 35"/>
                <a:gd name="T18" fmla="*/ 14 w 26"/>
                <a:gd name="T19" fmla="*/ 26 h 35"/>
                <a:gd name="T20" fmla="*/ 15 w 26"/>
                <a:gd name="T21" fmla="*/ 25 h 35"/>
                <a:gd name="T22" fmla="*/ 15 w 26"/>
                <a:gd name="T23" fmla="*/ 24 h 35"/>
                <a:gd name="T24" fmla="*/ 14 w 26"/>
                <a:gd name="T25" fmla="*/ 24 h 35"/>
                <a:gd name="T26" fmla="*/ 12 w 26"/>
                <a:gd name="T27" fmla="*/ 24 h 35"/>
                <a:gd name="T28" fmla="*/ 12 w 26"/>
                <a:gd name="T29" fmla="*/ 24 h 35"/>
                <a:gd name="T30" fmla="*/ 12 w 26"/>
                <a:gd name="T31" fmla="*/ 25 h 35"/>
                <a:gd name="T32" fmla="*/ 13 w 26"/>
                <a:gd name="T33" fmla="*/ 26 h 35"/>
                <a:gd name="T34" fmla="*/ 13 w 26"/>
                <a:gd name="T35" fmla="*/ 26 h 35"/>
                <a:gd name="T36" fmla="*/ 12 w 26"/>
                <a:gd name="T37" fmla="*/ 33 h 35"/>
                <a:gd name="T38" fmla="*/ 7 w 26"/>
                <a:gd name="T39" fmla="*/ 22 h 35"/>
                <a:gd name="T40" fmla="*/ 0 w 26"/>
                <a:gd name="T41" fmla="*/ 28 h 35"/>
                <a:gd name="T42" fmla="*/ 13 w 26"/>
                <a:gd name="T43" fmla="*/ 20 h 35"/>
                <a:gd name="T44" fmla="*/ 8 w 26"/>
                <a:gd name="T45" fmla="*/ 17 h 35"/>
                <a:gd name="T46" fmla="*/ 6 w 26"/>
                <a:gd name="T47" fmla="*/ 10 h 35"/>
                <a:gd name="T48" fmla="*/ 6 w 26"/>
                <a:gd name="T49" fmla="*/ 10 h 35"/>
                <a:gd name="T50" fmla="*/ 6 w 26"/>
                <a:gd name="T51" fmla="*/ 10 h 35"/>
                <a:gd name="T52" fmla="*/ 6 w 26"/>
                <a:gd name="T53" fmla="*/ 10 h 35"/>
                <a:gd name="T54" fmla="*/ 13 w 26"/>
                <a:gd name="T55" fmla="*/ 0 h 35"/>
                <a:gd name="T56" fmla="*/ 20 w 26"/>
                <a:gd name="T57" fmla="*/ 10 h 35"/>
                <a:gd name="T58" fmla="*/ 20 w 26"/>
                <a:gd name="T59" fmla="*/ 10 h 35"/>
                <a:gd name="T60" fmla="*/ 20 w 26"/>
                <a:gd name="T61" fmla="*/ 10 h 35"/>
                <a:gd name="T62" fmla="*/ 20 w 26"/>
                <a:gd name="T63" fmla="*/ 10 h 35"/>
                <a:gd name="T64" fmla="*/ 18 w 26"/>
                <a:gd name="T65" fmla="*/ 17 h 35"/>
                <a:gd name="T66" fmla="*/ 13 w 26"/>
                <a:gd name="T67" fmla="*/ 20 h 35"/>
                <a:gd name="T68" fmla="*/ 9 w 26"/>
                <a:gd name="T69" fmla="*/ 16 h 35"/>
                <a:gd name="T70" fmla="*/ 13 w 26"/>
                <a:gd name="T71" fmla="*/ 19 h 35"/>
                <a:gd name="T72" fmla="*/ 17 w 26"/>
                <a:gd name="T73" fmla="*/ 16 h 35"/>
                <a:gd name="T74" fmla="*/ 19 w 26"/>
                <a:gd name="T75" fmla="*/ 10 h 35"/>
                <a:gd name="T76" fmla="*/ 19 w 26"/>
                <a:gd name="T77" fmla="*/ 9 h 35"/>
                <a:gd name="T78" fmla="*/ 19 w 26"/>
                <a:gd name="T79" fmla="*/ 7 h 35"/>
                <a:gd name="T80" fmla="*/ 18 w 26"/>
                <a:gd name="T81" fmla="*/ 5 h 35"/>
                <a:gd name="T82" fmla="*/ 16 w 26"/>
                <a:gd name="T83" fmla="*/ 5 h 35"/>
                <a:gd name="T84" fmla="*/ 13 w 26"/>
                <a:gd name="T85" fmla="*/ 6 h 35"/>
                <a:gd name="T86" fmla="*/ 11 w 26"/>
                <a:gd name="T87" fmla="*/ 5 h 35"/>
                <a:gd name="T88" fmla="*/ 11 w 26"/>
                <a:gd name="T89" fmla="*/ 5 h 35"/>
                <a:gd name="T90" fmla="*/ 8 w 26"/>
                <a:gd name="T91" fmla="*/ 5 h 35"/>
                <a:gd name="T92" fmla="*/ 8 w 26"/>
                <a:gd name="T93" fmla="*/ 7 h 35"/>
                <a:gd name="T94" fmla="*/ 7 w 26"/>
                <a:gd name="T95" fmla="*/ 9 h 35"/>
                <a:gd name="T96" fmla="*/ 7 w 26"/>
                <a:gd name="T97" fmla="*/ 10 h 35"/>
                <a:gd name="T98" fmla="*/ 9 w 26"/>
                <a:gd name="T99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" h="35">
                  <a:moveTo>
                    <a:pt x="0" y="28"/>
                  </a:moveTo>
                  <a:cubicBezTo>
                    <a:pt x="0" y="30"/>
                    <a:pt x="0" y="31"/>
                    <a:pt x="0" y="33"/>
                  </a:cubicBezTo>
                  <a:cubicBezTo>
                    <a:pt x="0" y="34"/>
                    <a:pt x="1" y="35"/>
                    <a:pt x="2" y="35"/>
                  </a:cubicBezTo>
                  <a:cubicBezTo>
                    <a:pt x="9" y="35"/>
                    <a:pt x="17" y="35"/>
                    <a:pt x="24" y="35"/>
                  </a:cubicBezTo>
                  <a:cubicBezTo>
                    <a:pt x="25" y="35"/>
                    <a:pt x="26" y="34"/>
                    <a:pt x="26" y="33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5"/>
                    <a:pt x="23" y="23"/>
                    <a:pt x="19" y="22"/>
                  </a:cubicBezTo>
                  <a:cubicBezTo>
                    <a:pt x="18" y="27"/>
                    <a:pt x="16" y="29"/>
                    <a:pt x="14" y="3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0" y="29"/>
                    <a:pt x="9" y="27"/>
                    <a:pt x="7" y="22"/>
                  </a:cubicBezTo>
                  <a:cubicBezTo>
                    <a:pt x="3" y="23"/>
                    <a:pt x="0" y="25"/>
                    <a:pt x="0" y="28"/>
                  </a:cubicBezTo>
                  <a:close/>
                  <a:moveTo>
                    <a:pt x="13" y="20"/>
                  </a:moveTo>
                  <a:cubicBezTo>
                    <a:pt x="11" y="20"/>
                    <a:pt x="10" y="19"/>
                    <a:pt x="8" y="17"/>
                  </a:cubicBezTo>
                  <a:cubicBezTo>
                    <a:pt x="7" y="15"/>
                    <a:pt x="6" y="13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5"/>
                    <a:pt x="5" y="0"/>
                    <a:pt x="13" y="0"/>
                  </a:cubicBezTo>
                  <a:cubicBezTo>
                    <a:pt x="21" y="0"/>
                    <a:pt x="20" y="5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3"/>
                    <a:pt x="19" y="15"/>
                    <a:pt x="18" y="17"/>
                  </a:cubicBezTo>
                  <a:cubicBezTo>
                    <a:pt x="17" y="19"/>
                    <a:pt x="15" y="20"/>
                    <a:pt x="13" y="20"/>
                  </a:cubicBezTo>
                  <a:close/>
                  <a:moveTo>
                    <a:pt x="9" y="16"/>
                  </a:moveTo>
                  <a:cubicBezTo>
                    <a:pt x="10" y="18"/>
                    <a:pt x="12" y="19"/>
                    <a:pt x="13" y="19"/>
                  </a:cubicBezTo>
                  <a:cubicBezTo>
                    <a:pt x="15" y="19"/>
                    <a:pt x="16" y="18"/>
                    <a:pt x="17" y="16"/>
                  </a:cubicBezTo>
                  <a:cubicBezTo>
                    <a:pt x="18" y="15"/>
                    <a:pt x="19" y="13"/>
                    <a:pt x="19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8"/>
                    <a:pt x="19" y="8"/>
                    <a:pt x="19" y="7"/>
                  </a:cubicBezTo>
                  <a:cubicBezTo>
                    <a:pt x="19" y="7"/>
                    <a:pt x="18" y="6"/>
                    <a:pt x="18" y="5"/>
                  </a:cubicBezTo>
                  <a:cubicBezTo>
                    <a:pt x="18" y="5"/>
                    <a:pt x="17" y="5"/>
                    <a:pt x="16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12" y="6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9" y="5"/>
                    <a:pt x="8" y="5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8"/>
                    <a:pt x="8" y="8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3"/>
                    <a:pt x="8" y="15"/>
                    <a:pt x="9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4607169" y="3035901"/>
            <a:ext cx="3327836" cy="0"/>
          </a:xfrm>
          <a:prstGeom prst="line">
            <a:avLst/>
          </a:prstGeom>
          <a:ln w="635000" cap="rnd" cmpd="sng">
            <a:solidFill>
              <a:srgbClr val="D7E3EE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05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78168" y="2087997"/>
            <a:ext cx="46976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</a:t>
            </a:r>
            <a:r>
              <a:rPr lang="en-US" sz="2800" dirty="0" smtClean="0"/>
              <a:t>Cosmetic </a:t>
            </a:r>
            <a:r>
              <a:rPr lang="en-US" sz="2800" dirty="0"/>
              <a:t>treatments (Braces, Bleaching) are more frequent than restorative ones (Filling, Crown, RCT).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014F86"/>
                </a:solidFill>
              </a:rPr>
              <a:t>May reflect patient priorities: appearance &gt; function</a:t>
            </a:r>
            <a:endParaRPr lang="en-IN" sz="2800" dirty="0">
              <a:solidFill>
                <a:srgbClr val="014F86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816884"/>
              </p:ext>
            </p:extLst>
          </p:nvPr>
        </p:nvGraphicFramePr>
        <p:xfrm>
          <a:off x="765810" y="1601130"/>
          <a:ext cx="6511023" cy="445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Horizontal Scroll 8"/>
          <p:cNvSpPr/>
          <p:nvPr/>
        </p:nvSpPr>
        <p:spPr>
          <a:xfrm>
            <a:off x="6262255" y="194319"/>
            <a:ext cx="5702033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RECOMMENDATIONS</a:t>
            </a:r>
            <a:endParaRPr lang="en-IN" sz="3600" dirty="0"/>
          </a:p>
        </p:txBody>
      </p:sp>
      <p:sp>
        <p:nvSpPr>
          <p:cNvPr id="10" name="Horizontal Scroll 9"/>
          <p:cNvSpPr/>
          <p:nvPr/>
        </p:nvSpPr>
        <p:spPr>
          <a:xfrm>
            <a:off x="12434" y="194319"/>
            <a:ext cx="5640221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ISSUES IDENTIFIED    </a:t>
            </a:r>
            <a:endParaRPr lang="en-IN" sz="3600" dirty="0"/>
          </a:p>
        </p:txBody>
      </p:sp>
      <p:sp>
        <p:nvSpPr>
          <p:cNvPr id="11" name="Flowchart: Decision 10"/>
          <p:cNvSpPr/>
          <p:nvPr/>
        </p:nvSpPr>
        <p:spPr>
          <a:xfrm>
            <a:off x="5454073" y="194319"/>
            <a:ext cx="1006764" cy="812800"/>
          </a:xfrm>
          <a:prstGeom prst="flowChartDecision">
            <a:avLst/>
          </a:prstGeom>
          <a:solidFill>
            <a:srgbClr val="012A4A"/>
          </a:solidFill>
          <a:ln>
            <a:noFill/>
          </a:ln>
          <a:effectLst>
            <a:glow rad="127000">
              <a:srgbClr val="01497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&amp;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9488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8" grpId="0">
        <p:bldAsOne/>
      </p:bldGraphic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78168" y="2087997"/>
            <a:ext cx="4697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</a:t>
            </a:r>
            <a:r>
              <a:rPr lang="en-US" sz="2800" dirty="0" smtClean="0"/>
              <a:t>RCT</a:t>
            </a:r>
            <a:r>
              <a:rPr lang="en-US" sz="2800" dirty="0"/>
              <a:t>, Crown, and Filling are relatively low.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	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2A6F97"/>
                </a:solidFill>
              </a:rPr>
              <a:t>Could </a:t>
            </a:r>
            <a:r>
              <a:rPr lang="en-US" sz="2800" dirty="0">
                <a:solidFill>
                  <a:srgbClr val="2A6F97"/>
                </a:solidFill>
              </a:rPr>
              <a:t>be due to</a:t>
            </a:r>
            <a:r>
              <a:rPr lang="en-US" sz="2800" dirty="0" smtClean="0">
                <a:solidFill>
                  <a:srgbClr val="2A6F97"/>
                </a:solidFill>
              </a:rPr>
              <a:t>:</a:t>
            </a:r>
          </a:p>
          <a:p>
            <a:r>
              <a:rPr lang="en-US" sz="2800" dirty="0">
                <a:solidFill>
                  <a:srgbClr val="2A6F97"/>
                </a:solidFill>
              </a:rPr>
              <a:t> </a:t>
            </a:r>
            <a:r>
              <a:rPr lang="en-US" sz="2800" dirty="0" smtClean="0">
                <a:solidFill>
                  <a:srgbClr val="2A6F97"/>
                </a:solidFill>
              </a:rPr>
              <a:t>                </a:t>
            </a:r>
            <a:endParaRPr lang="en-US" sz="2800" dirty="0">
              <a:solidFill>
                <a:srgbClr val="2A6F97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2A6F97"/>
                </a:solidFill>
              </a:rPr>
              <a:t>Cost </a:t>
            </a:r>
            <a:r>
              <a:rPr lang="en-US" sz="2800" dirty="0">
                <a:solidFill>
                  <a:srgbClr val="2A6F97"/>
                </a:solidFill>
              </a:rPr>
              <a:t>barriers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2A6F97"/>
                </a:solidFill>
              </a:rPr>
              <a:t>Lack </a:t>
            </a:r>
            <a:r>
              <a:rPr lang="en-US" sz="2800" dirty="0">
                <a:solidFill>
                  <a:srgbClr val="2A6F97"/>
                </a:solidFill>
              </a:rPr>
              <a:t>of awareness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2A6F97"/>
                </a:solidFill>
              </a:rPr>
              <a:t> Preference </a:t>
            </a:r>
            <a:r>
              <a:rPr lang="en-US" sz="2800" dirty="0">
                <a:solidFill>
                  <a:srgbClr val="2A6F97"/>
                </a:solidFill>
              </a:rPr>
              <a:t>for extraction over restoration</a:t>
            </a:r>
            <a:endParaRPr lang="en-IN" sz="2800" dirty="0">
              <a:solidFill>
                <a:srgbClr val="2A6F97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816884"/>
              </p:ext>
            </p:extLst>
          </p:nvPr>
        </p:nvGraphicFramePr>
        <p:xfrm>
          <a:off x="765810" y="1601130"/>
          <a:ext cx="6511023" cy="445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Horizontal Scroll 11"/>
          <p:cNvSpPr/>
          <p:nvPr/>
        </p:nvSpPr>
        <p:spPr>
          <a:xfrm>
            <a:off x="6262255" y="194319"/>
            <a:ext cx="5702033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RECOMMENDATIONS</a:t>
            </a:r>
            <a:endParaRPr lang="en-IN" sz="3600" dirty="0"/>
          </a:p>
        </p:txBody>
      </p:sp>
      <p:sp>
        <p:nvSpPr>
          <p:cNvPr id="13" name="Horizontal Scroll 12"/>
          <p:cNvSpPr/>
          <p:nvPr/>
        </p:nvSpPr>
        <p:spPr>
          <a:xfrm>
            <a:off x="12434" y="194319"/>
            <a:ext cx="5640221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ISSUES IDENTIFIED    </a:t>
            </a:r>
            <a:endParaRPr lang="en-IN" sz="3600" dirty="0"/>
          </a:p>
        </p:txBody>
      </p:sp>
      <p:sp>
        <p:nvSpPr>
          <p:cNvPr id="14" name="Flowchart: Decision 13"/>
          <p:cNvSpPr/>
          <p:nvPr/>
        </p:nvSpPr>
        <p:spPr>
          <a:xfrm>
            <a:off x="5454073" y="194319"/>
            <a:ext cx="1006764" cy="812800"/>
          </a:xfrm>
          <a:prstGeom prst="flowChartDecision">
            <a:avLst/>
          </a:prstGeom>
          <a:solidFill>
            <a:srgbClr val="012A4A"/>
          </a:solidFill>
          <a:ln>
            <a:noFill/>
          </a:ln>
          <a:effectLst>
            <a:glow rad="127000">
              <a:srgbClr val="01497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&amp;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5337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8" grpId="0">
        <p:bldAsOne/>
      </p:bldGraphic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5734" y="1996926"/>
            <a:ext cx="4697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</a:t>
            </a:r>
            <a:r>
              <a:rPr lang="en-US" sz="2800" dirty="0" smtClean="0"/>
              <a:t>Highlight </a:t>
            </a:r>
            <a:r>
              <a:rPr lang="en-US" sz="2800" dirty="0"/>
              <a:t>success stories and benefits of implants and braces.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2A6F97"/>
                </a:solidFill>
              </a:rPr>
              <a:t>Offer EMI plans or bundled packages to increase accessibility</a:t>
            </a:r>
            <a:endParaRPr lang="en-IN" sz="2800" dirty="0">
              <a:solidFill>
                <a:srgbClr val="2A6F97"/>
              </a:solidFill>
            </a:endParaRPr>
          </a:p>
        </p:txBody>
      </p:sp>
      <p:sp>
        <p:nvSpPr>
          <p:cNvPr id="12" name="Horizontal Scroll 11"/>
          <p:cNvSpPr/>
          <p:nvPr/>
        </p:nvSpPr>
        <p:spPr>
          <a:xfrm>
            <a:off x="6262255" y="194319"/>
            <a:ext cx="5702033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RECOMMENDATIONS</a:t>
            </a:r>
            <a:endParaRPr lang="en-IN" sz="3600" dirty="0"/>
          </a:p>
        </p:txBody>
      </p:sp>
      <p:sp>
        <p:nvSpPr>
          <p:cNvPr id="13" name="Horizontal Scroll 12"/>
          <p:cNvSpPr/>
          <p:nvPr/>
        </p:nvSpPr>
        <p:spPr>
          <a:xfrm>
            <a:off x="12434" y="194319"/>
            <a:ext cx="5640221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ISSUES IDENTIFIED    </a:t>
            </a:r>
            <a:endParaRPr lang="en-IN" sz="3600" dirty="0"/>
          </a:p>
        </p:txBody>
      </p:sp>
      <p:sp>
        <p:nvSpPr>
          <p:cNvPr id="14" name="Flowchart: Decision 13"/>
          <p:cNvSpPr/>
          <p:nvPr/>
        </p:nvSpPr>
        <p:spPr>
          <a:xfrm>
            <a:off x="5454073" y="194319"/>
            <a:ext cx="1006764" cy="812800"/>
          </a:xfrm>
          <a:prstGeom prst="flowChartDecision">
            <a:avLst/>
          </a:prstGeom>
          <a:solidFill>
            <a:srgbClr val="012A4A"/>
          </a:solidFill>
          <a:ln>
            <a:noFill/>
          </a:ln>
          <a:effectLst>
            <a:glow rad="127000">
              <a:srgbClr val="01497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&amp;</a:t>
            </a:r>
            <a:endParaRPr lang="en-IN" sz="32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225575"/>
              </p:ext>
            </p:extLst>
          </p:nvPr>
        </p:nvGraphicFramePr>
        <p:xfrm>
          <a:off x="5652655" y="1363281"/>
          <a:ext cx="6150750" cy="4603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427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animBg="1"/>
      <p:bldP spid="13" grpId="0" animBg="1"/>
      <p:bldP spid="14" grpId="0" animBg="1"/>
      <p:bldGraphic spid="9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5734" y="1996926"/>
            <a:ext cx="46976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</a:t>
            </a:r>
            <a:r>
              <a:rPr lang="en-US" sz="2800" dirty="0" smtClean="0"/>
              <a:t>Use </a:t>
            </a:r>
            <a:r>
              <a:rPr lang="en-US" sz="2800" dirty="0"/>
              <a:t>OPD visits to explain the value of RCT, crowns, and fillings.</a:t>
            </a:r>
          </a:p>
          <a:p>
            <a:r>
              <a:rPr lang="en-US" sz="2800" dirty="0" smtClean="0"/>
              <a:t>• Create </a:t>
            </a:r>
            <a:r>
              <a:rPr lang="en-US" sz="2800" dirty="0"/>
              <a:t>packages like “Smile Makeover” (Cleaning + Bleaching</a:t>
            </a:r>
            <a:r>
              <a:rPr lang="en-US" sz="2800" dirty="0" smtClean="0"/>
              <a:t>).</a:t>
            </a:r>
          </a:p>
          <a:p>
            <a:endParaRPr lang="en-IN" sz="2800" dirty="0">
              <a:solidFill>
                <a:srgbClr val="2A6F97"/>
              </a:solidFill>
            </a:endParaRPr>
          </a:p>
        </p:txBody>
      </p:sp>
      <p:sp>
        <p:nvSpPr>
          <p:cNvPr id="12" name="Horizontal Scroll 11"/>
          <p:cNvSpPr/>
          <p:nvPr/>
        </p:nvSpPr>
        <p:spPr>
          <a:xfrm>
            <a:off x="6262255" y="194319"/>
            <a:ext cx="5702033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RECOMMENDATIONS</a:t>
            </a:r>
            <a:endParaRPr lang="en-IN" sz="3600" dirty="0"/>
          </a:p>
        </p:txBody>
      </p:sp>
      <p:sp>
        <p:nvSpPr>
          <p:cNvPr id="13" name="Horizontal Scroll 12"/>
          <p:cNvSpPr/>
          <p:nvPr/>
        </p:nvSpPr>
        <p:spPr>
          <a:xfrm>
            <a:off x="12434" y="194319"/>
            <a:ext cx="5640221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ISSUES IDENTIFIED    </a:t>
            </a:r>
            <a:endParaRPr lang="en-IN" sz="3600" dirty="0"/>
          </a:p>
        </p:txBody>
      </p:sp>
      <p:sp>
        <p:nvSpPr>
          <p:cNvPr id="14" name="Flowchart: Decision 13"/>
          <p:cNvSpPr/>
          <p:nvPr/>
        </p:nvSpPr>
        <p:spPr>
          <a:xfrm>
            <a:off x="5454073" y="194319"/>
            <a:ext cx="1006764" cy="812800"/>
          </a:xfrm>
          <a:prstGeom prst="flowChartDecision">
            <a:avLst/>
          </a:prstGeom>
          <a:solidFill>
            <a:srgbClr val="012A4A"/>
          </a:solidFill>
          <a:ln>
            <a:noFill/>
          </a:ln>
          <a:effectLst>
            <a:glow rad="127000">
              <a:srgbClr val="01497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&amp;</a:t>
            </a:r>
            <a:endParaRPr lang="en-IN" sz="32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225575"/>
              </p:ext>
            </p:extLst>
          </p:nvPr>
        </p:nvGraphicFramePr>
        <p:xfrm>
          <a:off x="5652655" y="1363281"/>
          <a:ext cx="6150750" cy="4603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939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animBg="1"/>
      <p:bldP spid="13" grpId="0" animBg="1"/>
      <p:bldP spid="14" grpId="0" animBg="1"/>
      <p:bldGraphic spid="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66686" y="1319512"/>
            <a:ext cx="46976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</a:t>
            </a:r>
            <a:r>
              <a:rPr lang="en-US" sz="2800" dirty="0"/>
              <a:t>March and November p</a:t>
            </a:r>
            <a:r>
              <a:rPr lang="en-US" sz="2800" dirty="0" smtClean="0"/>
              <a:t>romote </a:t>
            </a:r>
            <a:r>
              <a:rPr lang="en-US" sz="2800" dirty="0"/>
              <a:t>premium treatments or packages during these months.</a:t>
            </a:r>
          </a:p>
        </p:txBody>
      </p:sp>
      <p:sp>
        <p:nvSpPr>
          <p:cNvPr id="12" name="Horizontal Scroll 11"/>
          <p:cNvSpPr/>
          <p:nvPr/>
        </p:nvSpPr>
        <p:spPr>
          <a:xfrm>
            <a:off x="6262255" y="194319"/>
            <a:ext cx="5702033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RECOMMENDATIONS</a:t>
            </a:r>
            <a:endParaRPr lang="en-IN" sz="3600" dirty="0"/>
          </a:p>
        </p:txBody>
      </p:sp>
      <p:sp>
        <p:nvSpPr>
          <p:cNvPr id="13" name="Horizontal Scroll 12"/>
          <p:cNvSpPr/>
          <p:nvPr/>
        </p:nvSpPr>
        <p:spPr>
          <a:xfrm>
            <a:off x="12434" y="194319"/>
            <a:ext cx="5640221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ISSUES IDENTIFIED    </a:t>
            </a:r>
            <a:endParaRPr lang="en-IN" sz="3600" dirty="0"/>
          </a:p>
        </p:txBody>
      </p:sp>
      <p:sp>
        <p:nvSpPr>
          <p:cNvPr id="14" name="Flowchart: Decision 13"/>
          <p:cNvSpPr/>
          <p:nvPr/>
        </p:nvSpPr>
        <p:spPr>
          <a:xfrm>
            <a:off x="5454073" y="194319"/>
            <a:ext cx="1006764" cy="812800"/>
          </a:xfrm>
          <a:prstGeom prst="flowChartDecision">
            <a:avLst/>
          </a:prstGeom>
          <a:solidFill>
            <a:srgbClr val="012A4A"/>
          </a:solidFill>
          <a:ln>
            <a:noFill/>
          </a:ln>
          <a:effectLst>
            <a:glow rad="127000">
              <a:srgbClr val="01497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&amp;</a:t>
            </a:r>
            <a:endParaRPr lang="en-IN" sz="32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799775"/>
              </p:ext>
            </p:extLst>
          </p:nvPr>
        </p:nvGraphicFramePr>
        <p:xfrm>
          <a:off x="12434" y="1981395"/>
          <a:ext cx="7075822" cy="3283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66686" y="3135394"/>
            <a:ext cx="46976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May–September </a:t>
            </a:r>
            <a:r>
              <a:rPr lang="en-US" sz="2800" dirty="0"/>
              <a:t>shows low engagement.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>
                <a:solidFill>
                  <a:srgbClr val="2A6F97"/>
                </a:solidFill>
              </a:rPr>
              <a:t>Consider:</a:t>
            </a:r>
          </a:p>
          <a:p>
            <a:r>
              <a:rPr lang="en-US" sz="2800" dirty="0" smtClean="0">
                <a:solidFill>
                  <a:srgbClr val="2A6F97"/>
                </a:solidFill>
              </a:rPr>
              <a:t> </a:t>
            </a:r>
            <a:r>
              <a:rPr lang="en-US" sz="2800" dirty="0">
                <a:solidFill>
                  <a:srgbClr val="2A6F97"/>
                </a:solidFill>
              </a:rPr>
              <a:t>	Seasonal discounts</a:t>
            </a:r>
          </a:p>
          <a:p>
            <a:r>
              <a:rPr lang="en-US" sz="2800" dirty="0">
                <a:solidFill>
                  <a:srgbClr val="2A6F97"/>
                </a:solidFill>
              </a:rPr>
              <a:t>	School holiday campaigns (targeting families)</a:t>
            </a:r>
          </a:p>
          <a:p>
            <a:r>
              <a:rPr lang="en-US" sz="2800" dirty="0" smtClean="0">
                <a:solidFill>
                  <a:srgbClr val="2A6F97"/>
                </a:solidFill>
              </a:rPr>
              <a:t>Preventive </a:t>
            </a:r>
            <a:r>
              <a:rPr lang="en-US" sz="2800" dirty="0">
                <a:solidFill>
                  <a:srgbClr val="2A6F97"/>
                </a:solidFill>
              </a:rPr>
              <a:t>care drives</a:t>
            </a:r>
          </a:p>
        </p:txBody>
      </p:sp>
    </p:spTree>
    <p:extLst>
      <p:ext uri="{BB962C8B-B14F-4D97-AF65-F5344CB8AC3E}">
        <p14:creationId xmlns:p14="http://schemas.microsoft.com/office/powerpoint/2010/main" val="19578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animBg="1"/>
      <p:bldP spid="13" grpId="0" animBg="1"/>
      <p:bldP spid="14" grpId="0" animBg="1"/>
      <p:bldGraphic spid="9" grpId="0">
        <p:bldAsOne/>
      </p:bldGraphic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400">
              <a:srgbClr val="70B7BB"/>
            </a:gs>
            <a:gs pos="0">
              <a:srgbClr val="589DA2"/>
            </a:gs>
            <a:gs pos="100000">
              <a:srgbClr val="428A96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92" y="0"/>
            <a:ext cx="3915508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338" y="363415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CONCLUSION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32338" y="1465386"/>
            <a:ext cx="8283902" cy="461665"/>
            <a:chOff x="832338" y="1465386"/>
            <a:chExt cx="8283902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488831" y="1465386"/>
              <a:ext cx="76274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</a:t>
              </a:r>
              <a:r>
                <a:rPr lang="en-US" sz="2400" dirty="0" smtClean="0">
                  <a:solidFill>
                    <a:schemeClr val="bg1"/>
                  </a:solidFill>
                </a:rPr>
                <a:t>evenue </a:t>
              </a:r>
              <a:r>
                <a:rPr lang="en-US" sz="2400" dirty="0">
                  <a:solidFill>
                    <a:schemeClr val="bg1"/>
                  </a:solidFill>
                </a:rPr>
                <a:t>is primarily driven by high-value </a:t>
              </a:r>
              <a:r>
                <a:rPr lang="en-US" sz="2400" dirty="0" smtClean="0">
                  <a:solidFill>
                    <a:schemeClr val="bg1"/>
                  </a:solidFill>
                </a:rPr>
                <a:t>treatments.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832338" y="1540189"/>
              <a:ext cx="398584" cy="38686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2338" y="2372494"/>
            <a:ext cx="9830799" cy="830997"/>
            <a:chOff x="832338" y="1465386"/>
            <a:chExt cx="9830799" cy="830997"/>
          </a:xfrm>
        </p:grpSpPr>
        <p:sp>
          <p:nvSpPr>
            <p:cNvPr id="17" name="TextBox 16"/>
            <p:cNvSpPr txBox="1"/>
            <p:nvPr/>
          </p:nvSpPr>
          <p:spPr>
            <a:xfrm>
              <a:off x="1488831" y="1465386"/>
              <a:ext cx="91743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 smtClean="0">
                  <a:solidFill>
                    <a:schemeClr val="bg1"/>
                  </a:solidFill>
                </a:rPr>
                <a:t>Routine </a:t>
              </a:r>
              <a:r>
                <a:rPr lang="en-IN" sz="2400" b="1" dirty="0">
                  <a:solidFill>
                    <a:schemeClr val="bg1"/>
                  </a:solidFill>
                </a:rPr>
                <a:t>and restorative </a:t>
              </a:r>
              <a:r>
                <a:rPr lang="en-IN" sz="2400" b="1" dirty="0" smtClean="0">
                  <a:solidFill>
                    <a:schemeClr val="bg1"/>
                  </a:solidFill>
                </a:rPr>
                <a:t>services </a:t>
              </a:r>
              <a:r>
                <a:rPr lang="en-IN" sz="2400" dirty="0">
                  <a:solidFill>
                    <a:schemeClr val="bg1"/>
                  </a:solidFill>
                </a:rPr>
                <a:t>showed </a:t>
              </a:r>
              <a:r>
                <a:rPr lang="en-IN" sz="2400" b="1" dirty="0">
                  <a:solidFill>
                    <a:schemeClr val="bg1"/>
                  </a:solidFill>
                </a:rPr>
                <a:t>low revenue </a:t>
              </a:r>
              <a:r>
                <a:rPr lang="en-IN" sz="2400" b="1" dirty="0" smtClean="0">
                  <a:solidFill>
                    <a:schemeClr val="bg1"/>
                  </a:solidFill>
                </a:rPr>
                <a:t>performance.</a:t>
              </a:r>
              <a:endParaRPr lang="en-IN" sz="2400" dirty="0">
                <a:solidFill>
                  <a:schemeClr val="bg1"/>
                </a:solidFill>
              </a:endParaRPr>
            </a:p>
            <a:p>
              <a:endParaRPr lang="en-I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32338" y="1540189"/>
              <a:ext cx="398584" cy="38686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32338" y="3339511"/>
            <a:ext cx="7186245" cy="1033902"/>
            <a:chOff x="832338" y="3339511"/>
            <a:chExt cx="7186245" cy="1033902"/>
          </a:xfrm>
        </p:grpSpPr>
        <p:sp>
          <p:nvSpPr>
            <p:cNvPr id="20" name="TextBox 19"/>
            <p:cNvSpPr txBox="1"/>
            <p:nvPr/>
          </p:nvSpPr>
          <p:spPr>
            <a:xfrm>
              <a:off x="1488831" y="3339511"/>
              <a:ext cx="6529752" cy="1033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Implants and braces are the most profitable, suggesting strong demand for cosmetic and premium care.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832338" y="3477357"/>
              <a:ext cx="398584" cy="38686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61560" y="4744988"/>
            <a:ext cx="9830003" cy="830997"/>
            <a:chOff x="861560" y="4744988"/>
            <a:chExt cx="9830003" cy="830997"/>
          </a:xfrm>
        </p:grpSpPr>
        <p:sp>
          <p:nvSpPr>
            <p:cNvPr id="23" name="TextBox 22"/>
            <p:cNvSpPr txBox="1"/>
            <p:nvPr/>
          </p:nvSpPr>
          <p:spPr>
            <a:xfrm>
              <a:off x="1460404" y="4744988"/>
              <a:ext cx="92311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OPD and X-Ray services, while high in volume, generate minimal revenue—highlighting a need for better conversion strategies.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>
              <a:off x="861560" y="4883008"/>
              <a:ext cx="398584" cy="38686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44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push dir="r"/>
      </p:transition>
    </mc:Choice>
    <mc:Fallback>
      <p:transition spd="slow" advTm="0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400">
              <a:srgbClr val="70B7BB"/>
            </a:gs>
            <a:gs pos="0">
              <a:srgbClr val="589DA2"/>
            </a:gs>
            <a:gs pos="100000">
              <a:srgbClr val="428A96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92" y="0"/>
            <a:ext cx="3915508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338" y="363415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CONCLUSION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32338" y="1465386"/>
            <a:ext cx="8717015" cy="1200329"/>
            <a:chOff x="832338" y="1465386"/>
            <a:chExt cx="8717015" cy="1200329"/>
          </a:xfrm>
        </p:grpSpPr>
        <p:sp>
          <p:nvSpPr>
            <p:cNvPr id="13" name="TextBox 12"/>
            <p:cNvSpPr txBox="1"/>
            <p:nvPr/>
          </p:nvSpPr>
          <p:spPr>
            <a:xfrm>
              <a:off x="1488831" y="1465386"/>
              <a:ext cx="80605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Preventive and restorative treatments are underutilized, presenting opportunities for targeted education and bundled offerings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832338" y="1540189"/>
              <a:ext cx="398584" cy="38686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2338" y="3398607"/>
            <a:ext cx="10083901" cy="830997"/>
            <a:chOff x="832338" y="1465386"/>
            <a:chExt cx="10083901" cy="830997"/>
          </a:xfrm>
        </p:grpSpPr>
        <p:sp>
          <p:nvSpPr>
            <p:cNvPr id="17" name="TextBox 16"/>
            <p:cNvSpPr txBox="1"/>
            <p:nvPr/>
          </p:nvSpPr>
          <p:spPr>
            <a:xfrm>
              <a:off x="1488831" y="1465386"/>
              <a:ext cx="9427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Promote </a:t>
              </a:r>
              <a:r>
                <a:rPr lang="en-US" sz="2400" b="1" dirty="0">
                  <a:solidFill>
                    <a:schemeClr val="bg1"/>
                  </a:solidFill>
                </a:rPr>
                <a:t>high-margin treatments through packaging and financing options.</a:t>
              </a:r>
            </a:p>
          </p:txBody>
        </p:sp>
        <p:sp>
          <p:nvSpPr>
            <p:cNvPr id="18" name="Chevron 17"/>
            <p:cNvSpPr/>
            <p:nvPr/>
          </p:nvSpPr>
          <p:spPr>
            <a:xfrm>
              <a:off x="832338" y="1540189"/>
              <a:ext cx="398584" cy="38686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32338" y="4354502"/>
            <a:ext cx="7186245" cy="830997"/>
            <a:chOff x="832338" y="3339511"/>
            <a:chExt cx="7186245" cy="830997"/>
          </a:xfrm>
        </p:grpSpPr>
        <p:sp>
          <p:nvSpPr>
            <p:cNvPr id="20" name="TextBox 19"/>
            <p:cNvSpPr txBox="1"/>
            <p:nvPr/>
          </p:nvSpPr>
          <p:spPr>
            <a:xfrm>
              <a:off x="1488831" y="3339511"/>
              <a:ext cx="65297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Improve consultation-to-treatment conversion rates.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832338" y="3477357"/>
              <a:ext cx="398584" cy="38686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2338" y="5511286"/>
            <a:ext cx="9830003" cy="830997"/>
            <a:chOff x="861560" y="4744988"/>
            <a:chExt cx="9830003" cy="830997"/>
          </a:xfrm>
        </p:grpSpPr>
        <p:sp>
          <p:nvSpPr>
            <p:cNvPr id="23" name="TextBox 22"/>
            <p:cNvSpPr txBox="1"/>
            <p:nvPr/>
          </p:nvSpPr>
          <p:spPr>
            <a:xfrm>
              <a:off x="1460404" y="4744988"/>
              <a:ext cx="92311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Enhance uptake of preventive and restorative care via patient education and seasonal campaigns.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>
              <a:off x="861560" y="4883008"/>
              <a:ext cx="398584" cy="38686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9124" y="2714060"/>
            <a:ext cx="641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Strategic recommendations were proposed to: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21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55" y="0"/>
            <a:ext cx="9330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5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push/>
      </p:transition>
    </mc:Choice>
    <mc:Fallback>
      <p:transition spd="slow" advTm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8960" y="422910"/>
            <a:ext cx="5932170" cy="5932170"/>
          </a:xfrm>
          <a:prstGeom prst="ellipse">
            <a:avLst/>
          </a:prstGeom>
          <a:solidFill>
            <a:srgbClr val="A9D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687485" y="2316629"/>
            <a:ext cx="27751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dirty="0" smtClean="0">
                <a:solidFill>
                  <a:srgbClr val="012A4A"/>
                </a:solidFill>
              </a:rPr>
              <a:t>THANK</a:t>
            </a:r>
          </a:p>
          <a:p>
            <a:pPr algn="ctr"/>
            <a:r>
              <a:rPr lang="en-IN" sz="6000" dirty="0" smtClean="0">
                <a:solidFill>
                  <a:srgbClr val="012A4A"/>
                </a:solidFill>
              </a:rPr>
              <a:t> </a:t>
            </a:r>
            <a:r>
              <a:rPr lang="en-IN" sz="6000" dirty="0">
                <a:solidFill>
                  <a:srgbClr val="012A4A"/>
                </a:solidFill>
              </a:rPr>
              <a:t>YOU</a:t>
            </a:r>
          </a:p>
          <a:p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2209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push dir="r"/>
      </p:transition>
    </mc:Choice>
    <mc:Fallback>
      <p:transition spd="slow" advTm="0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2" nodeType="click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584830" y="115849"/>
            <a:ext cx="4478216" cy="4478217"/>
            <a:chOff x="7584830" y="115849"/>
            <a:chExt cx="4478216" cy="4478217"/>
          </a:xfrm>
        </p:grpSpPr>
        <p:sp>
          <p:nvSpPr>
            <p:cNvPr id="4" name="Oval 3"/>
            <p:cNvSpPr/>
            <p:nvPr/>
          </p:nvSpPr>
          <p:spPr>
            <a:xfrm>
              <a:off x="7804995" y="336015"/>
              <a:ext cx="4037885" cy="403788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7584830" y="115849"/>
              <a:ext cx="4478216" cy="4478217"/>
            </a:xfrm>
            <a:prstGeom prst="ellipse">
              <a:avLst/>
            </a:prstGeom>
            <a:solidFill>
              <a:srgbClr val="D7E3EE"/>
            </a:solidFill>
            <a:ln w="23495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245404" y="1503853"/>
            <a:ext cx="3627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/>
              <a:t>CURRENT </a:t>
            </a:r>
          </a:p>
          <a:p>
            <a:r>
              <a:rPr lang="en-IN" sz="4800" dirty="0" smtClean="0"/>
              <a:t>RELEVANCE</a:t>
            </a:r>
            <a:endParaRPr lang="en-IN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83278" y="965244"/>
            <a:ext cx="55931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• 	Patient Segmentation &amp; </a:t>
            </a:r>
            <a:endParaRPr lang="en-IN" sz="3200" dirty="0" smtClean="0"/>
          </a:p>
          <a:p>
            <a:r>
              <a:rPr lang="en-IN" sz="3200" dirty="0"/>
              <a:t> </a:t>
            </a:r>
            <a:r>
              <a:rPr lang="en-IN" sz="3200" dirty="0" smtClean="0"/>
              <a:t>        Service Optimization</a:t>
            </a:r>
            <a:endParaRPr lang="en-I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3278" y="2564755"/>
            <a:ext cx="5936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• 	Revenue &amp; Profit Tracking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278" y="3671823"/>
            <a:ext cx="5184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• 	Operational Efficiency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278" y="4778892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• 	Marketing &amp; Retention</a:t>
            </a:r>
          </a:p>
        </p:txBody>
      </p:sp>
    </p:spTree>
    <p:extLst>
      <p:ext uri="{BB962C8B-B14F-4D97-AF65-F5344CB8AC3E}">
        <p14:creationId xmlns:p14="http://schemas.microsoft.com/office/powerpoint/2010/main" val="416264560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5087" y="1300572"/>
            <a:ext cx="4312714" cy="431271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-214240" y="-478804"/>
            <a:ext cx="4089010" cy="4089011"/>
            <a:chOff x="117230" y="104126"/>
            <a:chExt cx="4478216" cy="4478217"/>
          </a:xfrm>
        </p:grpSpPr>
        <p:sp>
          <p:nvSpPr>
            <p:cNvPr id="8" name="Oval 7"/>
            <p:cNvSpPr/>
            <p:nvPr/>
          </p:nvSpPr>
          <p:spPr>
            <a:xfrm>
              <a:off x="337395" y="324292"/>
              <a:ext cx="4037885" cy="4037885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117230" y="104126"/>
              <a:ext cx="4478216" cy="4478217"/>
            </a:xfrm>
            <a:prstGeom prst="ellipse">
              <a:avLst/>
            </a:prstGeom>
            <a:solidFill>
              <a:srgbClr val="012A4A"/>
            </a:solidFill>
            <a:ln w="23495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12A4A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9713" y="671922"/>
            <a:ext cx="3627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>
                <a:solidFill>
                  <a:schemeClr val="bg1"/>
                </a:solidFill>
              </a:rPr>
              <a:t>FUTURE </a:t>
            </a:r>
          </a:p>
          <a:p>
            <a:r>
              <a:rPr lang="en-IN" sz="4800" dirty="0" smtClean="0">
                <a:solidFill>
                  <a:schemeClr val="bg1"/>
                </a:solidFill>
              </a:rPr>
              <a:t>RELEVANCE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5926" y="882171"/>
            <a:ext cx="5184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• 	</a:t>
            </a:r>
            <a:r>
              <a:rPr lang="en-IN" sz="3200" dirty="0" smtClean="0"/>
              <a:t>Rise of Dental Tourism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25926" y="1823950"/>
            <a:ext cx="49856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• 	Integration with AI </a:t>
            </a:r>
            <a:r>
              <a:rPr lang="en-US" sz="3200" dirty="0" smtClean="0"/>
              <a:t>&amp;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Predictive Analytics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5926" y="3258172"/>
            <a:ext cx="48910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• 	Personalized Care &amp; </a:t>
            </a:r>
            <a:endParaRPr lang="en-US" sz="3200" dirty="0" smtClean="0"/>
          </a:p>
          <a:p>
            <a:r>
              <a:rPr lang="en-US" sz="3200" dirty="0" smtClean="0"/>
              <a:t>Experience </a:t>
            </a:r>
            <a:r>
              <a:rPr lang="en-US" sz="3200" dirty="0"/>
              <a:t>Design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5926" y="4692394"/>
            <a:ext cx="50642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• 	Strategic Expansion </a:t>
            </a:r>
            <a:r>
              <a:rPr lang="en-US" sz="3200" dirty="0" smtClean="0"/>
              <a:t>&amp;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Partnerships</a:t>
            </a:r>
          </a:p>
        </p:txBody>
      </p:sp>
    </p:spTree>
    <p:extLst>
      <p:ext uri="{BB962C8B-B14F-4D97-AF65-F5344CB8AC3E}">
        <p14:creationId xmlns:p14="http://schemas.microsoft.com/office/powerpoint/2010/main" val="6432653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07341" y="66607"/>
            <a:ext cx="4364190" cy="742224"/>
            <a:chOff x="515816" y="560634"/>
            <a:chExt cx="3763108" cy="1256442"/>
          </a:xfrm>
        </p:grpSpPr>
        <p:grpSp>
          <p:nvGrpSpPr>
            <p:cNvPr id="3" name="Group 2"/>
            <p:cNvGrpSpPr/>
            <p:nvPr/>
          </p:nvGrpSpPr>
          <p:grpSpPr>
            <a:xfrm>
              <a:off x="515816" y="560634"/>
              <a:ext cx="3763108" cy="1256442"/>
              <a:chOff x="117230" y="104126"/>
              <a:chExt cx="4478216" cy="447821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37395" y="324292"/>
                <a:ext cx="4037885" cy="4037885"/>
              </a:xfrm>
              <a:prstGeom prst="round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17230" y="104126"/>
                <a:ext cx="4478216" cy="4478217"/>
              </a:xfrm>
              <a:prstGeom prst="roundRect">
                <a:avLst/>
              </a:prstGeom>
              <a:solidFill>
                <a:srgbClr val="D7E3EE"/>
              </a:solidFill>
              <a:ln w="234950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573240" y="673849"/>
              <a:ext cx="1882089" cy="98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/>
                <a:t>DATASET</a:t>
              </a:r>
              <a:endParaRPr lang="en-IN" sz="3200" dirty="0"/>
            </a:p>
          </p:txBody>
        </p:sp>
      </p:grpSp>
      <p:cxnSp>
        <p:nvCxnSpPr>
          <p:cNvPr id="11" name="Straight Connector 10"/>
          <p:cNvCxnSpPr>
            <a:stCxn id="12" idx="0"/>
          </p:cNvCxnSpPr>
          <p:nvPr/>
        </p:nvCxnSpPr>
        <p:spPr>
          <a:xfrm>
            <a:off x="8271531" y="1363466"/>
            <a:ext cx="0" cy="543523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083962" y="1357550"/>
            <a:ext cx="1858431" cy="369332"/>
            <a:chOff x="8556309" y="1811161"/>
            <a:chExt cx="1858431" cy="369332"/>
          </a:xfrm>
        </p:grpSpPr>
        <p:sp>
          <p:nvSpPr>
            <p:cNvPr id="12" name="Oval 11"/>
            <p:cNvSpPr/>
            <p:nvPr/>
          </p:nvSpPr>
          <p:spPr>
            <a:xfrm>
              <a:off x="8556309" y="1817077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32630" y="1811161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X-Ray Cost </a:t>
              </a:r>
              <a:endParaRPr lang="en-IN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83962" y="3531185"/>
            <a:ext cx="1600347" cy="369332"/>
            <a:chOff x="8556309" y="1811161"/>
            <a:chExt cx="1600347" cy="369332"/>
          </a:xfrm>
        </p:grpSpPr>
        <p:sp>
          <p:nvSpPr>
            <p:cNvPr id="16" name="Oval 15"/>
            <p:cNvSpPr/>
            <p:nvPr/>
          </p:nvSpPr>
          <p:spPr>
            <a:xfrm>
              <a:off x="8556309" y="1817077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032630" y="1811161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Discount </a:t>
              </a:r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83962" y="2082095"/>
            <a:ext cx="1699733" cy="369332"/>
            <a:chOff x="8556309" y="1811161"/>
            <a:chExt cx="1699733" cy="369332"/>
          </a:xfrm>
        </p:grpSpPr>
        <p:sp>
          <p:nvSpPr>
            <p:cNvPr id="19" name="Oval 18"/>
            <p:cNvSpPr/>
            <p:nvPr/>
          </p:nvSpPr>
          <p:spPr>
            <a:xfrm>
              <a:off x="8556309" y="1817077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32630" y="1811161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OPD Cost </a:t>
              </a:r>
              <a:endParaRPr lang="en-IN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83962" y="6429366"/>
            <a:ext cx="2502838" cy="369332"/>
            <a:chOff x="8556309" y="1811161"/>
            <a:chExt cx="2502838" cy="369332"/>
          </a:xfrm>
        </p:grpSpPr>
        <p:sp>
          <p:nvSpPr>
            <p:cNvPr id="22" name="Oval 21"/>
            <p:cNvSpPr/>
            <p:nvPr/>
          </p:nvSpPr>
          <p:spPr>
            <a:xfrm>
              <a:off x="8556309" y="1817077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32630" y="1811161"/>
              <a:ext cx="2026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Payment Method</a:t>
              </a:r>
              <a:r>
                <a:rPr lang="en-IN" dirty="0"/>
                <a:t> </a:t>
              </a:r>
              <a:endParaRPr lang="en-IN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83962" y="2806640"/>
            <a:ext cx="2047585" cy="369332"/>
            <a:chOff x="8556309" y="1811161"/>
            <a:chExt cx="2047585" cy="369332"/>
          </a:xfrm>
        </p:grpSpPr>
        <p:sp>
          <p:nvSpPr>
            <p:cNvPr id="25" name="Oval 24"/>
            <p:cNvSpPr/>
            <p:nvPr/>
          </p:nvSpPr>
          <p:spPr>
            <a:xfrm>
              <a:off x="8556309" y="1817077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32630" y="1811161"/>
              <a:ext cx="1571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Lab Charges </a:t>
              </a:r>
              <a:endParaRPr lang="en-IN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083962" y="4255730"/>
            <a:ext cx="1791105" cy="369332"/>
            <a:chOff x="8556309" y="1811161"/>
            <a:chExt cx="1791105" cy="369332"/>
          </a:xfrm>
        </p:grpSpPr>
        <p:sp>
          <p:nvSpPr>
            <p:cNvPr id="28" name="Oval 27"/>
            <p:cNvSpPr/>
            <p:nvPr/>
          </p:nvSpPr>
          <p:spPr>
            <a:xfrm>
              <a:off x="8556309" y="1817077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32630" y="1811161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Total Paid</a:t>
              </a:r>
              <a:r>
                <a:rPr lang="en-IN" dirty="0"/>
                <a:t> </a:t>
              </a:r>
              <a:endParaRPr lang="en-IN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083962" y="4980275"/>
            <a:ext cx="1133873" cy="369332"/>
            <a:chOff x="8556309" y="1811161"/>
            <a:chExt cx="1133873" cy="369332"/>
          </a:xfrm>
        </p:grpSpPr>
        <p:sp>
          <p:nvSpPr>
            <p:cNvPr id="31" name="Oval 30"/>
            <p:cNvSpPr/>
            <p:nvPr/>
          </p:nvSpPr>
          <p:spPr>
            <a:xfrm>
              <a:off x="8556309" y="1817077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32630" y="1811161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Due</a:t>
              </a:r>
              <a:r>
                <a:rPr lang="en-IN" dirty="0"/>
                <a:t> </a:t>
              </a:r>
              <a:endParaRPr lang="en-IN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83962" y="5704820"/>
            <a:ext cx="1311806" cy="369332"/>
            <a:chOff x="8556309" y="1811161"/>
            <a:chExt cx="1311806" cy="369332"/>
          </a:xfrm>
        </p:grpSpPr>
        <p:sp>
          <p:nvSpPr>
            <p:cNvPr id="34" name="Oval 33"/>
            <p:cNvSpPr/>
            <p:nvPr/>
          </p:nvSpPr>
          <p:spPr>
            <a:xfrm>
              <a:off x="8556309" y="1817077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32630" y="1811161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Profit</a:t>
              </a:r>
              <a:r>
                <a:rPr lang="en-IN" dirty="0"/>
                <a:t> </a:t>
              </a:r>
              <a:endParaRPr lang="en-IN" dirty="0"/>
            </a:p>
          </p:txBody>
        </p:sp>
      </p:grpSp>
      <p:cxnSp>
        <p:nvCxnSpPr>
          <p:cNvPr id="39" name="Straight Connector 38"/>
          <p:cNvCxnSpPr>
            <a:endCxn id="67" idx="4"/>
          </p:cNvCxnSpPr>
          <p:nvPr/>
        </p:nvCxnSpPr>
        <p:spPr>
          <a:xfrm flipH="1">
            <a:off x="3934331" y="1457758"/>
            <a:ext cx="10188" cy="533798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213500" y="4959484"/>
            <a:ext cx="1908400" cy="387165"/>
            <a:chOff x="2213500" y="4959484"/>
            <a:chExt cx="1908400" cy="387165"/>
          </a:xfrm>
        </p:grpSpPr>
        <p:sp>
          <p:nvSpPr>
            <p:cNvPr id="82" name="Oval 81"/>
            <p:cNvSpPr/>
            <p:nvPr/>
          </p:nvSpPr>
          <p:spPr>
            <a:xfrm>
              <a:off x="3746762" y="4983233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3500" y="4959484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Treatment</a:t>
              </a:r>
              <a:r>
                <a:rPr lang="en-IN" dirty="0" smtClean="0"/>
                <a:t> </a:t>
              </a:r>
              <a:endParaRPr lang="en-IN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843206" y="1410726"/>
            <a:ext cx="2278694" cy="369332"/>
            <a:chOff x="1843206" y="1315179"/>
            <a:chExt cx="2278694" cy="369332"/>
          </a:xfrm>
        </p:grpSpPr>
        <p:sp>
          <p:nvSpPr>
            <p:cNvPr id="63" name="Oval 62"/>
            <p:cNvSpPr/>
            <p:nvPr/>
          </p:nvSpPr>
          <p:spPr>
            <a:xfrm>
              <a:off x="3746762" y="1321095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43206" y="1315179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Patient Name</a:t>
              </a:r>
              <a:r>
                <a:rPr lang="en-IN" dirty="0" smtClean="0"/>
                <a:t> </a:t>
              </a:r>
              <a:endParaRPr lang="en-IN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46925" y="2073724"/>
            <a:ext cx="1574975" cy="386073"/>
            <a:chOff x="2546925" y="2062396"/>
            <a:chExt cx="1574975" cy="386073"/>
          </a:xfrm>
        </p:grpSpPr>
        <p:sp>
          <p:nvSpPr>
            <p:cNvPr id="70" name="Oval 69"/>
            <p:cNvSpPr/>
            <p:nvPr/>
          </p:nvSpPr>
          <p:spPr>
            <a:xfrm>
              <a:off x="3746762" y="2085053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46925" y="2062396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Gender</a:t>
              </a:r>
              <a:r>
                <a:rPr lang="en-IN" dirty="0" smtClean="0"/>
                <a:t> </a:t>
              </a:r>
              <a:endParaRPr lang="en-IN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89967" y="2809598"/>
            <a:ext cx="1231933" cy="372729"/>
            <a:chOff x="2889967" y="2809598"/>
            <a:chExt cx="1231933" cy="372729"/>
          </a:xfrm>
        </p:grpSpPr>
        <p:sp>
          <p:nvSpPr>
            <p:cNvPr id="73" name="Oval 72"/>
            <p:cNvSpPr/>
            <p:nvPr/>
          </p:nvSpPr>
          <p:spPr>
            <a:xfrm>
              <a:off x="3746762" y="2809598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89967" y="2812995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Age</a:t>
              </a:r>
              <a:r>
                <a:rPr lang="en-IN" dirty="0" smtClean="0"/>
                <a:t> </a:t>
              </a:r>
              <a:endParaRPr lang="en-IN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298685" y="3520802"/>
            <a:ext cx="1823215" cy="376757"/>
            <a:chOff x="2298685" y="3520802"/>
            <a:chExt cx="1823215" cy="376757"/>
          </a:xfrm>
        </p:grpSpPr>
        <p:sp>
          <p:nvSpPr>
            <p:cNvPr id="76" name="Oval 75"/>
            <p:cNvSpPr/>
            <p:nvPr/>
          </p:nvSpPr>
          <p:spPr>
            <a:xfrm>
              <a:off x="3746762" y="3534143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98685" y="3520802"/>
              <a:ext cx="1250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Visit Date</a:t>
              </a:r>
              <a:r>
                <a:rPr lang="en-IN" dirty="0" smtClean="0"/>
                <a:t> </a:t>
              </a:r>
              <a:endParaRPr lang="en-IN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55416" y="4226110"/>
            <a:ext cx="2166484" cy="369332"/>
            <a:chOff x="1955416" y="4226110"/>
            <a:chExt cx="2166484" cy="369332"/>
          </a:xfrm>
        </p:grpSpPr>
        <p:sp>
          <p:nvSpPr>
            <p:cNvPr id="79" name="Oval 78"/>
            <p:cNvSpPr/>
            <p:nvPr/>
          </p:nvSpPr>
          <p:spPr>
            <a:xfrm>
              <a:off x="3746762" y="4232026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55416" y="4226110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Consulted By</a:t>
              </a:r>
              <a:r>
                <a:rPr lang="en-IN" dirty="0" smtClean="0"/>
                <a:t> </a:t>
              </a:r>
              <a:endParaRPr lang="en-IN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987930" y="5692858"/>
            <a:ext cx="2133970" cy="378336"/>
            <a:chOff x="1987930" y="5692858"/>
            <a:chExt cx="2133970" cy="378336"/>
          </a:xfrm>
        </p:grpSpPr>
        <p:sp>
          <p:nvSpPr>
            <p:cNvPr id="85" name="Oval 84"/>
            <p:cNvSpPr/>
            <p:nvPr/>
          </p:nvSpPr>
          <p:spPr>
            <a:xfrm>
              <a:off x="3746762" y="5707778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87930" y="5692858"/>
              <a:ext cx="1571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Patient Type </a:t>
              </a:r>
              <a:endParaRPr lang="en-IN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731222" y="6382408"/>
            <a:ext cx="2390678" cy="413332"/>
            <a:chOff x="1731222" y="6382408"/>
            <a:chExt cx="2390678" cy="413332"/>
          </a:xfrm>
        </p:grpSpPr>
        <p:sp>
          <p:nvSpPr>
            <p:cNvPr id="67" name="Oval 66"/>
            <p:cNvSpPr/>
            <p:nvPr/>
          </p:nvSpPr>
          <p:spPr>
            <a:xfrm>
              <a:off x="3746762" y="6432324"/>
              <a:ext cx="375138" cy="363416"/>
            </a:xfrm>
            <a:prstGeom prst="ellipse">
              <a:avLst/>
            </a:prstGeom>
            <a:solidFill>
              <a:srgbClr val="012A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731222" y="6382408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Treatment Cost</a:t>
              </a:r>
              <a:r>
                <a:rPr lang="en-IN" dirty="0" smtClean="0"/>
                <a:t> </a:t>
              </a:r>
              <a:endParaRPr lang="en-IN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62664" y="2812995"/>
            <a:ext cx="1554724" cy="1554724"/>
            <a:chOff x="5262664" y="2812995"/>
            <a:chExt cx="1554724" cy="1554724"/>
          </a:xfrm>
        </p:grpSpPr>
        <p:sp>
          <p:nvSpPr>
            <p:cNvPr id="49" name="Rectangle 48"/>
            <p:cNvSpPr/>
            <p:nvPr/>
          </p:nvSpPr>
          <p:spPr>
            <a:xfrm>
              <a:off x="5262664" y="2812995"/>
              <a:ext cx="1554724" cy="1554724"/>
            </a:xfrm>
            <a:prstGeom prst="rect">
              <a:avLst/>
            </a:prstGeom>
            <a:solidFill>
              <a:srgbClr val="2A6F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 254"/>
            <p:cNvSpPr>
              <a:spLocks noEditPoints="1"/>
            </p:cNvSpPr>
            <p:nvPr/>
          </p:nvSpPr>
          <p:spPr bwMode="auto">
            <a:xfrm>
              <a:off x="5555441" y="3054485"/>
              <a:ext cx="1013408" cy="985254"/>
            </a:xfrm>
            <a:custGeom>
              <a:avLst/>
              <a:gdLst>
                <a:gd name="T0" fmla="*/ 13 w 34"/>
                <a:gd name="T1" fmla="*/ 14 h 33"/>
                <a:gd name="T2" fmla="*/ 11 w 34"/>
                <a:gd name="T3" fmla="*/ 8 h 33"/>
                <a:gd name="T4" fmla="*/ 11 w 34"/>
                <a:gd name="T5" fmla="*/ 8 h 33"/>
                <a:gd name="T6" fmla="*/ 23 w 34"/>
                <a:gd name="T7" fmla="*/ 8 h 33"/>
                <a:gd name="T8" fmla="*/ 23 w 34"/>
                <a:gd name="T9" fmla="*/ 8 h 33"/>
                <a:gd name="T10" fmla="*/ 21 w 34"/>
                <a:gd name="T11" fmla="*/ 14 h 33"/>
                <a:gd name="T12" fmla="*/ 27 w 34"/>
                <a:gd name="T13" fmla="*/ 17 h 33"/>
                <a:gd name="T14" fmla="*/ 31 w 34"/>
                <a:gd name="T15" fmla="*/ 12 h 33"/>
                <a:gd name="T16" fmla="*/ 31 w 34"/>
                <a:gd name="T17" fmla="*/ 12 h 33"/>
                <a:gd name="T18" fmla="*/ 28 w 34"/>
                <a:gd name="T19" fmla="*/ 6 h 33"/>
                <a:gd name="T20" fmla="*/ 26 w 34"/>
                <a:gd name="T21" fmla="*/ 6 h 33"/>
                <a:gd name="T22" fmla="*/ 23 w 34"/>
                <a:gd name="T23" fmla="*/ 12 h 33"/>
                <a:gd name="T24" fmla="*/ 23 w 34"/>
                <a:gd name="T25" fmla="*/ 12 h 33"/>
                <a:gd name="T26" fmla="*/ 27 w 34"/>
                <a:gd name="T27" fmla="*/ 17 h 33"/>
                <a:gd name="T28" fmla="*/ 24 w 34"/>
                <a:gd name="T29" fmla="*/ 12 h 33"/>
                <a:gd name="T30" fmla="*/ 24 w 34"/>
                <a:gd name="T31" fmla="*/ 10 h 33"/>
                <a:gd name="T32" fmla="*/ 30 w 34"/>
                <a:gd name="T33" fmla="*/ 9 h 33"/>
                <a:gd name="T34" fmla="*/ 30 w 34"/>
                <a:gd name="T35" fmla="*/ 11 h 33"/>
                <a:gd name="T36" fmla="*/ 29 w 34"/>
                <a:gd name="T37" fmla="*/ 15 h 33"/>
                <a:gd name="T38" fmla="*/ 25 w 34"/>
                <a:gd name="T39" fmla="*/ 15 h 33"/>
                <a:gd name="T40" fmla="*/ 9 w 34"/>
                <a:gd name="T41" fmla="*/ 15 h 33"/>
                <a:gd name="T42" fmla="*/ 10 w 34"/>
                <a:gd name="T43" fmla="*/ 12 h 33"/>
                <a:gd name="T44" fmla="*/ 10 w 34"/>
                <a:gd name="T45" fmla="*/ 11 h 33"/>
                <a:gd name="T46" fmla="*/ 7 w 34"/>
                <a:gd name="T47" fmla="*/ 6 h 33"/>
                <a:gd name="T48" fmla="*/ 3 w 34"/>
                <a:gd name="T49" fmla="*/ 11 h 33"/>
                <a:gd name="T50" fmla="*/ 3 w 34"/>
                <a:gd name="T51" fmla="*/ 12 h 33"/>
                <a:gd name="T52" fmla="*/ 4 w 34"/>
                <a:gd name="T53" fmla="*/ 15 h 33"/>
                <a:gd name="T54" fmla="*/ 4 w 34"/>
                <a:gd name="T55" fmla="*/ 15 h 33"/>
                <a:gd name="T56" fmla="*/ 4 w 34"/>
                <a:gd name="T57" fmla="*/ 11 h 33"/>
                <a:gd name="T58" fmla="*/ 4 w 34"/>
                <a:gd name="T59" fmla="*/ 9 h 33"/>
                <a:gd name="T60" fmla="*/ 10 w 34"/>
                <a:gd name="T61" fmla="*/ 10 h 33"/>
                <a:gd name="T62" fmla="*/ 10 w 34"/>
                <a:gd name="T63" fmla="*/ 12 h 33"/>
                <a:gd name="T64" fmla="*/ 7 w 34"/>
                <a:gd name="T65" fmla="*/ 16 h 33"/>
                <a:gd name="T66" fmla="*/ 18 w 34"/>
                <a:gd name="T67" fmla="*/ 20 h 33"/>
                <a:gd name="T68" fmla="*/ 17 w 34"/>
                <a:gd name="T69" fmla="*/ 22 h 33"/>
                <a:gd name="T70" fmla="*/ 22 w 34"/>
                <a:gd name="T71" fmla="*/ 18 h 33"/>
                <a:gd name="T72" fmla="*/ 28 w 34"/>
                <a:gd name="T73" fmla="*/ 30 h 33"/>
                <a:gd name="T74" fmla="*/ 8 w 34"/>
                <a:gd name="T75" fmla="*/ 33 h 33"/>
                <a:gd name="T76" fmla="*/ 6 w 34"/>
                <a:gd name="T77" fmla="*/ 23 h 33"/>
                <a:gd name="T78" fmla="*/ 16 w 34"/>
                <a:gd name="T79" fmla="*/ 29 h 33"/>
                <a:gd name="T80" fmla="*/ 16 w 34"/>
                <a:gd name="T81" fmla="*/ 21 h 33"/>
                <a:gd name="T82" fmla="*/ 16 w 34"/>
                <a:gd name="T83" fmla="*/ 20 h 33"/>
                <a:gd name="T84" fmla="*/ 18 w 34"/>
                <a:gd name="T85" fmla="*/ 20 h 33"/>
                <a:gd name="T86" fmla="*/ 18 w 34"/>
                <a:gd name="T87" fmla="*/ 20 h 33"/>
                <a:gd name="T88" fmla="*/ 34 w 34"/>
                <a:gd name="T89" fmla="*/ 21 h 33"/>
                <a:gd name="T90" fmla="*/ 29 w 34"/>
                <a:gd name="T91" fmla="*/ 22 h 33"/>
                <a:gd name="T92" fmla="*/ 29 w 34"/>
                <a:gd name="T93" fmla="*/ 27 h 33"/>
                <a:gd name="T94" fmla="*/ 34 w 34"/>
                <a:gd name="T95" fmla="*/ 26 h 33"/>
                <a:gd name="T96" fmla="*/ 1 w 34"/>
                <a:gd name="T97" fmla="*/ 27 h 33"/>
                <a:gd name="T98" fmla="*/ 5 w 34"/>
                <a:gd name="T99" fmla="*/ 23 h 33"/>
                <a:gd name="T100" fmla="*/ 9 w 34"/>
                <a:gd name="T101" fmla="*/ 18 h 33"/>
                <a:gd name="T102" fmla="*/ 0 w 34"/>
                <a:gd name="T103" fmla="*/ 26 h 33"/>
                <a:gd name="T104" fmla="*/ 17 w 34"/>
                <a:gd name="T105" fmla="*/ 15 h 33"/>
                <a:gd name="T106" fmla="*/ 22 w 34"/>
                <a:gd name="T107" fmla="*/ 8 h 33"/>
                <a:gd name="T108" fmla="*/ 22 w 34"/>
                <a:gd name="T109" fmla="*/ 6 h 33"/>
                <a:gd name="T110" fmla="*/ 19 w 34"/>
                <a:gd name="T111" fmla="*/ 4 h 33"/>
                <a:gd name="T112" fmla="*/ 15 w 34"/>
                <a:gd name="T113" fmla="*/ 4 h 33"/>
                <a:gd name="T114" fmla="*/ 13 w 34"/>
                <a:gd name="T115" fmla="*/ 4 h 33"/>
                <a:gd name="T116" fmla="*/ 12 w 34"/>
                <a:gd name="T117" fmla="*/ 7 h 33"/>
                <a:gd name="T118" fmla="*/ 14 w 34"/>
                <a:gd name="T11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" h="33">
                  <a:moveTo>
                    <a:pt x="17" y="16"/>
                  </a:moveTo>
                  <a:cubicBezTo>
                    <a:pt x="15" y="16"/>
                    <a:pt x="14" y="15"/>
                    <a:pt x="13" y="14"/>
                  </a:cubicBezTo>
                  <a:cubicBezTo>
                    <a:pt x="12" y="12"/>
                    <a:pt x="11" y="10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3"/>
                    <a:pt x="10" y="0"/>
                    <a:pt x="17" y="0"/>
                  </a:cubicBezTo>
                  <a:cubicBezTo>
                    <a:pt x="24" y="0"/>
                    <a:pt x="23" y="3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10"/>
                    <a:pt x="22" y="12"/>
                    <a:pt x="21" y="14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27" y="17"/>
                  </a:moveTo>
                  <a:cubicBezTo>
                    <a:pt x="28" y="17"/>
                    <a:pt x="29" y="16"/>
                    <a:pt x="30" y="15"/>
                  </a:cubicBezTo>
                  <a:cubicBezTo>
                    <a:pt x="31" y="14"/>
                    <a:pt x="31" y="13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1"/>
                    <a:pt x="31" y="11"/>
                  </a:cubicBezTo>
                  <a:cubicBezTo>
                    <a:pt x="31" y="9"/>
                    <a:pt x="32" y="7"/>
                    <a:pt x="28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3" y="7"/>
                    <a:pt x="23" y="9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3"/>
                    <a:pt x="24" y="14"/>
                    <a:pt x="25" y="15"/>
                  </a:cubicBezTo>
                  <a:cubicBezTo>
                    <a:pt x="25" y="16"/>
                    <a:pt x="26" y="17"/>
                    <a:pt x="27" y="17"/>
                  </a:cubicBezTo>
                  <a:close/>
                  <a:moveTo>
                    <a:pt x="25" y="15"/>
                  </a:move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0"/>
                    <a:pt x="24" y="10"/>
                  </a:cubicBezTo>
                  <a:cubicBezTo>
                    <a:pt x="24" y="10"/>
                    <a:pt x="24" y="9"/>
                    <a:pt x="25" y="9"/>
                  </a:cubicBezTo>
                  <a:cubicBezTo>
                    <a:pt x="25" y="9"/>
                    <a:pt x="30" y="8"/>
                    <a:pt x="30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30" y="11"/>
                    <a:pt x="30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3"/>
                    <a:pt x="30" y="14"/>
                    <a:pt x="29" y="15"/>
                  </a:cubicBezTo>
                  <a:cubicBezTo>
                    <a:pt x="29" y="16"/>
                    <a:pt x="28" y="16"/>
                    <a:pt x="27" y="16"/>
                  </a:cubicBezTo>
                  <a:cubicBezTo>
                    <a:pt x="27" y="16"/>
                    <a:pt x="26" y="16"/>
                    <a:pt x="25" y="15"/>
                  </a:cubicBezTo>
                  <a:close/>
                  <a:moveTo>
                    <a:pt x="7" y="17"/>
                  </a:moveTo>
                  <a:cubicBezTo>
                    <a:pt x="8" y="17"/>
                    <a:pt x="9" y="16"/>
                    <a:pt x="9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0" y="11"/>
                  </a:cubicBezTo>
                  <a:cubicBezTo>
                    <a:pt x="10" y="9"/>
                    <a:pt x="11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2" y="7"/>
                    <a:pt x="3" y="9"/>
                    <a:pt x="3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4"/>
                    <a:pt x="4" y="15"/>
                  </a:cubicBezTo>
                  <a:cubicBezTo>
                    <a:pt x="5" y="16"/>
                    <a:pt x="6" y="17"/>
                    <a:pt x="7" y="17"/>
                  </a:cubicBezTo>
                  <a:close/>
                  <a:moveTo>
                    <a:pt x="4" y="15"/>
                  </a:moveTo>
                  <a:cubicBezTo>
                    <a:pt x="4" y="14"/>
                    <a:pt x="3" y="13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9"/>
                    <a:pt x="9" y="8"/>
                    <a:pt x="9" y="9"/>
                  </a:cubicBezTo>
                  <a:cubicBezTo>
                    <a:pt x="10" y="9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4"/>
                    <a:pt x="9" y="15"/>
                  </a:cubicBezTo>
                  <a:cubicBezTo>
                    <a:pt x="8" y="16"/>
                    <a:pt x="7" y="16"/>
                    <a:pt x="7" y="16"/>
                  </a:cubicBezTo>
                  <a:cubicBezTo>
                    <a:pt x="6" y="16"/>
                    <a:pt x="5" y="16"/>
                    <a:pt x="4" y="15"/>
                  </a:cubicBezTo>
                  <a:close/>
                  <a:moveTo>
                    <a:pt x="18" y="20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0" y="25"/>
                    <a:pt x="21" y="23"/>
                    <a:pt x="22" y="18"/>
                  </a:cubicBezTo>
                  <a:cubicBezTo>
                    <a:pt x="25" y="19"/>
                    <a:pt x="28" y="21"/>
                    <a:pt x="28" y="23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2"/>
                    <a:pt x="27" y="33"/>
                    <a:pt x="26" y="33"/>
                  </a:cubicBezTo>
                  <a:cubicBezTo>
                    <a:pt x="20" y="33"/>
                    <a:pt x="14" y="33"/>
                    <a:pt x="8" y="33"/>
                  </a:cubicBezTo>
                  <a:cubicBezTo>
                    <a:pt x="7" y="33"/>
                    <a:pt x="6" y="32"/>
                    <a:pt x="6" y="30"/>
                  </a:cubicBezTo>
                  <a:cubicBezTo>
                    <a:pt x="6" y="28"/>
                    <a:pt x="6" y="26"/>
                    <a:pt x="6" y="23"/>
                  </a:cubicBezTo>
                  <a:cubicBezTo>
                    <a:pt x="6" y="21"/>
                    <a:pt x="9" y="19"/>
                    <a:pt x="12" y="18"/>
                  </a:cubicBezTo>
                  <a:cubicBezTo>
                    <a:pt x="13" y="23"/>
                    <a:pt x="14" y="25"/>
                    <a:pt x="16" y="29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34" y="26"/>
                  </a:moveTo>
                  <a:cubicBezTo>
                    <a:pt x="34" y="21"/>
                    <a:pt x="34" y="21"/>
                    <a:pt x="34" y="21"/>
                  </a:cubicBezTo>
                  <a:cubicBezTo>
                    <a:pt x="34" y="18"/>
                    <a:pt x="29" y="17"/>
                    <a:pt x="24" y="18"/>
                  </a:cubicBezTo>
                  <a:cubicBezTo>
                    <a:pt x="26" y="19"/>
                    <a:pt x="28" y="20"/>
                    <a:pt x="29" y="22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7"/>
                    <a:pt x="32" y="27"/>
                    <a:pt x="33" y="27"/>
                  </a:cubicBezTo>
                  <a:cubicBezTo>
                    <a:pt x="34" y="27"/>
                    <a:pt x="34" y="26"/>
                    <a:pt x="34" y="26"/>
                  </a:cubicBezTo>
                  <a:close/>
                  <a:moveTo>
                    <a:pt x="0" y="26"/>
                  </a:moveTo>
                  <a:cubicBezTo>
                    <a:pt x="0" y="26"/>
                    <a:pt x="0" y="27"/>
                    <a:pt x="1" y="27"/>
                  </a:cubicBezTo>
                  <a:cubicBezTo>
                    <a:pt x="2" y="27"/>
                    <a:pt x="3" y="27"/>
                    <a:pt x="5" y="27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2"/>
                    <a:pt x="5" y="22"/>
                  </a:cubicBezTo>
                  <a:cubicBezTo>
                    <a:pt x="6" y="20"/>
                    <a:pt x="8" y="19"/>
                    <a:pt x="9" y="18"/>
                  </a:cubicBezTo>
                  <a:cubicBezTo>
                    <a:pt x="5" y="17"/>
                    <a:pt x="0" y="18"/>
                    <a:pt x="0" y="21"/>
                  </a:cubicBezTo>
                  <a:cubicBezTo>
                    <a:pt x="0" y="23"/>
                    <a:pt x="0" y="24"/>
                    <a:pt x="0" y="26"/>
                  </a:cubicBezTo>
                  <a:close/>
                  <a:moveTo>
                    <a:pt x="14" y="13"/>
                  </a:moveTo>
                  <a:cubicBezTo>
                    <a:pt x="15" y="14"/>
                    <a:pt x="16" y="15"/>
                    <a:pt x="17" y="15"/>
                  </a:cubicBezTo>
                  <a:cubicBezTo>
                    <a:pt x="18" y="15"/>
                    <a:pt x="19" y="14"/>
                    <a:pt x="20" y="13"/>
                  </a:cubicBezTo>
                  <a:cubicBezTo>
                    <a:pt x="21" y="12"/>
                    <a:pt x="22" y="10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3"/>
                    <a:pt x="13" y="4"/>
                  </a:cubicBezTo>
                  <a:cubicBezTo>
                    <a:pt x="12" y="4"/>
                    <a:pt x="12" y="5"/>
                    <a:pt x="12" y="6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3" y="12"/>
                    <a:pt x="14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692888"/>
      </p:ext>
    </p:extLst>
  </p:cSld>
  <p:clrMapOvr>
    <a:masterClrMapping/>
  </p:clrMapOvr>
  <p:transition spd="slow" advClick="0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25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250"/>
                            </p:stCondLst>
                            <p:childTnLst>
                              <p:par>
                                <p:cTn id="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339501" y="-471907"/>
            <a:ext cx="3243546" cy="3243546"/>
            <a:chOff x="129129" y="133883"/>
            <a:chExt cx="3243546" cy="3243546"/>
          </a:xfrm>
        </p:grpSpPr>
        <p:grpSp>
          <p:nvGrpSpPr>
            <p:cNvPr id="4" name="Group 3"/>
            <p:cNvGrpSpPr/>
            <p:nvPr/>
          </p:nvGrpSpPr>
          <p:grpSpPr>
            <a:xfrm>
              <a:off x="129129" y="133883"/>
              <a:ext cx="3243546" cy="3243546"/>
              <a:chOff x="117230" y="104126"/>
              <a:chExt cx="4478216" cy="447821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37395" y="324292"/>
                <a:ext cx="4037885" cy="4037885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17230" y="104126"/>
                <a:ext cx="4478216" cy="4478217"/>
              </a:xfrm>
              <a:prstGeom prst="ellipse">
                <a:avLst/>
              </a:prstGeom>
              <a:solidFill>
                <a:srgbClr val="012A4A"/>
              </a:solidFill>
              <a:ln w="234950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911478" y="1131798"/>
              <a:ext cx="188865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 smtClean="0">
                  <a:solidFill>
                    <a:schemeClr val="bg1"/>
                  </a:solidFill>
                </a:rPr>
                <a:t>KEY</a:t>
              </a:r>
            </a:p>
            <a:p>
              <a:r>
                <a:rPr lang="en-IN" sz="3200" dirty="0" smtClean="0">
                  <a:solidFill>
                    <a:schemeClr val="bg1"/>
                  </a:solidFill>
                </a:rPr>
                <a:t>INSIGHTS</a:t>
              </a:r>
              <a:endParaRPr lang="en-IN" sz="3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3199716" y="3429000"/>
            <a:ext cx="2330249" cy="2871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509679" y="3424332"/>
            <a:ext cx="2330249" cy="2871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819642" y="3424332"/>
            <a:ext cx="2921800" cy="2872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063842" y="2977926"/>
            <a:ext cx="1292034" cy="2416102"/>
            <a:chOff x="2063842" y="2977926"/>
            <a:chExt cx="1292034" cy="2416102"/>
          </a:xfrm>
        </p:grpSpPr>
        <p:grpSp>
          <p:nvGrpSpPr>
            <p:cNvPr id="16" name="Group 15"/>
            <p:cNvGrpSpPr/>
            <p:nvPr/>
          </p:nvGrpSpPr>
          <p:grpSpPr>
            <a:xfrm>
              <a:off x="2063842" y="2977926"/>
              <a:ext cx="1292034" cy="2416102"/>
              <a:chOff x="2063842" y="2977926"/>
              <a:chExt cx="1292034" cy="241610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220002" y="2977926"/>
                <a:ext cx="979714" cy="979714"/>
              </a:xfrm>
              <a:prstGeom prst="ellipse">
                <a:avLst/>
              </a:prstGeom>
              <a:noFill/>
              <a:ln w="28575">
                <a:solidFill>
                  <a:srgbClr val="013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AutoShape 119"/>
              <p:cNvSpPr>
                <a:spLocks/>
              </p:cNvSpPr>
              <p:nvPr/>
            </p:nvSpPr>
            <p:spPr bwMode="auto">
              <a:xfrm>
                <a:off x="2755628" y="3427203"/>
                <a:ext cx="69443" cy="804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0"/>
                    </a:moveTo>
                    <a:cubicBezTo>
                      <a:pt x="6825" y="18000"/>
                      <a:pt x="3600" y="14774"/>
                      <a:pt x="3600" y="10800"/>
                    </a:cubicBezTo>
                    <a:cubicBezTo>
                      <a:pt x="3600" y="6825"/>
                      <a:pt x="6825" y="3600"/>
                      <a:pt x="10800" y="3600"/>
                    </a:cubicBezTo>
                    <a:cubicBezTo>
                      <a:pt x="14774" y="3600"/>
                      <a:pt x="17999" y="6825"/>
                      <a:pt x="17999" y="10800"/>
                    </a:cubicBezTo>
                    <a:cubicBezTo>
                      <a:pt x="17999" y="14774"/>
                      <a:pt x="14774" y="18000"/>
                      <a:pt x="10800" y="18000"/>
                    </a:cubicBezTo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6"/>
                      <a:pt x="4833" y="21599"/>
                      <a:pt x="10800" y="21599"/>
                    </a:cubicBezTo>
                    <a:cubicBezTo>
                      <a:pt x="16766" y="21599"/>
                      <a:pt x="21600" y="16766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63842" y="4193699"/>
                <a:ext cx="12920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013A63"/>
                    </a:solidFill>
                  </a:rPr>
                  <a:t>Total</a:t>
                </a:r>
                <a:r>
                  <a:rPr lang="en-IN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b="1" dirty="0" smtClean="0">
                    <a:solidFill>
                      <a:srgbClr val="013A63"/>
                    </a:solidFill>
                  </a:rPr>
                  <a:t>Patients</a:t>
                </a:r>
              </a:p>
              <a:p>
                <a:pPr algn="ctr"/>
                <a:endParaRPr lang="en-IN" b="1" dirty="0" smtClean="0">
                  <a:solidFill>
                    <a:srgbClr val="013A63"/>
                  </a:solidFill>
                </a:endParaRPr>
              </a:p>
              <a:p>
                <a:pPr algn="ctr"/>
                <a:r>
                  <a:rPr lang="en-IN" dirty="0" smtClean="0">
                    <a:solidFill>
                      <a:schemeClr val="bg2">
                        <a:lumMod val="50000"/>
                      </a:schemeClr>
                    </a:solidFill>
                  </a:rPr>
                  <a:t>897</a:t>
                </a:r>
                <a:endParaRPr lang="en-IN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7" name="Freeform 261"/>
            <p:cNvSpPr>
              <a:spLocks noEditPoints="1"/>
            </p:cNvSpPr>
            <p:nvPr/>
          </p:nvSpPr>
          <p:spPr bwMode="auto">
            <a:xfrm>
              <a:off x="2565981" y="3388887"/>
              <a:ext cx="287756" cy="209935"/>
            </a:xfrm>
            <a:custGeom>
              <a:avLst/>
              <a:gdLst>
                <a:gd name="T0" fmla="*/ 0 w 30"/>
                <a:gd name="T1" fmla="*/ 3 h 22"/>
                <a:gd name="T2" fmla="*/ 0 w 30"/>
                <a:gd name="T3" fmla="*/ 19 h 22"/>
                <a:gd name="T4" fmla="*/ 0 w 30"/>
                <a:gd name="T5" fmla="*/ 21 h 22"/>
                <a:gd name="T6" fmla="*/ 2 w 30"/>
                <a:gd name="T7" fmla="*/ 22 h 22"/>
                <a:gd name="T8" fmla="*/ 27 w 30"/>
                <a:gd name="T9" fmla="*/ 22 h 22"/>
                <a:gd name="T10" fmla="*/ 29 w 30"/>
                <a:gd name="T11" fmla="*/ 21 h 22"/>
                <a:gd name="T12" fmla="*/ 30 w 30"/>
                <a:gd name="T13" fmla="*/ 19 h 22"/>
                <a:gd name="T14" fmla="*/ 30 w 30"/>
                <a:gd name="T15" fmla="*/ 3 h 22"/>
                <a:gd name="T16" fmla="*/ 29 w 30"/>
                <a:gd name="T17" fmla="*/ 1 h 22"/>
                <a:gd name="T18" fmla="*/ 27 w 30"/>
                <a:gd name="T19" fmla="*/ 0 h 22"/>
                <a:gd name="T20" fmla="*/ 26 w 30"/>
                <a:gd name="T21" fmla="*/ 0 h 22"/>
                <a:gd name="T22" fmla="*/ 26 w 30"/>
                <a:gd name="T23" fmla="*/ 2 h 22"/>
                <a:gd name="T24" fmla="*/ 24 w 30"/>
                <a:gd name="T25" fmla="*/ 4 h 22"/>
                <a:gd name="T26" fmla="*/ 23 w 30"/>
                <a:gd name="T27" fmla="*/ 2 h 22"/>
                <a:gd name="T28" fmla="*/ 23 w 30"/>
                <a:gd name="T29" fmla="*/ 2 h 22"/>
                <a:gd name="T30" fmla="*/ 23 w 30"/>
                <a:gd name="T31" fmla="*/ 0 h 22"/>
                <a:gd name="T32" fmla="*/ 7 w 30"/>
                <a:gd name="T33" fmla="*/ 0 h 22"/>
                <a:gd name="T34" fmla="*/ 7 w 30"/>
                <a:gd name="T35" fmla="*/ 2 h 22"/>
                <a:gd name="T36" fmla="*/ 5 w 30"/>
                <a:gd name="T37" fmla="*/ 4 h 22"/>
                <a:gd name="T38" fmla="*/ 4 w 30"/>
                <a:gd name="T39" fmla="*/ 2 h 22"/>
                <a:gd name="T40" fmla="*/ 4 w 30"/>
                <a:gd name="T41" fmla="*/ 2 h 22"/>
                <a:gd name="T42" fmla="*/ 4 w 30"/>
                <a:gd name="T43" fmla="*/ 0 h 22"/>
                <a:gd name="T44" fmla="*/ 2 w 30"/>
                <a:gd name="T45" fmla="*/ 0 h 22"/>
                <a:gd name="T46" fmla="*/ 0 w 30"/>
                <a:gd name="T47" fmla="*/ 1 h 22"/>
                <a:gd name="T48" fmla="*/ 0 w 30"/>
                <a:gd name="T49" fmla="*/ 3 h 22"/>
                <a:gd name="T50" fmla="*/ 2 w 30"/>
                <a:gd name="T51" fmla="*/ 16 h 22"/>
                <a:gd name="T52" fmla="*/ 12 w 30"/>
                <a:gd name="T53" fmla="*/ 16 h 22"/>
                <a:gd name="T54" fmla="*/ 12 w 30"/>
                <a:gd name="T55" fmla="*/ 17 h 22"/>
                <a:gd name="T56" fmla="*/ 11 w 30"/>
                <a:gd name="T57" fmla="*/ 18 h 22"/>
                <a:gd name="T58" fmla="*/ 3 w 30"/>
                <a:gd name="T59" fmla="*/ 18 h 22"/>
                <a:gd name="T60" fmla="*/ 2 w 30"/>
                <a:gd name="T61" fmla="*/ 17 h 22"/>
                <a:gd name="T62" fmla="*/ 2 w 30"/>
                <a:gd name="T63" fmla="*/ 16 h 22"/>
                <a:gd name="T64" fmla="*/ 7 w 30"/>
                <a:gd name="T65" fmla="*/ 13 h 22"/>
                <a:gd name="T66" fmla="*/ 5 w 30"/>
                <a:gd name="T67" fmla="*/ 10 h 22"/>
                <a:gd name="T68" fmla="*/ 7 w 30"/>
                <a:gd name="T69" fmla="*/ 7 h 22"/>
                <a:gd name="T70" fmla="*/ 9 w 30"/>
                <a:gd name="T71" fmla="*/ 10 h 22"/>
                <a:gd name="T72" fmla="*/ 7 w 30"/>
                <a:gd name="T73" fmla="*/ 13 h 22"/>
                <a:gd name="T74" fmla="*/ 27 w 30"/>
                <a:gd name="T75" fmla="*/ 8 h 22"/>
                <a:gd name="T76" fmla="*/ 27 w 30"/>
                <a:gd name="T77" fmla="*/ 8 h 22"/>
                <a:gd name="T78" fmla="*/ 27 w 30"/>
                <a:gd name="T79" fmla="*/ 9 h 22"/>
                <a:gd name="T80" fmla="*/ 14 w 30"/>
                <a:gd name="T81" fmla="*/ 9 h 22"/>
                <a:gd name="T82" fmla="*/ 14 w 30"/>
                <a:gd name="T83" fmla="*/ 8 h 22"/>
                <a:gd name="T84" fmla="*/ 14 w 30"/>
                <a:gd name="T85" fmla="*/ 8 h 22"/>
                <a:gd name="T86" fmla="*/ 27 w 30"/>
                <a:gd name="T87" fmla="*/ 8 h 22"/>
                <a:gd name="T88" fmla="*/ 27 w 30"/>
                <a:gd name="T89" fmla="*/ 12 h 22"/>
                <a:gd name="T90" fmla="*/ 27 w 30"/>
                <a:gd name="T91" fmla="*/ 12 h 22"/>
                <a:gd name="T92" fmla="*/ 27 w 30"/>
                <a:gd name="T93" fmla="*/ 13 h 22"/>
                <a:gd name="T94" fmla="*/ 14 w 30"/>
                <a:gd name="T95" fmla="*/ 13 h 22"/>
                <a:gd name="T96" fmla="*/ 14 w 30"/>
                <a:gd name="T97" fmla="*/ 12 h 22"/>
                <a:gd name="T98" fmla="*/ 14 w 30"/>
                <a:gd name="T99" fmla="*/ 12 h 22"/>
                <a:gd name="T100" fmla="*/ 27 w 30"/>
                <a:gd name="T101" fmla="*/ 12 h 22"/>
                <a:gd name="T102" fmla="*/ 27 w 30"/>
                <a:gd name="T103" fmla="*/ 16 h 22"/>
                <a:gd name="T104" fmla="*/ 27 w 30"/>
                <a:gd name="T105" fmla="*/ 16 h 22"/>
                <a:gd name="T106" fmla="*/ 27 w 30"/>
                <a:gd name="T107" fmla="*/ 17 h 22"/>
                <a:gd name="T108" fmla="*/ 14 w 30"/>
                <a:gd name="T109" fmla="*/ 17 h 22"/>
                <a:gd name="T110" fmla="*/ 14 w 30"/>
                <a:gd name="T111" fmla="*/ 16 h 22"/>
                <a:gd name="T112" fmla="*/ 14 w 30"/>
                <a:gd name="T113" fmla="*/ 16 h 22"/>
                <a:gd name="T114" fmla="*/ 27 w 30"/>
                <a:gd name="T115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" h="22">
                  <a:moveTo>
                    <a:pt x="0" y="3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1" y="21"/>
                    <a:pt x="2" y="22"/>
                    <a:pt x="2" y="22"/>
                  </a:cubicBezTo>
                  <a:cubicBezTo>
                    <a:pt x="10" y="22"/>
                    <a:pt x="20" y="22"/>
                    <a:pt x="27" y="22"/>
                  </a:cubicBezTo>
                  <a:cubicBezTo>
                    <a:pt x="28" y="22"/>
                    <a:pt x="29" y="21"/>
                    <a:pt x="29" y="21"/>
                  </a:cubicBezTo>
                  <a:cubicBezTo>
                    <a:pt x="30" y="20"/>
                    <a:pt x="30" y="19"/>
                    <a:pt x="30" y="19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2"/>
                    <a:pt x="29" y="1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ubicBezTo>
                    <a:pt x="23" y="4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lose/>
                  <a:moveTo>
                    <a:pt x="2" y="16"/>
                  </a:moveTo>
                  <a:cubicBezTo>
                    <a:pt x="2" y="13"/>
                    <a:pt x="12" y="13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1" y="18"/>
                    <a:pt x="11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7" y="13"/>
                  </a:moveTo>
                  <a:cubicBezTo>
                    <a:pt x="6" y="13"/>
                    <a:pt x="5" y="12"/>
                    <a:pt x="5" y="10"/>
                  </a:cubicBezTo>
                  <a:cubicBezTo>
                    <a:pt x="5" y="8"/>
                    <a:pt x="4" y="7"/>
                    <a:pt x="7" y="7"/>
                  </a:cubicBezTo>
                  <a:cubicBezTo>
                    <a:pt x="10" y="7"/>
                    <a:pt x="9" y="8"/>
                    <a:pt x="9" y="10"/>
                  </a:cubicBezTo>
                  <a:cubicBezTo>
                    <a:pt x="9" y="12"/>
                    <a:pt x="8" y="13"/>
                    <a:pt x="7" y="13"/>
                  </a:cubicBezTo>
                  <a:close/>
                  <a:moveTo>
                    <a:pt x="27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9"/>
                    <a:pt x="27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7" y="8"/>
                    <a:pt x="27" y="8"/>
                    <a:pt x="27" y="8"/>
                  </a:cubicBezTo>
                  <a:close/>
                  <a:moveTo>
                    <a:pt x="27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3"/>
                    <a:pt x="27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27" y="12"/>
                    <a:pt x="27" y="12"/>
                    <a:pt x="27" y="12"/>
                  </a:cubicBezTo>
                  <a:close/>
                  <a:moveTo>
                    <a:pt x="27" y="16"/>
                  </a:move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7"/>
                    <a:pt x="27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lnTo>
                    <a:pt x="27" y="16"/>
                  </a:lnTo>
                  <a:close/>
                </a:path>
              </a:pathLst>
            </a:custGeom>
            <a:solidFill>
              <a:srgbClr val="013A63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259684" y="1508650"/>
            <a:ext cx="1655969" cy="2433481"/>
            <a:chOff x="5259684" y="1508650"/>
            <a:chExt cx="1655969" cy="2433481"/>
          </a:xfrm>
        </p:grpSpPr>
        <p:grpSp>
          <p:nvGrpSpPr>
            <p:cNvPr id="22" name="Group 21"/>
            <p:cNvGrpSpPr/>
            <p:nvPr/>
          </p:nvGrpSpPr>
          <p:grpSpPr>
            <a:xfrm>
              <a:off x="5259684" y="1508650"/>
              <a:ext cx="1655969" cy="2433481"/>
              <a:chOff x="5260253" y="1524159"/>
              <a:chExt cx="1655969" cy="243348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529965" y="2977926"/>
                <a:ext cx="979714" cy="97971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60253" y="1524159"/>
                <a:ext cx="16559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0070C0"/>
                    </a:solidFill>
                  </a:rPr>
                  <a:t>Total Revenue</a:t>
                </a:r>
              </a:p>
              <a:p>
                <a:pPr algn="ctr"/>
                <a:endParaRPr lang="en-IN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IN" dirty="0">
                    <a:solidFill>
                      <a:schemeClr val="bg2">
                        <a:lumMod val="50000"/>
                      </a:schemeClr>
                    </a:solidFill>
                  </a:rPr>
                  <a:t>₹ 18,95,579.80</a:t>
                </a:r>
              </a:p>
            </p:txBody>
          </p:sp>
        </p:grpSp>
        <p:sp>
          <p:nvSpPr>
            <p:cNvPr id="38" name="Freeform 239"/>
            <p:cNvSpPr>
              <a:spLocks noEditPoints="1"/>
            </p:cNvSpPr>
            <p:nvPr/>
          </p:nvSpPr>
          <p:spPr bwMode="auto">
            <a:xfrm>
              <a:off x="5908496" y="3334773"/>
              <a:ext cx="316712" cy="258799"/>
            </a:xfrm>
            <a:custGeom>
              <a:avLst/>
              <a:gdLst>
                <a:gd name="T0" fmla="*/ 2 w 33"/>
                <a:gd name="T1" fmla="*/ 22 h 27"/>
                <a:gd name="T2" fmla="*/ 0 w 33"/>
                <a:gd name="T3" fmla="*/ 19 h 27"/>
                <a:gd name="T4" fmla="*/ 10 w 33"/>
                <a:gd name="T5" fmla="*/ 18 h 27"/>
                <a:gd name="T6" fmla="*/ 23 w 33"/>
                <a:gd name="T7" fmla="*/ 10 h 27"/>
                <a:gd name="T8" fmla="*/ 26 w 33"/>
                <a:gd name="T9" fmla="*/ 14 h 27"/>
                <a:gd name="T10" fmla="*/ 28 w 33"/>
                <a:gd name="T11" fmla="*/ 18 h 27"/>
                <a:gd name="T12" fmla="*/ 26 w 33"/>
                <a:gd name="T13" fmla="*/ 21 h 27"/>
                <a:gd name="T14" fmla="*/ 23 w 33"/>
                <a:gd name="T15" fmla="*/ 22 h 27"/>
                <a:gd name="T16" fmla="*/ 21 w 33"/>
                <a:gd name="T17" fmla="*/ 23 h 27"/>
                <a:gd name="T18" fmla="*/ 19 w 33"/>
                <a:gd name="T19" fmla="*/ 22 h 27"/>
                <a:gd name="T20" fmla="*/ 17 w 33"/>
                <a:gd name="T21" fmla="*/ 20 h 27"/>
                <a:gd name="T22" fmla="*/ 16 w 33"/>
                <a:gd name="T23" fmla="*/ 17 h 27"/>
                <a:gd name="T24" fmla="*/ 19 w 33"/>
                <a:gd name="T25" fmla="*/ 19 h 27"/>
                <a:gd name="T26" fmla="*/ 20 w 33"/>
                <a:gd name="T27" fmla="*/ 20 h 27"/>
                <a:gd name="T28" fmla="*/ 21 w 33"/>
                <a:gd name="T29" fmla="*/ 16 h 27"/>
                <a:gd name="T30" fmla="*/ 18 w 33"/>
                <a:gd name="T31" fmla="*/ 15 h 27"/>
                <a:gd name="T32" fmla="*/ 17 w 33"/>
                <a:gd name="T33" fmla="*/ 12 h 27"/>
                <a:gd name="T34" fmla="*/ 19 w 33"/>
                <a:gd name="T35" fmla="*/ 9 h 27"/>
                <a:gd name="T36" fmla="*/ 21 w 33"/>
                <a:gd name="T37" fmla="*/ 7 h 27"/>
                <a:gd name="T38" fmla="*/ 23 w 33"/>
                <a:gd name="T39" fmla="*/ 8 h 27"/>
                <a:gd name="T40" fmla="*/ 27 w 33"/>
                <a:gd name="T41" fmla="*/ 10 h 27"/>
                <a:gd name="T42" fmla="*/ 25 w 33"/>
                <a:gd name="T43" fmla="*/ 12 h 27"/>
                <a:gd name="T44" fmla="*/ 25 w 33"/>
                <a:gd name="T45" fmla="*/ 11 h 27"/>
                <a:gd name="T46" fmla="*/ 23 w 33"/>
                <a:gd name="T47" fmla="*/ 10 h 27"/>
                <a:gd name="T48" fmla="*/ 21 w 33"/>
                <a:gd name="T49" fmla="*/ 10 h 27"/>
                <a:gd name="T50" fmla="*/ 19 w 33"/>
                <a:gd name="T51" fmla="*/ 11 h 27"/>
                <a:gd name="T52" fmla="*/ 19 w 33"/>
                <a:gd name="T53" fmla="*/ 14 h 27"/>
                <a:gd name="T54" fmla="*/ 21 w 33"/>
                <a:gd name="T55" fmla="*/ 10 h 27"/>
                <a:gd name="T56" fmla="*/ 23 w 33"/>
                <a:gd name="T57" fmla="*/ 20 h 27"/>
                <a:gd name="T58" fmla="*/ 25 w 33"/>
                <a:gd name="T59" fmla="*/ 19 h 27"/>
                <a:gd name="T60" fmla="*/ 25 w 33"/>
                <a:gd name="T61" fmla="*/ 17 h 27"/>
                <a:gd name="T62" fmla="*/ 23 w 33"/>
                <a:gd name="T63" fmla="*/ 16 h 27"/>
                <a:gd name="T64" fmla="*/ 29 w 33"/>
                <a:gd name="T65" fmla="*/ 22 h 27"/>
                <a:gd name="T66" fmla="*/ 29 w 33"/>
                <a:gd name="T67" fmla="*/ 9 h 27"/>
                <a:gd name="T68" fmla="*/ 15 w 33"/>
                <a:gd name="T69" fmla="*/ 9 h 27"/>
                <a:gd name="T70" fmla="*/ 15 w 33"/>
                <a:gd name="T71" fmla="*/ 22 h 27"/>
                <a:gd name="T72" fmla="*/ 30 w 33"/>
                <a:gd name="T73" fmla="*/ 23 h 27"/>
                <a:gd name="T74" fmla="*/ 30 w 33"/>
                <a:gd name="T75" fmla="*/ 7 h 27"/>
                <a:gd name="T76" fmla="*/ 14 w 33"/>
                <a:gd name="T77" fmla="*/ 7 h 27"/>
                <a:gd name="T78" fmla="*/ 14 w 33"/>
                <a:gd name="T79" fmla="*/ 23 h 27"/>
                <a:gd name="T80" fmla="*/ 30 w 33"/>
                <a:gd name="T81" fmla="*/ 23 h 27"/>
                <a:gd name="T82" fmla="*/ 2 w 33"/>
                <a:gd name="T83" fmla="*/ 5 h 27"/>
                <a:gd name="T84" fmla="*/ 0 w 33"/>
                <a:gd name="T85" fmla="*/ 1 h 27"/>
                <a:gd name="T86" fmla="*/ 21 w 33"/>
                <a:gd name="T87" fmla="*/ 0 h 27"/>
                <a:gd name="T88" fmla="*/ 22 w 33"/>
                <a:gd name="T89" fmla="*/ 2 h 27"/>
                <a:gd name="T90" fmla="*/ 14 w 33"/>
                <a:gd name="T91" fmla="*/ 5 h 27"/>
                <a:gd name="T92" fmla="*/ 2 w 33"/>
                <a:gd name="T93" fmla="*/ 11 h 27"/>
                <a:gd name="T94" fmla="*/ 0 w 33"/>
                <a:gd name="T95" fmla="*/ 7 h 27"/>
                <a:gd name="T96" fmla="*/ 13 w 33"/>
                <a:gd name="T97" fmla="*/ 6 h 27"/>
                <a:gd name="T98" fmla="*/ 9 w 33"/>
                <a:gd name="T99" fmla="*/ 17 h 27"/>
                <a:gd name="T100" fmla="*/ 0 w 33"/>
                <a:gd name="T101" fmla="*/ 15 h 27"/>
                <a:gd name="T102" fmla="*/ 2 w 33"/>
                <a:gd name="T103" fmla="*/ 12 h 27"/>
                <a:gd name="T104" fmla="*/ 9 w 33"/>
                <a:gd name="T10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" h="27">
                  <a:moveTo>
                    <a:pt x="11" y="2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1" y="21"/>
                    <a:pt x="11" y="22"/>
                  </a:cubicBezTo>
                  <a:close/>
                  <a:moveTo>
                    <a:pt x="23" y="10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5" y="14"/>
                    <a:pt x="26" y="14"/>
                  </a:cubicBezTo>
                  <a:cubicBezTo>
                    <a:pt x="26" y="14"/>
                    <a:pt x="27" y="15"/>
                    <a:pt x="27" y="15"/>
                  </a:cubicBezTo>
                  <a:cubicBezTo>
                    <a:pt x="28" y="16"/>
                    <a:pt x="28" y="17"/>
                    <a:pt x="28" y="18"/>
                  </a:cubicBezTo>
                  <a:cubicBezTo>
                    <a:pt x="28" y="19"/>
                    <a:pt x="28" y="19"/>
                    <a:pt x="27" y="20"/>
                  </a:cubicBezTo>
                  <a:cubicBezTo>
                    <a:pt x="27" y="21"/>
                    <a:pt x="27" y="21"/>
                    <a:pt x="26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1"/>
                    <a:pt x="18" y="21"/>
                  </a:cubicBezTo>
                  <a:cubicBezTo>
                    <a:pt x="17" y="21"/>
                    <a:pt x="17" y="20"/>
                    <a:pt x="17" y="20"/>
                  </a:cubicBezTo>
                  <a:cubicBezTo>
                    <a:pt x="17" y="19"/>
                    <a:pt x="16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20" y="20"/>
                    <a:pt x="20" y="20"/>
                  </a:cubicBezTo>
                  <a:cubicBezTo>
                    <a:pt x="20" y="20"/>
                    <a:pt x="21" y="20"/>
                    <a:pt x="2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9" y="16"/>
                    <a:pt x="18" y="15"/>
                    <a:pt x="18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4"/>
                    <a:pt x="17" y="13"/>
                    <a:pt x="17" y="12"/>
                  </a:cubicBezTo>
                  <a:cubicBezTo>
                    <a:pt x="17" y="11"/>
                    <a:pt x="17" y="10"/>
                    <a:pt x="17" y="10"/>
                  </a:cubicBezTo>
                  <a:cubicBezTo>
                    <a:pt x="18" y="9"/>
                    <a:pt x="18" y="9"/>
                    <a:pt x="19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5" y="9"/>
                    <a:pt x="26" y="9"/>
                  </a:cubicBezTo>
                  <a:cubicBezTo>
                    <a:pt x="26" y="9"/>
                    <a:pt x="27" y="9"/>
                    <a:pt x="27" y="10"/>
                  </a:cubicBezTo>
                  <a:cubicBezTo>
                    <a:pt x="27" y="10"/>
                    <a:pt x="28" y="11"/>
                    <a:pt x="28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4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0"/>
                    <a:pt x="20" y="10"/>
                  </a:cubicBezTo>
                  <a:cubicBezTo>
                    <a:pt x="20" y="11"/>
                    <a:pt x="19" y="11"/>
                    <a:pt x="19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3"/>
                    <a:pt x="19" y="13"/>
                    <a:pt x="19" y="14"/>
                  </a:cubicBezTo>
                  <a:cubicBezTo>
                    <a:pt x="20" y="14"/>
                    <a:pt x="21" y="14"/>
                    <a:pt x="21" y="14"/>
                  </a:cubicBezTo>
                  <a:cubicBezTo>
                    <a:pt x="21" y="10"/>
                    <a:pt x="21" y="10"/>
                    <a:pt x="21" y="10"/>
                  </a:cubicBezTo>
                  <a:close/>
                  <a:moveTo>
                    <a:pt x="23" y="16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5" y="20"/>
                    <a:pt x="25" y="19"/>
                  </a:cubicBezTo>
                  <a:cubicBezTo>
                    <a:pt x="25" y="19"/>
                    <a:pt x="26" y="19"/>
                    <a:pt x="26" y="18"/>
                  </a:cubicBezTo>
                  <a:cubicBezTo>
                    <a:pt x="26" y="17"/>
                    <a:pt x="25" y="17"/>
                    <a:pt x="25" y="17"/>
                  </a:cubicBezTo>
                  <a:cubicBezTo>
                    <a:pt x="25" y="16"/>
                    <a:pt x="25" y="16"/>
                    <a:pt x="24" y="16"/>
                  </a:cubicBezTo>
                  <a:cubicBezTo>
                    <a:pt x="24" y="16"/>
                    <a:pt x="24" y="16"/>
                    <a:pt x="23" y="16"/>
                  </a:cubicBezTo>
                  <a:close/>
                  <a:moveTo>
                    <a:pt x="22" y="25"/>
                  </a:moveTo>
                  <a:cubicBezTo>
                    <a:pt x="25" y="25"/>
                    <a:pt x="27" y="24"/>
                    <a:pt x="29" y="22"/>
                  </a:cubicBezTo>
                  <a:cubicBezTo>
                    <a:pt x="30" y="20"/>
                    <a:pt x="32" y="18"/>
                    <a:pt x="32" y="15"/>
                  </a:cubicBezTo>
                  <a:cubicBezTo>
                    <a:pt x="32" y="13"/>
                    <a:pt x="30" y="10"/>
                    <a:pt x="29" y="9"/>
                  </a:cubicBezTo>
                  <a:cubicBezTo>
                    <a:pt x="27" y="7"/>
                    <a:pt x="25" y="6"/>
                    <a:pt x="22" y="6"/>
                  </a:cubicBezTo>
                  <a:cubicBezTo>
                    <a:pt x="20" y="6"/>
                    <a:pt x="17" y="7"/>
                    <a:pt x="15" y="9"/>
                  </a:cubicBezTo>
                  <a:cubicBezTo>
                    <a:pt x="14" y="10"/>
                    <a:pt x="13" y="13"/>
                    <a:pt x="13" y="15"/>
                  </a:cubicBezTo>
                  <a:cubicBezTo>
                    <a:pt x="13" y="18"/>
                    <a:pt x="14" y="20"/>
                    <a:pt x="15" y="22"/>
                  </a:cubicBezTo>
                  <a:cubicBezTo>
                    <a:pt x="17" y="24"/>
                    <a:pt x="20" y="25"/>
                    <a:pt x="22" y="25"/>
                  </a:cubicBezTo>
                  <a:close/>
                  <a:moveTo>
                    <a:pt x="30" y="23"/>
                  </a:moveTo>
                  <a:cubicBezTo>
                    <a:pt x="32" y="21"/>
                    <a:pt x="33" y="18"/>
                    <a:pt x="33" y="15"/>
                  </a:cubicBezTo>
                  <a:cubicBezTo>
                    <a:pt x="33" y="12"/>
                    <a:pt x="32" y="9"/>
                    <a:pt x="30" y="7"/>
                  </a:cubicBezTo>
                  <a:cubicBezTo>
                    <a:pt x="28" y="5"/>
                    <a:pt x="25" y="4"/>
                    <a:pt x="22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2" y="9"/>
                    <a:pt x="11" y="12"/>
                    <a:pt x="11" y="15"/>
                  </a:cubicBezTo>
                  <a:cubicBezTo>
                    <a:pt x="11" y="18"/>
                    <a:pt x="12" y="21"/>
                    <a:pt x="14" y="23"/>
                  </a:cubicBezTo>
                  <a:cubicBezTo>
                    <a:pt x="16" y="25"/>
                    <a:pt x="19" y="27"/>
                    <a:pt x="22" y="27"/>
                  </a:cubicBezTo>
                  <a:cubicBezTo>
                    <a:pt x="25" y="27"/>
                    <a:pt x="28" y="25"/>
                    <a:pt x="30" y="23"/>
                  </a:cubicBezTo>
                  <a:close/>
                  <a:moveTo>
                    <a:pt x="14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2"/>
                    <a:pt x="17" y="3"/>
                    <a:pt x="14" y="5"/>
                  </a:cubicBezTo>
                  <a:close/>
                  <a:moveTo>
                    <a:pt x="10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7"/>
                    <a:pt x="11" y="9"/>
                    <a:pt x="10" y="11"/>
                  </a:cubicBezTo>
                  <a:close/>
                  <a:moveTo>
                    <a:pt x="9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1" y="12"/>
                    <a:pt x="2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4"/>
                    <a:pt x="9" y="15"/>
                  </a:cubicBezTo>
                  <a:cubicBezTo>
                    <a:pt x="9" y="16"/>
                    <a:pt x="9" y="16"/>
                    <a:pt x="9" y="1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505103" y="2938179"/>
            <a:ext cx="1649365" cy="2259891"/>
            <a:chOff x="8505102" y="2977926"/>
            <a:chExt cx="1649365" cy="2259891"/>
          </a:xfrm>
        </p:grpSpPr>
        <p:grpSp>
          <p:nvGrpSpPr>
            <p:cNvPr id="27" name="Group 26"/>
            <p:cNvGrpSpPr/>
            <p:nvPr/>
          </p:nvGrpSpPr>
          <p:grpSpPr>
            <a:xfrm>
              <a:off x="8505102" y="2977926"/>
              <a:ext cx="1649365" cy="2259891"/>
              <a:chOff x="8505102" y="2977926"/>
              <a:chExt cx="1649365" cy="225989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8839928" y="2977926"/>
                <a:ext cx="979714" cy="979714"/>
                <a:chOff x="6640285" y="2771192"/>
                <a:chExt cx="979714" cy="979714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640285" y="2771192"/>
                  <a:ext cx="979714" cy="97971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14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AutoShape 16"/>
                <p:cNvSpPr>
                  <a:spLocks/>
                </p:cNvSpPr>
                <p:nvPr/>
              </p:nvSpPr>
              <p:spPr bwMode="auto">
                <a:xfrm>
                  <a:off x="7130439" y="3264530"/>
                  <a:ext cx="44603" cy="4521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8" y="0"/>
                        <a:pt x="0" y="4841"/>
                        <a:pt x="0" y="10800"/>
                      </a:cubicBezTo>
                      <a:cubicBezTo>
                        <a:pt x="0" y="16758"/>
                        <a:pt x="4838" y="21599"/>
                        <a:pt x="10800" y="21599"/>
                      </a:cubicBezTo>
                      <a:cubicBezTo>
                        <a:pt x="16761" y="21599"/>
                        <a:pt x="21600" y="16758"/>
                        <a:pt x="21600" y="10800"/>
                      </a:cubicBezTo>
                      <a:cubicBezTo>
                        <a:pt x="21600" y="4841"/>
                        <a:pt x="16761" y="0"/>
                        <a:pt x="10800" y="0"/>
                      </a:cubicBezTo>
                    </a:path>
                  </a:pathLst>
                </a:custGeom>
                <a:solidFill>
                  <a:srgbClr val="7F7F7F"/>
                </a:solidFill>
                <a:ln>
                  <a:solidFill>
                    <a:srgbClr val="92D050"/>
                  </a:solidFill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8505102" y="4314487"/>
                <a:ext cx="16493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014F86"/>
                    </a:solidFill>
                  </a:rPr>
                  <a:t>Total</a:t>
                </a:r>
                <a:r>
                  <a:rPr lang="en-IN" b="1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n-IN" b="1" dirty="0" smtClean="0">
                    <a:solidFill>
                      <a:srgbClr val="014F86"/>
                    </a:solidFill>
                  </a:rPr>
                  <a:t>Profit</a:t>
                </a:r>
                <a:r>
                  <a:rPr lang="en-IN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  <a:p>
                <a:pPr algn="ctr"/>
                <a:endParaRPr lang="en-IN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IN" dirty="0">
                    <a:solidFill>
                      <a:schemeClr val="bg2">
                        <a:lumMod val="50000"/>
                      </a:schemeClr>
                    </a:solidFill>
                  </a:rPr>
                  <a:t>₹ 14,75,629.80</a:t>
                </a:r>
              </a:p>
            </p:txBody>
          </p:sp>
        </p:grpSp>
        <p:sp>
          <p:nvSpPr>
            <p:cNvPr id="39" name="Freeform 218"/>
            <p:cNvSpPr>
              <a:spLocks noEditPoints="1"/>
            </p:cNvSpPr>
            <p:nvPr/>
          </p:nvSpPr>
          <p:spPr bwMode="auto">
            <a:xfrm>
              <a:off x="9218459" y="3334773"/>
              <a:ext cx="267848" cy="296804"/>
            </a:xfrm>
            <a:custGeom>
              <a:avLst/>
              <a:gdLst>
                <a:gd name="T0" fmla="*/ 6 w 28"/>
                <a:gd name="T1" fmla="*/ 31 h 31"/>
                <a:gd name="T2" fmla="*/ 16 w 28"/>
                <a:gd name="T3" fmla="*/ 8 h 31"/>
                <a:gd name="T4" fmla="*/ 15 w 28"/>
                <a:gd name="T5" fmla="*/ 6 h 31"/>
                <a:gd name="T6" fmla="*/ 20 w 28"/>
                <a:gd name="T7" fmla="*/ 1 h 31"/>
                <a:gd name="T8" fmla="*/ 9 w 28"/>
                <a:gd name="T9" fmla="*/ 2 h 31"/>
                <a:gd name="T10" fmla="*/ 9 w 28"/>
                <a:gd name="T11" fmla="*/ 2 h 31"/>
                <a:gd name="T12" fmla="*/ 15 w 28"/>
                <a:gd name="T13" fmla="*/ 6 h 31"/>
                <a:gd name="T14" fmla="*/ 16 w 28"/>
                <a:gd name="T15" fmla="*/ 6 h 31"/>
                <a:gd name="T16" fmla="*/ 12 w 28"/>
                <a:gd name="T17" fmla="*/ 7 h 31"/>
                <a:gd name="T18" fmla="*/ 14 w 28"/>
                <a:gd name="T19" fmla="*/ 12 h 31"/>
                <a:gd name="T20" fmla="*/ 14 w 28"/>
                <a:gd name="T21" fmla="*/ 27 h 31"/>
                <a:gd name="T22" fmla="*/ 14 w 28"/>
                <a:gd name="T23" fmla="*/ 12 h 31"/>
                <a:gd name="T24" fmla="*/ 14 w 28"/>
                <a:gd name="T25" fmla="*/ 19 h 31"/>
                <a:gd name="T26" fmla="*/ 17 w 28"/>
                <a:gd name="T27" fmla="*/ 20 h 31"/>
                <a:gd name="T28" fmla="*/ 17 w 28"/>
                <a:gd name="T29" fmla="*/ 23 h 31"/>
                <a:gd name="T30" fmla="*/ 14 w 28"/>
                <a:gd name="T31" fmla="*/ 24 h 31"/>
                <a:gd name="T32" fmla="*/ 14 w 28"/>
                <a:gd name="T33" fmla="*/ 24 h 31"/>
                <a:gd name="T34" fmla="*/ 13 w 28"/>
                <a:gd name="T35" fmla="*/ 24 h 31"/>
                <a:gd name="T36" fmla="*/ 11 w 28"/>
                <a:gd name="T37" fmla="*/ 23 h 31"/>
                <a:gd name="T38" fmla="*/ 11 w 28"/>
                <a:gd name="T39" fmla="*/ 21 h 31"/>
                <a:gd name="T40" fmla="*/ 12 w 28"/>
                <a:gd name="T41" fmla="*/ 21 h 31"/>
                <a:gd name="T42" fmla="*/ 12 w 28"/>
                <a:gd name="T43" fmla="*/ 22 h 31"/>
                <a:gd name="T44" fmla="*/ 13 w 28"/>
                <a:gd name="T45" fmla="*/ 22 h 31"/>
                <a:gd name="T46" fmla="*/ 12 w 28"/>
                <a:gd name="T47" fmla="*/ 20 h 31"/>
                <a:gd name="T48" fmla="*/ 11 w 28"/>
                <a:gd name="T49" fmla="*/ 19 h 31"/>
                <a:gd name="T50" fmla="*/ 11 w 28"/>
                <a:gd name="T51" fmla="*/ 17 h 31"/>
                <a:gd name="T52" fmla="*/ 13 w 28"/>
                <a:gd name="T53" fmla="*/ 16 h 31"/>
                <a:gd name="T54" fmla="*/ 14 w 28"/>
                <a:gd name="T55" fmla="*/ 15 h 31"/>
                <a:gd name="T56" fmla="*/ 16 w 28"/>
                <a:gd name="T57" fmla="*/ 16 h 31"/>
                <a:gd name="T58" fmla="*/ 17 w 28"/>
                <a:gd name="T59" fmla="*/ 18 h 31"/>
                <a:gd name="T60" fmla="*/ 16 w 28"/>
                <a:gd name="T61" fmla="*/ 18 h 31"/>
                <a:gd name="T62" fmla="*/ 15 w 28"/>
                <a:gd name="T63" fmla="*/ 17 h 31"/>
                <a:gd name="T64" fmla="*/ 13 w 28"/>
                <a:gd name="T65" fmla="*/ 17 h 31"/>
                <a:gd name="T66" fmla="*/ 12 w 28"/>
                <a:gd name="T67" fmla="*/ 19 h 31"/>
                <a:gd name="T68" fmla="*/ 12 w 28"/>
                <a:gd name="T69" fmla="*/ 18 h 31"/>
                <a:gd name="T70" fmla="*/ 13 w 28"/>
                <a:gd name="T71" fmla="*/ 17 h 31"/>
                <a:gd name="T72" fmla="*/ 14 w 28"/>
                <a:gd name="T73" fmla="*/ 20 h 31"/>
                <a:gd name="T74" fmla="*/ 16 w 28"/>
                <a:gd name="T75" fmla="*/ 21 h 31"/>
                <a:gd name="T76" fmla="*/ 15 w 28"/>
                <a:gd name="T77" fmla="*/ 22 h 31"/>
                <a:gd name="T78" fmla="*/ 14 w 28"/>
                <a:gd name="T79" fmla="*/ 22 h 31"/>
                <a:gd name="T80" fmla="*/ 14 w 28"/>
                <a:gd name="T81" fmla="*/ 25 h 31"/>
                <a:gd name="T82" fmla="*/ 9 w 28"/>
                <a:gd name="T83" fmla="*/ 20 h 31"/>
                <a:gd name="T84" fmla="*/ 14 w 28"/>
                <a:gd name="T85" fmla="*/ 15 h 31"/>
                <a:gd name="T86" fmla="*/ 19 w 28"/>
                <a:gd name="T87" fmla="*/ 20 h 31"/>
                <a:gd name="T88" fmla="*/ 14 w 28"/>
                <a:gd name="T89" fmla="*/ 25 h 31"/>
                <a:gd name="T90" fmla="*/ 14 w 28"/>
                <a:gd name="T91" fmla="*/ 26 h 31"/>
                <a:gd name="T92" fmla="*/ 8 w 28"/>
                <a:gd name="T93" fmla="*/ 20 h 31"/>
                <a:gd name="T94" fmla="*/ 14 w 28"/>
                <a:gd name="T95" fmla="*/ 14 h 31"/>
                <a:gd name="T96" fmla="*/ 20 w 28"/>
                <a:gd name="T97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" h="31">
                  <a:moveTo>
                    <a:pt x="12" y="8"/>
                  </a:moveTo>
                  <a:cubicBezTo>
                    <a:pt x="4" y="10"/>
                    <a:pt x="0" y="31"/>
                    <a:pt x="6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30"/>
                    <a:pt x="24" y="10"/>
                    <a:pt x="16" y="8"/>
                  </a:cubicBezTo>
                  <a:cubicBezTo>
                    <a:pt x="12" y="8"/>
                    <a:pt x="12" y="8"/>
                    <a:pt x="12" y="8"/>
                  </a:cubicBezTo>
                  <a:close/>
                  <a:moveTo>
                    <a:pt x="15" y="6"/>
                  </a:moveTo>
                  <a:cubicBezTo>
                    <a:pt x="16" y="4"/>
                    <a:pt x="18" y="2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6" y="0"/>
                    <a:pt x="13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3"/>
                    <a:pt x="12" y="4"/>
                    <a:pt x="13" y="6"/>
                  </a:cubicBezTo>
                  <a:cubicBezTo>
                    <a:pt x="15" y="6"/>
                    <a:pt x="15" y="6"/>
                    <a:pt x="15" y="6"/>
                  </a:cubicBezTo>
                  <a:close/>
                  <a:moveTo>
                    <a:pt x="16" y="7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3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5" y="7"/>
                    <a:pt x="16" y="7"/>
                  </a:cubicBezTo>
                  <a:close/>
                  <a:moveTo>
                    <a:pt x="14" y="12"/>
                  </a:moveTo>
                  <a:cubicBezTo>
                    <a:pt x="18" y="12"/>
                    <a:pt x="21" y="16"/>
                    <a:pt x="21" y="20"/>
                  </a:cubicBezTo>
                  <a:cubicBezTo>
                    <a:pt x="21" y="24"/>
                    <a:pt x="18" y="27"/>
                    <a:pt x="14" y="27"/>
                  </a:cubicBezTo>
                  <a:cubicBezTo>
                    <a:pt x="10" y="27"/>
                    <a:pt x="6" y="24"/>
                    <a:pt x="6" y="20"/>
                  </a:cubicBezTo>
                  <a:cubicBezTo>
                    <a:pt x="6" y="16"/>
                    <a:pt x="10" y="12"/>
                    <a:pt x="14" y="12"/>
                  </a:cubicBezTo>
                  <a:close/>
                  <a:moveTo>
                    <a:pt x="14" y="17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5" y="19"/>
                    <a:pt x="16" y="19"/>
                  </a:cubicBezTo>
                  <a:cubicBezTo>
                    <a:pt x="16" y="19"/>
                    <a:pt x="16" y="20"/>
                    <a:pt x="17" y="20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2"/>
                    <a:pt x="17" y="22"/>
                    <a:pt x="17" y="23"/>
                  </a:cubicBezTo>
                  <a:cubicBezTo>
                    <a:pt x="17" y="23"/>
                    <a:pt x="16" y="23"/>
                    <a:pt x="16" y="23"/>
                  </a:cubicBezTo>
                  <a:cubicBezTo>
                    <a:pt x="16" y="23"/>
                    <a:pt x="15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3"/>
                    <a:pt x="12" y="23"/>
                  </a:cubicBezTo>
                  <a:cubicBezTo>
                    <a:pt x="12" y="23"/>
                    <a:pt x="12" y="23"/>
                    <a:pt x="11" y="23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2" y="20"/>
                  </a:cubicBezTo>
                  <a:cubicBezTo>
                    <a:pt x="12" y="20"/>
                    <a:pt x="12" y="20"/>
                    <a:pt x="11" y="20"/>
                  </a:cubicBezTo>
                  <a:cubicBezTo>
                    <a:pt x="11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1" y="17"/>
                    <a:pt x="12" y="16"/>
                    <a:pt x="12" y="16"/>
                  </a:cubicBezTo>
                  <a:cubicBezTo>
                    <a:pt x="12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6"/>
                    <a:pt x="15" y="16"/>
                    <a:pt x="16" y="16"/>
                  </a:cubicBezTo>
                  <a:cubicBezTo>
                    <a:pt x="16" y="16"/>
                    <a:pt x="16" y="17"/>
                    <a:pt x="17" y="17"/>
                  </a:cubicBezTo>
                  <a:cubicBezTo>
                    <a:pt x="17" y="17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lose/>
                  <a:moveTo>
                    <a:pt x="13" y="17"/>
                  </a:move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lose/>
                  <a:moveTo>
                    <a:pt x="14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lose/>
                  <a:moveTo>
                    <a:pt x="14" y="25"/>
                  </a:moveTo>
                  <a:cubicBezTo>
                    <a:pt x="12" y="25"/>
                    <a:pt x="11" y="24"/>
                    <a:pt x="10" y="24"/>
                  </a:cubicBezTo>
                  <a:cubicBezTo>
                    <a:pt x="9" y="23"/>
                    <a:pt x="9" y="21"/>
                    <a:pt x="9" y="20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5"/>
                    <a:pt x="12" y="15"/>
                    <a:pt x="14" y="15"/>
                  </a:cubicBezTo>
                  <a:cubicBezTo>
                    <a:pt x="15" y="15"/>
                    <a:pt x="17" y="15"/>
                    <a:pt x="17" y="16"/>
                  </a:cubicBezTo>
                  <a:cubicBezTo>
                    <a:pt x="18" y="17"/>
                    <a:pt x="19" y="18"/>
                    <a:pt x="19" y="20"/>
                  </a:cubicBezTo>
                  <a:cubicBezTo>
                    <a:pt x="19" y="21"/>
                    <a:pt x="18" y="23"/>
                    <a:pt x="17" y="24"/>
                  </a:cubicBezTo>
                  <a:cubicBezTo>
                    <a:pt x="17" y="24"/>
                    <a:pt x="15" y="25"/>
                    <a:pt x="14" y="25"/>
                  </a:cubicBezTo>
                  <a:close/>
                  <a:moveTo>
                    <a:pt x="18" y="24"/>
                  </a:moveTo>
                  <a:cubicBezTo>
                    <a:pt x="17" y="25"/>
                    <a:pt x="16" y="26"/>
                    <a:pt x="14" y="26"/>
                  </a:cubicBezTo>
                  <a:cubicBezTo>
                    <a:pt x="12" y="26"/>
                    <a:pt x="11" y="25"/>
                    <a:pt x="9" y="24"/>
                  </a:cubicBezTo>
                  <a:cubicBezTo>
                    <a:pt x="8" y="23"/>
                    <a:pt x="8" y="22"/>
                    <a:pt x="8" y="20"/>
                  </a:cubicBezTo>
                  <a:cubicBezTo>
                    <a:pt x="8" y="18"/>
                    <a:pt x="8" y="17"/>
                    <a:pt x="9" y="15"/>
                  </a:cubicBezTo>
                  <a:cubicBezTo>
                    <a:pt x="11" y="14"/>
                    <a:pt x="12" y="14"/>
                    <a:pt x="14" y="14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19" y="17"/>
                    <a:pt x="20" y="18"/>
                    <a:pt x="20" y="20"/>
                  </a:cubicBezTo>
                  <a:cubicBezTo>
                    <a:pt x="20" y="22"/>
                    <a:pt x="19" y="23"/>
                    <a:pt x="18" y="24"/>
                  </a:cubicBezTo>
                  <a:close/>
                </a:path>
              </a:pathLst>
            </a:custGeom>
            <a:solidFill>
              <a:srgbClr val="014F86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09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fad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332079" y="-679448"/>
            <a:ext cx="3243546" cy="3243546"/>
            <a:chOff x="129129" y="133883"/>
            <a:chExt cx="3243546" cy="3243546"/>
          </a:xfrm>
        </p:grpSpPr>
        <p:grpSp>
          <p:nvGrpSpPr>
            <p:cNvPr id="4" name="Group 3"/>
            <p:cNvGrpSpPr/>
            <p:nvPr/>
          </p:nvGrpSpPr>
          <p:grpSpPr>
            <a:xfrm>
              <a:off x="129129" y="133883"/>
              <a:ext cx="3243546" cy="3243546"/>
              <a:chOff x="117230" y="104126"/>
              <a:chExt cx="4478216" cy="447821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37395" y="324292"/>
                <a:ext cx="4037885" cy="4037885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17230" y="104126"/>
                <a:ext cx="4478216" cy="4478217"/>
              </a:xfrm>
              <a:prstGeom prst="ellipse">
                <a:avLst/>
              </a:prstGeom>
              <a:solidFill>
                <a:srgbClr val="012A4A"/>
              </a:solidFill>
              <a:ln w="234950" cmpd="dbl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934338" y="1335450"/>
              <a:ext cx="188865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 smtClean="0">
                  <a:solidFill>
                    <a:schemeClr val="bg1"/>
                  </a:solidFill>
                </a:rPr>
                <a:t>KEY</a:t>
              </a:r>
            </a:p>
            <a:p>
              <a:r>
                <a:rPr lang="en-IN" sz="3200" dirty="0" smtClean="0">
                  <a:solidFill>
                    <a:schemeClr val="bg1"/>
                  </a:solidFill>
                </a:rPr>
                <a:t>INSIGHTS</a:t>
              </a:r>
              <a:endParaRPr lang="en-IN" sz="3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3199716" y="3444423"/>
            <a:ext cx="2330249" cy="2871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09679" y="3434783"/>
            <a:ext cx="2828351" cy="17844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-601579" y="3416968"/>
            <a:ext cx="2821581" cy="2201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339527" y="1599337"/>
            <a:ext cx="1591010" cy="2386296"/>
            <a:chOff x="5339527" y="1599337"/>
            <a:chExt cx="1591010" cy="2386296"/>
          </a:xfrm>
        </p:grpSpPr>
        <p:grpSp>
          <p:nvGrpSpPr>
            <p:cNvPr id="38" name="Group 37"/>
            <p:cNvGrpSpPr/>
            <p:nvPr/>
          </p:nvGrpSpPr>
          <p:grpSpPr>
            <a:xfrm>
              <a:off x="5339527" y="1599337"/>
              <a:ext cx="1591010" cy="2386296"/>
              <a:chOff x="5225942" y="1599337"/>
              <a:chExt cx="1591010" cy="2386296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5529965" y="3005919"/>
                <a:ext cx="979714" cy="97971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25942" y="1599337"/>
                <a:ext cx="15910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0070C0"/>
                    </a:solidFill>
                  </a:rPr>
                  <a:t>Outstanding Dues</a:t>
                </a:r>
                <a:r>
                  <a:rPr lang="en-IN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  <a:p>
                <a:pPr algn="ctr"/>
                <a:endParaRPr lang="en-IN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IN" dirty="0">
                    <a:solidFill>
                      <a:schemeClr val="bg2">
                        <a:lumMod val="50000"/>
                      </a:schemeClr>
                    </a:solidFill>
                  </a:rPr>
                  <a:t>₹ 62,781</a:t>
                </a:r>
              </a:p>
            </p:txBody>
          </p:sp>
        </p:grpSp>
        <p:sp>
          <p:nvSpPr>
            <p:cNvPr id="57" name="Freeform 239"/>
            <p:cNvSpPr>
              <a:spLocks noEditPoints="1"/>
            </p:cNvSpPr>
            <p:nvPr/>
          </p:nvSpPr>
          <p:spPr bwMode="auto">
            <a:xfrm>
              <a:off x="5975051" y="3380294"/>
              <a:ext cx="316712" cy="258799"/>
            </a:xfrm>
            <a:custGeom>
              <a:avLst/>
              <a:gdLst>
                <a:gd name="T0" fmla="*/ 2 w 33"/>
                <a:gd name="T1" fmla="*/ 22 h 27"/>
                <a:gd name="T2" fmla="*/ 0 w 33"/>
                <a:gd name="T3" fmla="*/ 19 h 27"/>
                <a:gd name="T4" fmla="*/ 10 w 33"/>
                <a:gd name="T5" fmla="*/ 18 h 27"/>
                <a:gd name="T6" fmla="*/ 23 w 33"/>
                <a:gd name="T7" fmla="*/ 10 h 27"/>
                <a:gd name="T8" fmla="*/ 26 w 33"/>
                <a:gd name="T9" fmla="*/ 14 h 27"/>
                <a:gd name="T10" fmla="*/ 28 w 33"/>
                <a:gd name="T11" fmla="*/ 18 h 27"/>
                <a:gd name="T12" fmla="*/ 26 w 33"/>
                <a:gd name="T13" fmla="*/ 21 h 27"/>
                <a:gd name="T14" fmla="*/ 23 w 33"/>
                <a:gd name="T15" fmla="*/ 22 h 27"/>
                <a:gd name="T16" fmla="*/ 21 w 33"/>
                <a:gd name="T17" fmla="*/ 23 h 27"/>
                <a:gd name="T18" fmla="*/ 19 w 33"/>
                <a:gd name="T19" fmla="*/ 22 h 27"/>
                <a:gd name="T20" fmla="*/ 17 w 33"/>
                <a:gd name="T21" fmla="*/ 20 h 27"/>
                <a:gd name="T22" fmla="*/ 16 w 33"/>
                <a:gd name="T23" fmla="*/ 17 h 27"/>
                <a:gd name="T24" fmla="*/ 19 w 33"/>
                <a:gd name="T25" fmla="*/ 19 h 27"/>
                <a:gd name="T26" fmla="*/ 20 w 33"/>
                <a:gd name="T27" fmla="*/ 20 h 27"/>
                <a:gd name="T28" fmla="*/ 21 w 33"/>
                <a:gd name="T29" fmla="*/ 16 h 27"/>
                <a:gd name="T30" fmla="*/ 18 w 33"/>
                <a:gd name="T31" fmla="*/ 15 h 27"/>
                <a:gd name="T32" fmla="*/ 17 w 33"/>
                <a:gd name="T33" fmla="*/ 12 h 27"/>
                <a:gd name="T34" fmla="*/ 19 w 33"/>
                <a:gd name="T35" fmla="*/ 9 h 27"/>
                <a:gd name="T36" fmla="*/ 21 w 33"/>
                <a:gd name="T37" fmla="*/ 7 h 27"/>
                <a:gd name="T38" fmla="*/ 23 w 33"/>
                <a:gd name="T39" fmla="*/ 8 h 27"/>
                <a:gd name="T40" fmla="*/ 27 w 33"/>
                <a:gd name="T41" fmla="*/ 10 h 27"/>
                <a:gd name="T42" fmla="*/ 25 w 33"/>
                <a:gd name="T43" fmla="*/ 12 h 27"/>
                <a:gd name="T44" fmla="*/ 25 w 33"/>
                <a:gd name="T45" fmla="*/ 11 h 27"/>
                <a:gd name="T46" fmla="*/ 23 w 33"/>
                <a:gd name="T47" fmla="*/ 10 h 27"/>
                <a:gd name="T48" fmla="*/ 21 w 33"/>
                <a:gd name="T49" fmla="*/ 10 h 27"/>
                <a:gd name="T50" fmla="*/ 19 w 33"/>
                <a:gd name="T51" fmla="*/ 11 h 27"/>
                <a:gd name="T52" fmla="*/ 19 w 33"/>
                <a:gd name="T53" fmla="*/ 14 h 27"/>
                <a:gd name="T54" fmla="*/ 21 w 33"/>
                <a:gd name="T55" fmla="*/ 10 h 27"/>
                <a:gd name="T56" fmla="*/ 23 w 33"/>
                <a:gd name="T57" fmla="*/ 20 h 27"/>
                <a:gd name="T58" fmla="*/ 25 w 33"/>
                <a:gd name="T59" fmla="*/ 19 h 27"/>
                <a:gd name="T60" fmla="*/ 25 w 33"/>
                <a:gd name="T61" fmla="*/ 17 h 27"/>
                <a:gd name="T62" fmla="*/ 23 w 33"/>
                <a:gd name="T63" fmla="*/ 16 h 27"/>
                <a:gd name="T64" fmla="*/ 29 w 33"/>
                <a:gd name="T65" fmla="*/ 22 h 27"/>
                <a:gd name="T66" fmla="*/ 29 w 33"/>
                <a:gd name="T67" fmla="*/ 9 h 27"/>
                <a:gd name="T68" fmla="*/ 15 w 33"/>
                <a:gd name="T69" fmla="*/ 9 h 27"/>
                <a:gd name="T70" fmla="*/ 15 w 33"/>
                <a:gd name="T71" fmla="*/ 22 h 27"/>
                <a:gd name="T72" fmla="*/ 30 w 33"/>
                <a:gd name="T73" fmla="*/ 23 h 27"/>
                <a:gd name="T74" fmla="*/ 30 w 33"/>
                <a:gd name="T75" fmla="*/ 7 h 27"/>
                <a:gd name="T76" fmla="*/ 14 w 33"/>
                <a:gd name="T77" fmla="*/ 7 h 27"/>
                <a:gd name="T78" fmla="*/ 14 w 33"/>
                <a:gd name="T79" fmla="*/ 23 h 27"/>
                <a:gd name="T80" fmla="*/ 30 w 33"/>
                <a:gd name="T81" fmla="*/ 23 h 27"/>
                <a:gd name="T82" fmla="*/ 2 w 33"/>
                <a:gd name="T83" fmla="*/ 5 h 27"/>
                <a:gd name="T84" fmla="*/ 0 w 33"/>
                <a:gd name="T85" fmla="*/ 1 h 27"/>
                <a:gd name="T86" fmla="*/ 21 w 33"/>
                <a:gd name="T87" fmla="*/ 0 h 27"/>
                <a:gd name="T88" fmla="*/ 22 w 33"/>
                <a:gd name="T89" fmla="*/ 2 h 27"/>
                <a:gd name="T90" fmla="*/ 14 w 33"/>
                <a:gd name="T91" fmla="*/ 5 h 27"/>
                <a:gd name="T92" fmla="*/ 2 w 33"/>
                <a:gd name="T93" fmla="*/ 11 h 27"/>
                <a:gd name="T94" fmla="*/ 0 w 33"/>
                <a:gd name="T95" fmla="*/ 7 h 27"/>
                <a:gd name="T96" fmla="*/ 13 w 33"/>
                <a:gd name="T97" fmla="*/ 6 h 27"/>
                <a:gd name="T98" fmla="*/ 9 w 33"/>
                <a:gd name="T99" fmla="*/ 17 h 27"/>
                <a:gd name="T100" fmla="*/ 0 w 33"/>
                <a:gd name="T101" fmla="*/ 15 h 27"/>
                <a:gd name="T102" fmla="*/ 2 w 33"/>
                <a:gd name="T103" fmla="*/ 12 h 27"/>
                <a:gd name="T104" fmla="*/ 9 w 33"/>
                <a:gd name="T105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" h="27">
                  <a:moveTo>
                    <a:pt x="11" y="2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1" y="21"/>
                    <a:pt x="11" y="22"/>
                  </a:cubicBezTo>
                  <a:close/>
                  <a:moveTo>
                    <a:pt x="23" y="10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5" y="14"/>
                    <a:pt x="26" y="14"/>
                  </a:cubicBezTo>
                  <a:cubicBezTo>
                    <a:pt x="26" y="14"/>
                    <a:pt x="27" y="15"/>
                    <a:pt x="27" y="15"/>
                  </a:cubicBezTo>
                  <a:cubicBezTo>
                    <a:pt x="28" y="16"/>
                    <a:pt x="28" y="17"/>
                    <a:pt x="28" y="18"/>
                  </a:cubicBezTo>
                  <a:cubicBezTo>
                    <a:pt x="28" y="19"/>
                    <a:pt x="28" y="19"/>
                    <a:pt x="27" y="20"/>
                  </a:cubicBezTo>
                  <a:cubicBezTo>
                    <a:pt x="27" y="21"/>
                    <a:pt x="27" y="21"/>
                    <a:pt x="26" y="21"/>
                  </a:cubicBezTo>
                  <a:cubicBezTo>
                    <a:pt x="25" y="22"/>
                    <a:pt x="24" y="22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1"/>
                    <a:pt x="18" y="21"/>
                  </a:cubicBezTo>
                  <a:cubicBezTo>
                    <a:pt x="17" y="21"/>
                    <a:pt x="17" y="20"/>
                    <a:pt x="17" y="20"/>
                  </a:cubicBezTo>
                  <a:cubicBezTo>
                    <a:pt x="17" y="19"/>
                    <a:pt x="16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8"/>
                    <a:pt x="19" y="18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20" y="20"/>
                    <a:pt x="20" y="20"/>
                  </a:cubicBezTo>
                  <a:cubicBezTo>
                    <a:pt x="20" y="20"/>
                    <a:pt x="21" y="20"/>
                    <a:pt x="2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9" y="16"/>
                    <a:pt x="18" y="15"/>
                    <a:pt x="18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7" y="14"/>
                    <a:pt x="17" y="13"/>
                    <a:pt x="17" y="12"/>
                  </a:cubicBezTo>
                  <a:cubicBezTo>
                    <a:pt x="17" y="11"/>
                    <a:pt x="17" y="10"/>
                    <a:pt x="17" y="10"/>
                  </a:cubicBezTo>
                  <a:cubicBezTo>
                    <a:pt x="18" y="9"/>
                    <a:pt x="18" y="9"/>
                    <a:pt x="19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5" y="9"/>
                    <a:pt x="26" y="9"/>
                  </a:cubicBezTo>
                  <a:cubicBezTo>
                    <a:pt x="26" y="9"/>
                    <a:pt x="27" y="9"/>
                    <a:pt x="27" y="10"/>
                  </a:cubicBezTo>
                  <a:cubicBezTo>
                    <a:pt x="27" y="10"/>
                    <a:pt x="28" y="11"/>
                    <a:pt x="28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4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0" y="10"/>
                    <a:pt x="20" y="10"/>
                  </a:cubicBezTo>
                  <a:cubicBezTo>
                    <a:pt x="20" y="11"/>
                    <a:pt x="19" y="11"/>
                    <a:pt x="19" y="11"/>
                  </a:cubicBezTo>
                  <a:cubicBezTo>
                    <a:pt x="19" y="11"/>
                    <a:pt x="19" y="12"/>
                    <a:pt x="19" y="12"/>
                  </a:cubicBezTo>
                  <a:cubicBezTo>
                    <a:pt x="19" y="13"/>
                    <a:pt x="19" y="13"/>
                    <a:pt x="19" y="14"/>
                  </a:cubicBezTo>
                  <a:cubicBezTo>
                    <a:pt x="20" y="14"/>
                    <a:pt x="21" y="14"/>
                    <a:pt x="21" y="14"/>
                  </a:cubicBezTo>
                  <a:cubicBezTo>
                    <a:pt x="21" y="10"/>
                    <a:pt x="21" y="10"/>
                    <a:pt x="21" y="10"/>
                  </a:cubicBezTo>
                  <a:close/>
                  <a:moveTo>
                    <a:pt x="23" y="16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5" y="20"/>
                    <a:pt x="25" y="19"/>
                  </a:cubicBezTo>
                  <a:cubicBezTo>
                    <a:pt x="25" y="19"/>
                    <a:pt x="26" y="19"/>
                    <a:pt x="26" y="18"/>
                  </a:cubicBezTo>
                  <a:cubicBezTo>
                    <a:pt x="26" y="17"/>
                    <a:pt x="25" y="17"/>
                    <a:pt x="25" y="17"/>
                  </a:cubicBezTo>
                  <a:cubicBezTo>
                    <a:pt x="25" y="16"/>
                    <a:pt x="25" y="16"/>
                    <a:pt x="24" y="16"/>
                  </a:cubicBezTo>
                  <a:cubicBezTo>
                    <a:pt x="24" y="16"/>
                    <a:pt x="24" y="16"/>
                    <a:pt x="23" y="16"/>
                  </a:cubicBezTo>
                  <a:close/>
                  <a:moveTo>
                    <a:pt x="22" y="25"/>
                  </a:moveTo>
                  <a:cubicBezTo>
                    <a:pt x="25" y="25"/>
                    <a:pt x="27" y="24"/>
                    <a:pt x="29" y="22"/>
                  </a:cubicBezTo>
                  <a:cubicBezTo>
                    <a:pt x="30" y="20"/>
                    <a:pt x="32" y="18"/>
                    <a:pt x="32" y="15"/>
                  </a:cubicBezTo>
                  <a:cubicBezTo>
                    <a:pt x="32" y="13"/>
                    <a:pt x="30" y="10"/>
                    <a:pt x="29" y="9"/>
                  </a:cubicBezTo>
                  <a:cubicBezTo>
                    <a:pt x="27" y="7"/>
                    <a:pt x="25" y="6"/>
                    <a:pt x="22" y="6"/>
                  </a:cubicBezTo>
                  <a:cubicBezTo>
                    <a:pt x="20" y="6"/>
                    <a:pt x="17" y="7"/>
                    <a:pt x="15" y="9"/>
                  </a:cubicBezTo>
                  <a:cubicBezTo>
                    <a:pt x="14" y="10"/>
                    <a:pt x="13" y="13"/>
                    <a:pt x="13" y="15"/>
                  </a:cubicBezTo>
                  <a:cubicBezTo>
                    <a:pt x="13" y="18"/>
                    <a:pt x="14" y="20"/>
                    <a:pt x="15" y="22"/>
                  </a:cubicBezTo>
                  <a:cubicBezTo>
                    <a:pt x="17" y="24"/>
                    <a:pt x="20" y="25"/>
                    <a:pt x="22" y="25"/>
                  </a:cubicBezTo>
                  <a:close/>
                  <a:moveTo>
                    <a:pt x="30" y="23"/>
                  </a:moveTo>
                  <a:cubicBezTo>
                    <a:pt x="32" y="21"/>
                    <a:pt x="33" y="18"/>
                    <a:pt x="33" y="15"/>
                  </a:cubicBezTo>
                  <a:cubicBezTo>
                    <a:pt x="33" y="12"/>
                    <a:pt x="32" y="9"/>
                    <a:pt x="30" y="7"/>
                  </a:cubicBezTo>
                  <a:cubicBezTo>
                    <a:pt x="28" y="5"/>
                    <a:pt x="25" y="4"/>
                    <a:pt x="22" y="4"/>
                  </a:cubicBezTo>
                  <a:cubicBezTo>
                    <a:pt x="19" y="4"/>
                    <a:pt x="16" y="5"/>
                    <a:pt x="14" y="7"/>
                  </a:cubicBezTo>
                  <a:cubicBezTo>
                    <a:pt x="12" y="9"/>
                    <a:pt x="11" y="12"/>
                    <a:pt x="11" y="15"/>
                  </a:cubicBezTo>
                  <a:cubicBezTo>
                    <a:pt x="11" y="18"/>
                    <a:pt x="12" y="21"/>
                    <a:pt x="14" y="23"/>
                  </a:cubicBezTo>
                  <a:cubicBezTo>
                    <a:pt x="16" y="25"/>
                    <a:pt x="19" y="27"/>
                    <a:pt x="22" y="27"/>
                  </a:cubicBezTo>
                  <a:cubicBezTo>
                    <a:pt x="25" y="27"/>
                    <a:pt x="28" y="25"/>
                    <a:pt x="30" y="23"/>
                  </a:cubicBezTo>
                  <a:close/>
                  <a:moveTo>
                    <a:pt x="14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2"/>
                    <a:pt x="17" y="3"/>
                    <a:pt x="14" y="5"/>
                  </a:cubicBezTo>
                  <a:close/>
                  <a:moveTo>
                    <a:pt x="10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7"/>
                    <a:pt x="11" y="9"/>
                    <a:pt x="10" y="11"/>
                  </a:cubicBezTo>
                  <a:close/>
                  <a:moveTo>
                    <a:pt x="9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1" y="12"/>
                    <a:pt x="2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4"/>
                    <a:pt x="9" y="15"/>
                  </a:cubicBezTo>
                  <a:cubicBezTo>
                    <a:pt x="9" y="16"/>
                    <a:pt x="9" y="16"/>
                    <a:pt x="9" y="1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63842" y="3019835"/>
            <a:ext cx="1292034" cy="2679185"/>
            <a:chOff x="2063842" y="3019835"/>
            <a:chExt cx="1292034" cy="2679185"/>
          </a:xfrm>
        </p:grpSpPr>
        <p:grpSp>
          <p:nvGrpSpPr>
            <p:cNvPr id="43" name="Group 42"/>
            <p:cNvGrpSpPr/>
            <p:nvPr/>
          </p:nvGrpSpPr>
          <p:grpSpPr>
            <a:xfrm>
              <a:off x="2220002" y="3019835"/>
              <a:ext cx="979714" cy="979714"/>
              <a:chOff x="2276669" y="2771192"/>
              <a:chExt cx="979714" cy="97971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276669" y="2771192"/>
                <a:ext cx="979714" cy="97971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13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AutoShape 119"/>
              <p:cNvSpPr>
                <a:spLocks/>
              </p:cNvSpPr>
              <p:nvPr/>
            </p:nvSpPr>
            <p:spPr bwMode="auto">
              <a:xfrm>
                <a:off x="2812295" y="3220469"/>
                <a:ext cx="69443" cy="804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000"/>
                    </a:moveTo>
                    <a:cubicBezTo>
                      <a:pt x="6825" y="18000"/>
                      <a:pt x="3600" y="14774"/>
                      <a:pt x="3600" y="10800"/>
                    </a:cubicBezTo>
                    <a:cubicBezTo>
                      <a:pt x="3600" y="6825"/>
                      <a:pt x="6825" y="3600"/>
                      <a:pt x="10800" y="3600"/>
                    </a:cubicBezTo>
                    <a:cubicBezTo>
                      <a:pt x="14774" y="3600"/>
                      <a:pt x="17999" y="6825"/>
                      <a:pt x="17999" y="10800"/>
                    </a:cubicBezTo>
                    <a:cubicBezTo>
                      <a:pt x="17999" y="14774"/>
                      <a:pt x="14774" y="18000"/>
                      <a:pt x="10800" y="18000"/>
                    </a:cubicBezTo>
                    <a:moveTo>
                      <a:pt x="10800" y="0"/>
                    </a:move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6"/>
                      <a:pt x="4833" y="21599"/>
                      <a:pt x="10800" y="21599"/>
                    </a:cubicBezTo>
                    <a:cubicBezTo>
                      <a:pt x="16766" y="21599"/>
                      <a:pt x="21600" y="16766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</a:path>
                </a:pathLst>
              </a:custGeom>
              <a:solidFill>
                <a:srgbClr val="7F7F7F"/>
              </a:solidFill>
              <a:ln>
                <a:solidFill>
                  <a:srgbClr val="013A63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063842" y="4221692"/>
              <a:ext cx="129203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043C64"/>
                  </a:solidFill>
                </a:rPr>
                <a:t>Average Treatment Cost</a:t>
              </a:r>
            </a:p>
            <a:p>
              <a:pPr algn="ctr"/>
              <a:endParaRPr lang="en-IN" b="1" dirty="0" smtClean="0">
                <a:solidFill>
                  <a:srgbClr val="043C64"/>
                </a:solidFill>
              </a:endParaRPr>
            </a:p>
            <a:p>
              <a:pPr algn="ctr"/>
              <a:r>
                <a:rPr lang="en-IN" dirty="0">
                  <a:solidFill>
                    <a:schemeClr val="bg2">
                      <a:lumMod val="50000"/>
                    </a:schemeClr>
                  </a:solidFill>
                </a:rPr>
                <a:t>₹ 2,113.24</a:t>
              </a:r>
            </a:p>
          </p:txBody>
        </p:sp>
        <p:sp>
          <p:nvSpPr>
            <p:cNvPr id="58" name="Freeform 235"/>
            <p:cNvSpPr>
              <a:spLocks noEditPoints="1"/>
            </p:cNvSpPr>
            <p:nvPr/>
          </p:nvSpPr>
          <p:spPr bwMode="auto">
            <a:xfrm>
              <a:off x="2583896" y="3346812"/>
              <a:ext cx="327571" cy="325761"/>
            </a:xfrm>
            <a:custGeom>
              <a:avLst/>
              <a:gdLst>
                <a:gd name="T0" fmla="*/ 21 w 34"/>
                <a:gd name="T1" fmla="*/ 26 h 34"/>
                <a:gd name="T2" fmla="*/ 21 w 34"/>
                <a:gd name="T3" fmla="*/ 20 h 34"/>
                <a:gd name="T4" fmla="*/ 31 w 34"/>
                <a:gd name="T5" fmla="*/ 19 h 34"/>
                <a:gd name="T6" fmla="*/ 34 w 34"/>
                <a:gd name="T7" fmla="*/ 24 h 34"/>
                <a:gd name="T8" fmla="*/ 31 w 34"/>
                <a:gd name="T9" fmla="*/ 20 h 34"/>
                <a:gd name="T10" fmla="*/ 22 w 34"/>
                <a:gd name="T11" fmla="*/ 20 h 34"/>
                <a:gd name="T12" fmla="*/ 29 w 34"/>
                <a:gd name="T13" fmla="*/ 32 h 34"/>
                <a:gd name="T14" fmla="*/ 27 w 34"/>
                <a:gd name="T15" fmla="*/ 29 h 34"/>
                <a:gd name="T16" fmla="*/ 23 w 34"/>
                <a:gd name="T17" fmla="*/ 32 h 34"/>
                <a:gd name="T18" fmla="*/ 23 w 34"/>
                <a:gd name="T19" fmla="*/ 30 h 34"/>
                <a:gd name="T20" fmla="*/ 24 w 34"/>
                <a:gd name="T21" fmla="*/ 29 h 34"/>
                <a:gd name="T22" fmla="*/ 23 w 34"/>
                <a:gd name="T23" fmla="*/ 27 h 34"/>
                <a:gd name="T24" fmla="*/ 24 w 34"/>
                <a:gd name="T25" fmla="*/ 26 h 34"/>
                <a:gd name="T26" fmla="*/ 23 w 34"/>
                <a:gd name="T27" fmla="*/ 21 h 34"/>
                <a:gd name="T28" fmla="*/ 24 w 34"/>
                <a:gd name="T29" fmla="*/ 23 h 34"/>
                <a:gd name="T30" fmla="*/ 17 w 34"/>
                <a:gd name="T31" fmla="*/ 12 h 34"/>
                <a:gd name="T32" fmla="*/ 11 w 34"/>
                <a:gd name="T33" fmla="*/ 11 h 34"/>
                <a:gd name="T34" fmla="*/ 12 w 34"/>
                <a:gd name="T35" fmla="*/ 15 h 34"/>
                <a:gd name="T36" fmla="*/ 10 w 34"/>
                <a:gd name="T37" fmla="*/ 15 h 34"/>
                <a:gd name="T38" fmla="*/ 8 w 34"/>
                <a:gd name="T39" fmla="*/ 13 h 34"/>
                <a:gd name="T40" fmla="*/ 10 w 34"/>
                <a:gd name="T41" fmla="*/ 14 h 34"/>
                <a:gd name="T42" fmla="*/ 8 w 34"/>
                <a:gd name="T43" fmla="*/ 10 h 34"/>
                <a:gd name="T44" fmla="*/ 11 w 34"/>
                <a:gd name="T45" fmla="*/ 8 h 34"/>
                <a:gd name="T46" fmla="*/ 12 w 34"/>
                <a:gd name="T47" fmla="*/ 10 h 34"/>
                <a:gd name="T48" fmla="*/ 10 w 34"/>
                <a:gd name="T49" fmla="*/ 10 h 34"/>
                <a:gd name="T50" fmla="*/ 10 w 34"/>
                <a:gd name="T51" fmla="*/ 10 h 34"/>
                <a:gd name="T52" fmla="*/ 12 w 34"/>
                <a:gd name="T53" fmla="*/ 12 h 34"/>
                <a:gd name="T54" fmla="*/ 11 w 34"/>
                <a:gd name="T55" fmla="*/ 12 h 34"/>
                <a:gd name="T56" fmla="*/ 11 w 34"/>
                <a:gd name="T57" fmla="*/ 7 h 34"/>
                <a:gd name="T58" fmla="*/ 14 w 34"/>
                <a:gd name="T59" fmla="*/ 16 h 34"/>
                <a:gd name="T60" fmla="*/ 11 w 34"/>
                <a:gd name="T61" fmla="*/ 6 h 34"/>
                <a:gd name="T62" fmla="*/ 3 w 34"/>
                <a:gd name="T63" fmla="*/ 4 h 34"/>
                <a:gd name="T64" fmla="*/ 3 w 34"/>
                <a:gd name="T65" fmla="*/ 19 h 34"/>
                <a:gd name="T66" fmla="*/ 31 w 34"/>
                <a:gd name="T67" fmla="*/ 17 h 34"/>
                <a:gd name="T68" fmla="*/ 21 w 34"/>
                <a:gd name="T69" fmla="*/ 17 h 34"/>
                <a:gd name="T70" fmla="*/ 30 w 34"/>
                <a:gd name="T71" fmla="*/ 7 h 34"/>
                <a:gd name="T72" fmla="*/ 30 w 34"/>
                <a:gd name="T73" fmla="*/ 4 h 34"/>
                <a:gd name="T74" fmla="*/ 21 w 34"/>
                <a:gd name="T75" fmla="*/ 13 h 34"/>
                <a:gd name="T76" fmla="*/ 27 w 34"/>
                <a:gd name="T77" fmla="*/ 11 h 34"/>
                <a:gd name="T78" fmla="*/ 24 w 34"/>
                <a:gd name="T79" fmla="*/ 13 h 34"/>
                <a:gd name="T80" fmla="*/ 31 w 34"/>
                <a:gd name="T81" fmla="*/ 11 h 34"/>
                <a:gd name="T82" fmla="*/ 28 w 34"/>
                <a:gd name="T83" fmla="*/ 11 h 34"/>
                <a:gd name="T84" fmla="*/ 24 w 34"/>
                <a:gd name="T85" fmla="*/ 10 h 34"/>
                <a:gd name="T86" fmla="*/ 21 w 34"/>
                <a:gd name="T87" fmla="*/ 8 h 34"/>
                <a:gd name="T88" fmla="*/ 27 w 34"/>
                <a:gd name="T89" fmla="*/ 10 h 34"/>
                <a:gd name="T90" fmla="*/ 27 w 34"/>
                <a:gd name="T91" fmla="*/ 8 h 34"/>
                <a:gd name="T92" fmla="*/ 28 w 34"/>
                <a:gd name="T93" fmla="*/ 10 h 34"/>
                <a:gd name="T94" fmla="*/ 24 w 34"/>
                <a:gd name="T95" fmla="*/ 4 h 34"/>
                <a:gd name="T96" fmla="*/ 21 w 34"/>
                <a:gd name="T97" fmla="*/ 7 h 34"/>
                <a:gd name="T98" fmla="*/ 27 w 34"/>
                <a:gd name="T99" fmla="*/ 5 h 34"/>
                <a:gd name="T100" fmla="*/ 24 w 34"/>
                <a:gd name="T10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" h="3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5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8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6"/>
                    <a:pt x="34" y="25"/>
                    <a:pt x="34" y="24"/>
                  </a:cubicBezTo>
                  <a:cubicBezTo>
                    <a:pt x="34" y="15"/>
                    <a:pt x="34" y="11"/>
                    <a:pt x="34" y="2"/>
                  </a:cubicBezTo>
                  <a:cubicBezTo>
                    <a:pt x="34" y="1"/>
                    <a:pt x="32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" y="0"/>
                    <a:pt x="2" y="0"/>
                    <a:pt x="2" y="0"/>
                  </a:cubicBezTo>
                  <a:close/>
                  <a:moveTo>
                    <a:pt x="31" y="20"/>
                  </a:move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0" y="34"/>
                    <a:pt x="29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4"/>
                    <a:pt x="22" y="33"/>
                    <a:pt x="22" y="3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19"/>
                    <a:pt x="23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0" y="19"/>
                    <a:pt x="31" y="20"/>
                    <a:pt x="31" y="20"/>
                  </a:cubicBezTo>
                  <a:close/>
                  <a:moveTo>
                    <a:pt x="27" y="32"/>
                  </a:moveTo>
                  <a:cubicBezTo>
                    <a:pt x="28" y="32"/>
                    <a:pt x="28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1"/>
                    <a:pt x="29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lose/>
                  <a:moveTo>
                    <a:pt x="23" y="30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lose/>
                  <a:moveTo>
                    <a:pt x="23" y="27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lose/>
                  <a:moveTo>
                    <a:pt x="23" y="24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4"/>
                    <a:pt x="23" y="24"/>
                    <a:pt x="23" y="24"/>
                  </a:cubicBezTo>
                  <a:close/>
                  <a:moveTo>
                    <a:pt x="23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1"/>
                    <a:pt x="23" y="21"/>
                    <a:pt x="23" y="21"/>
                  </a:cubicBezTo>
                  <a:close/>
                  <a:moveTo>
                    <a:pt x="11" y="5"/>
                  </a:moveTo>
                  <a:cubicBezTo>
                    <a:pt x="14" y="5"/>
                    <a:pt x="17" y="8"/>
                    <a:pt x="17" y="12"/>
                  </a:cubicBezTo>
                  <a:cubicBezTo>
                    <a:pt x="17" y="15"/>
                    <a:pt x="14" y="18"/>
                    <a:pt x="11" y="18"/>
                  </a:cubicBezTo>
                  <a:cubicBezTo>
                    <a:pt x="7" y="18"/>
                    <a:pt x="4" y="15"/>
                    <a:pt x="4" y="12"/>
                  </a:cubicBezTo>
                  <a:cubicBezTo>
                    <a:pt x="4" y="8"/>
                    <a:pt x="7" y="5"/>
                    <a:pt x="11" y="5"/>
                  </a:cubicBezTo>
                  <a:close/>
                  <a:moveTo>
                    <a:pt x="11" y="10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2" y="11"/>
                    <a:pt x="12" y="11"/>
                  </a:cubicBezTo>
                  <a:cubicBezTo>
                    <a:pt x="13" y="11"/>
                    <a:pt x="13" y="12"/>
                    <a:pt x="13" y="12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13" y="14"/>
                    <a:pt x="13" y="15"/>
                    <a:pt x="12" y="15"/>
                  </a:cubicBezTo>
                  <a:cubicBezTo>
                    <a:pt x="12" y="15"/>
                    <a:pt x="12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9"/>
                    <a:pt x="10" y="9"/>
                    <a:pt x="10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lose/>
                  <a:moveTo>
                    <a:pt x="10" y="10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lose/>
                  <a:moveTo>
                    <a:pt x="11" y="12"/>
                  </a:moveTo>
                  <a:cubicBezTo>
                    <a:pt x="11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12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2"/>
                    <a:pt x="11" y="12"/>
                    <a:pt x="11" y="12"/>
                  </a:cubicBezTo>
                  <a:close/>
                  <a:moveTo>
                    <a:pt x="11" y="16"/>
                  </a:moveTo>
                  <a:cubicBezTo>
                    <a:pt x="9" y="16"/>
                    <a:pt x="8" y="16"/>
                    <a:pt x="7" y="15"/>
                  </a:cubicBezTo>
                  <a:cubicBezTo>
                    <a:pt x="7" y="14"/>
                    <a:pt x="6" y="13"/>
                    <a:pt x="6" y="12"/>
                  </a:cubicBezTo>
                  <a:cubicBezTo>
                    <a:pt x="6" y="11"/>
                    <a:pt x="7" y="9"/>
                    <a:pt x="7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2" y="7"/>
                    <a:pt x="13" y="8"/>
                    <a:pt x="14" y="9"/>
                  </a:cubicBezTo>
                  <a:cubicBezTo>
                    <a:pt x="15" y="9"/>
                    <a:pt x="15" y="11"/>
                    <a:pt x="15" y="12"/>
                  </a:cubicBezTo>
                  <a:cubicBezTo>
                    <a:pt x="15" y="13"/>
                    <a:pt x="15" y="14"/>
                    <a:pt x="14" y="15"/>
                  </a:cubicBezTo>
                  <a:cubicBezTo>
                    <a:pt x="13" y="16"/>
                    <a:pt x="12" y="16"/>
                    <a:pt x="11" y="16"/>
                  </a:cubicBezTo>
                  <a:close/>
                  <a:moveTo>
                    <a:pt x="14" y="16"/>
                  </a:moveTo>
                  <a:cubicBezTo>
                    <a:pt x="13" y="17"/>
                    <a:pt x="12" y="17"/>
                    <a:pt x="11" y="17"/>
                  </a:cubicBezTo>
                  <a:cubicBezTo>
                    <a:pt x="9" y="17"/>
                    <a:pt x="8" y="17"/>
                    <a:pt x="7" y="16"/>
                  </a:cubicBezTo>
                  <a:cubicBezTo>
                    <a:pt x="6" y="15"/>
                    <a:pt x="5" y="13"/>
                    <a:pt x="5" y="12"/>
                  </a:cubicBezTo>
                  <a:cubicBezTo>
                    <a:pt x="5" y="10"/>
                    <a:pt x="6" y="9"/>
                    <a:pt x="7" y="8"/>
                  </a:cubicBezTo>
                  <a:cubicBezTo>
                    <a:pt x="8" y="7"/>
                    <a:pt x="9" y="6"/>
                    <a:pt x="11" y="6"/>
                  </a:cubicBezTo>
                  <a:cubicBezTo>
                    <a:pt x="12" y="6"/>
                    <a:pt x="13" y="7"/>
                    <a:pt x="14" y="8"/>
                  </a:cubicBezTo>
                  <a:cubicBezTo>
                    <a:pt x="15" y="9"/>
                    <a:pt x="16" y="10"/>
                    <a:pt x="16" y="12"/>
                  </a:cubicBezTo>
                  <a:cubicBezTo>
                    <a:pt x="16" y="13"/>
                    <a:pt x="15" y="15"/>
                    <a:pt x="14" y="16"/>
                  </a:cubicBezTo>
                  <a:close/>
                  <a:moveTo>
                    <a:pt x="3" y="5"/>
                  </a:moveTo>
                  <a:cubicBezTo>
                    <a:pt x="3" y="5"/>
                    <a:pt x="3" y="4"/>
                    <a:pt x="3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7"/>
                    <a:pt x="3" y="6"/>
                    <a:pt x="3" y="5"/>
                  </a:cubicBezTo>
                  <a:close/>
                  <a:moveTo>
                    <a:pt x="21" y="15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5"/>
                    <a:pt x="21" y="15"/>
                    <a:pt x="21" y="15"/>
                  </a:cubicBezTo>
                  <a:close/>
                  <a:moveTo>
                    <a:pt x="30" y="4"/>
                  </a:moveTo>
                  <a:cubicBezTo>
                    <a:pt x="30" y="4"/>
                    <a:pt x="31" y="5"/>
                    <a:pt x="31" y="5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0" y="7"/>
                    <a:pt x="30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4"/>
                    <a:pt x="28" y="4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24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4" y="11"/>
                    <a:pt x="24" y="11"/>
                    <a:pt x="24" y="11"/>
                  </a:cubicBezTo>
                  <a:close/>
                  <a:moveTo>
                    <a:pt x="27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4" y="13"/>
                    <a:pt x="24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5" y="11"/>
                    <a:pt x="25" y="11"/>
                  </a:cubicBezTo>
                  <a:cubicBezTo>
                    <a:pt x="27" y="11"/>
                    <a:pt x="27" y="11"/>
                    <a:pt x="27" y="11"/>
                  </a:cubicBezTo>
                  <a:close/>
                  <a:moveTo>
                    <a:pt x="30" y="11"/>
                  </a:moveTo>
                  <a:cubicBezTo>
                    <a:pt x="30" y="11"/>
                    <a:pt x="31" y="11"/>
                    <a:pt x="31" y="11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0" y="13"/>
                    <a:pt x="30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0" y="11"/>
                    <a:pt x="30" y="11"/>
                    <a:pt x="30" y="11"/>
                  </a:cubicBezTo>
                  <a:close/>
                  <a:moveTo>
                    <a:pt x="24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4" y="8"/>
                    <a:pt x="24" y="8"/>
                    <a:pt x="24" y="8"/>
                  </a:cubicBezTo>
                  <a:close/>
                  <a:moveTo>
                    <a:pt x="27" y="8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4" y="10"/>
                    <a:pt x="24" y="10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5" y="8"/>
                    <a:pt x="25" y="8"/>
                  </a:cubicBezTo>
                  <a:cubicBezTo>
                    <a:pt x="27" y="8"/>
                    <a:pt x="27" y="8"/>
                    <a:pt x="27" y="8"/>
                  </a:cubicBezTo>
                  <a:close/>
                  <a:moveTo>
                    <a:pt x="30" y="8"/>
                  </a:moveTo>
                  <a:cubicBezTo>
                    <a:pt x="30" y="8"/>
                    <a:pt x="31" y="8"/>
                    <a:pt x="31" y="8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0" y="10"/>
                    <a:pt x="30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8"/>
                    <a:pt x="30" y="8"/>
                    <a:pt x="30" y="8"/>
                  </a:cubicBezTo>
                  <a:close/>
                  <a:moveTo>
                    <a:pt x="24" y="4"/>
                  </a:moveTo>
                  <a:cubicBezTo>
                    <a:pt x="24" y="4"/>
                    <a:pt x="24" y="5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ubicBezTo>
                    <a:pt x="24" y="4"/>
                    <a:pt x="24" y="4"/>
                    <a:pt x="24" y="4"/>
                  </a:cubicBezTo>
                  <a:close/>
                  <a:moveTo>
                    <a:pt x="27" y="4"/>
                  </a:moveTo>
                  <a:cubicBezTo>
                    <a:pt x="27" y="4"/>
                    <a:pt x="27" y="5"/>
                    <a:pt x="27" y="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5" y="4"/>
                    <a:pt x="25" y="4"/>
                  </a:cubicBezTo>
                  <a:lnTo>
                    <a:pt x="27" y="4"/>
                  </a:lnTo>
                  <a:close/>
                </a:path>
              </a:pathLst>
            </a:custGeom>
            <a:solidFill>
              <a:srgbClr val="043C64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039847" y="2913888"/>
            <a:ext cx="1691873" cy="2550078"/>
            <a:chOff x="9039847" y="2913888"/>
            <a:chExt cx="1691873" cy="2550078"/>
          </a:xfrm>
        </p:grpSpPr>
        <p:grpSp>
          <p:nvGrpSpPr>
            <p:cNvPr id="49" name="Group 48"/>
            <p:cNvGrpSpPr/>
            <p:nvPr/>
          </p:nvGrpSpPr>
          <p:grpSpPr>
            <a:xfrm>
              <a:off x="9039847" y="2913888"/>
              <a:ext cx="1691873" cy="2550078"/>
              <a:chOff x="9039847" y="2913888"/>
              <a:chExt cx="1691873" cy="2550078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9338030" y="2913888"/>
                <a:ext cx="1077478" cy="1077478"/>
                <a:chOff x="9338030" y="2885895"/>
                <a:chExt cx="1077478" cy="1077478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9338030" y="2885895"/>
                  <a:ext cx="1077478" cy="1077478"/>
                </a:xfrm>
                <a:prstGeom prst="ellipse">
                  <a:avLst/>
                </a:prstGeom>
                <a:noFill/>
                <a:ln w="28575">
                  <a:solidFill>
                    <a:srgbClr val="2A6F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AutoShape 16"/>
                <p:cNvSpPr>
                  <a:spLocks/>
                </p:cNvSpPr>
                <p:nvPr/>
              </p:nvSpPr>
              <p:spPr bwMode="auto">
                <a:xfrm>
                  <a:off x="9886497" y="3422993"/>
                  <a:ext cx="95229" cy="9653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8" y="0"/>
                        <a:pt x="0" y="4841"/>
                        <a:pt x="0" y="10800"/>
                      </a:cubicBezTo>
                      <a:cubicBezTo>
                        <a:pt x="0" y="16758"/>
                        <a:pt x="4838" y="21599"/>
                        <a:pt x="10800" y="21599"/>
                      </a:cubicBezTo>
                      <a:cubicBezTo>
                        <a:pt x="16761" y="21599"/>
                        <a:pt x="21600" y="16758"/>
                        <a:pt x="21600" y="10800"/>
                      </a:cubicBezTo>
                      <a:cubicBezTo>
                        <a:pt x="21600" y="4841"/>
                        <a:pt x="16761" y="0"/>
                        <a:pt x="10800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92D050"/>
                  </a:solidFill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9039847" y="4325193"/>
                <a:ext cx="1691873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2A6F97"/>
                    </a:solidFill>
                  </a:rPr>
                  <a:t>Average Discount</a:t>
                </a:r>
                <a:endParaRPr lang="en-IN" b="1" dirty="0" smtClean="0">
                  <a:solidFill>
                    <a:srgbClr val="2A6F97"/>
                  </a:solidFill>
                </a:endParaRPr>
              </a:p>
              <a:p>
                <a:pPr algn="ctr"/>
                <a:endParaRPr lang="en-IN" sz="14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IN" dirty="0" smtClean="0">
                    <a:solidFill>
                      <a:schemeClr val="bg1">
                        <a:lumMod val="50000"/>
                      </a:schemeClr>
                    </a:solidFill>
                  </a:rPr>
                  <a:t>₹ </a:t>
                </a:r>
                <a:r>
                  <a:rPr lang="en-IN" dirty="0">
                    <a:solidFill>
                      <a:schemeClr val="bg2">
                        <a:lumMod val="50000"/>
                      </a:schemeClr>
                    </a:solidFill>
                  </a:rPr>
                  <a:t>53.78</a:t>
                </a:r>
              </a:p>
            </p:txBody>
          </p:sp>
        </p:grpSp>
        <p:sp>
          <p:nvSpPr>
            <p:cNvPr id="59" name="Freeform 227"/>
            <p:cNvSpPr>
              <a:spLocks noEditPoints="1"/>
            </p:cNvSpPr>
            <p:nvPr/>
          </p:nvSpPr>
          <p:spPr bwMode="auto">
            <a:xfrm>
              <a:off x="9746430" y="3329759"/>
              <a:ext cx="278706" cy="278706"/>
            </a:xfrm>
            <a:custGeom>
              <a:avLst/>
              <a:gdLst>
                <a:gd name="T0" fmla="*/ 15 w 29"/>
                <a:gd name="T1" fmla="*/ 0 h 29"/>
                <a:gd name="T2" fmla="*/ 13 w 29"/>
                <a:gd name="T3" fmla="*/ 14 h 29"/>
                <a:gd name="T4" fmla="*/ 13 w 29"/>
                <a:gd name="T5" fmla="*/ 15 h 29"/>
                <a:gd name="T6" fmla="*/ 12 w 29"/>
                <a:gd name="T7" fmla="*/ 15 h 29"/>
                <a:gd name="T8" fmla="*/ 10 w 29"/>
                <a:gd name="T9" fmla="*/ 15 h 29"/>
                <a:gd name="T10" fmla="*/ 9 w 29"/>
                <a:gd name="T11" fmla="*/ 15 h 29"/>
                <a:gd name="T12" fmla="*/ 8 w 29"/>
                <a:gd name="T13" fmla="*/ 14 h 29"/>
                <a:gd name="T14" fmla="*/ 8 w 29"/>
                <a:gd name="T15" fmla="*/ 11 h 29"/>
                <a:gd name="T16" fmla="*/ 8 w 29"/>
                <a:gd name="T17" fmla="*/ 10 h 29"/>
                <a:gd name="T18" fmla="*/ 9 w 29"/>
                <a:gd name="T19" fmla="*/ 9 h 29"/>
                <a:gd name="T20" fmla="*/ 9 w 29"/>
                <a:gd name="T21" fmla="*/ 9 h 29"/>
                <a:gd name="T22" fmla="*/ 9 w 29"/>
                <a:gd name="T23" fmla="*/ 9 h 29"/>
                <a:gd name="T24" fmla="*/ 10 w 29"/>
                <a:gd name="T25" fmla="*/ 9 h 29"/>
                <a:gd name="T26" fmla="*/ 12 w 29"/>
                <a:gd name="T27" fmla="*/ 9 h 29"/>
                <a:gd name="T28" fmla="*/ 13 w 29"/>
                <a:gd name="T29" fmla="*/ 10 h 29"/>
                <a:gd name="T30" fmla="*/ 13 w 29"/>
                <a:gd name="T31" fmla="*/ 10 h 29"/>
                <a:gd name="T32" fmla="*/ 10 w 29"/>
                <a:gd name="T33" fmla="*/ 13 h 29"/>
                <a:gd name="T34" fmla="*/ 10 w 29"/>
                <a:gd name="T35" fmla="*/ 13 h 29"/>
                <a:gd name="T36" fmla="*/ 10 w 29"/>
                <a:gd name="T37" fmla="*/ 13 h 29"/>
                <a:gd name="T38" fmla="*/ 10 w 29"/>
                <a:gd name="T39" fmla="*/ 13 h 29"/>
                <a:gd name="T40" fmla="*/ 10 w 29"/>
                <a:gd name="T41" fmla="*/ 13 h 29"/>
                <a:gd name="T42" fmla="*/ 10 w 29"/>
                <a:gd name="T43" fmla="*/ 11 h 29"/>
                <a:gd name="T44" fmla="*/ 10 w 29"/>
                <a:gd name="T45" fmla="*/ 10 h 29"/>
                <a:gd name="T46" fmla="*/ 10 w 29"/>
                <a:gd name="T47" fmla="*/ 10 h 29"/>
                <a:gd name="T48" fmla="*/ 11 w 29"/>
                <a:gd name="T49" fmla="*/ 10 h 29"/>
                <a:gd name="T50" fmla="*/ 12 w 29"/>
                <a:gd name="T51" fmla="*/ 10 h 29"/>
                <a:gd name="T52" fmla="*/ 12 w 29"/>
                <a:gd name="T53" fmla="*/ 11 h 29"/>
                <a:gd name="T54" fmla="*/ 12 w 29"/>
                <a:gd name="T55" fmla="*/ 11 h 29"/>
                <a:gd name="T56" fmla="*/ 12 w 29"/>
                <a:gd name="T57" fmla="*/ 13 h 29"/>
                <a:gd name="T58" fmla="*/ 12 w 29"/>
                <a:gd name="T59" fmla="*/ 13 h 29"/>
                <a:gd name="T60" fmla="*/ 11 w 29"/>
                <a:gd name="T61" fmla="*/ 13 h 29"/>
                <a:gd name="T62" fmla="*/ 19 w 29"/>
                <a:gd name="T63" fmla="*/ 9 h 29"/>
                <a:gd name="T64" fmla="*/ 12 w 29"/>
                <a:gd name="T65" fmla="*/ 21 h 29"/>
                <a:gd name="T66" fmla="*/ 10 w 29"/>
                <a:gd name="T67" fmla="*/ 20 h 29"/>
                <a:gd name="T68" fmla="*/ 18 w 29"/>
                <a:gd name="T69" fmla="*/ 9 h 29"/>
                <a:gd name="T70" fmla="*/ 19 w 29"/>
                <a:gd name="T71" fmla="*/ 9 h 29"/>
                <a:gd name="T72" fmla="*/ 22 w 29"/>
                <a:gd name="T73" fmla="*/ 19 h 29"/>
                <a:gd name="T74" fmla="*/ 21 w 29"/>
                <a:gd name="T75" fmla="*/ 20 h 29"/>
                <a:gd name="T76" fmla="*/ 21 w 29"/>
                <a:gd name="T77" fmla="*/ 20 h 29"/>
                <a:gd name="T78" fmla="*/ 20 w 29"/>
                <a:gd name="T79" fmla="*/ 21 h 29"/>
                <a:gd name="T80" fmla="*/ 18 w 29"/>
                <a:gd name="T81" fmla="*/ 21 h 29"/>
                <a:gd name="T82" fmla="*/ 17 w 29"/>
                <a:gd name="T83" fmla="*/ 20 h 29"/>
                <a:gd name="T84" fmla="*/ 16 w 29"/>
                <a:gd name="T85" fmla="*/ 20 h 29"/>
                <a:gd name="T86" fmla="*/ 16 w 29"/>
                <a:gd name="T87" fmla="*/ 17 h 29"/>
                <a:gd name="T88" fmla="*/ 16 w 29"/>
                <a:gd name="T89" fmla="*/ 15 h 29"/>
                <a:gd name="T90" fmla="*/ 17 w 29"/>
                <a:gd name="T91" fmla="*/ 15 h 29"/>
                <a:gd name="T92" fmla="*/ 19 w 29"/>
                <a:gd name="T93" fmla="*/ 14 h 29"/>
                <a:gd name="T94" fmla="*/ 20 w 29"/>
                <a:gd name="T95" fmla="*/ 14 h 29"/>
                <a:gd name="T96" fmla="*/ 21 w 29"/>
                <a:gd name="T97" fmla="*/ 15 h 29"/>
                <a:gd name="T98" fmla="*/ 22 w 29"/>
                <a:gd name="T99" fmla="*/ 16 h 29"/>
                <a:gd name="T100" fmla="*/ 18 w 29"/>
                <a:gd name="T101" fmla="*/ 19 h 29"/>
                <a:gd name="T102" fmla="*/ 18 w 29"/>
                <a:gd name="T103" fmla="*/ 18 h 29"/>
                <a:gd name="T104" fmla="*/ 18 w 29"/>
                <a:gd name="T105" fmla="*/ 16 h 29"/>
                <a:gd name="T106" fmla="*/ 19 w 29"/>
                <a:gd name="T107" fmla="*/ 16 h 29"/>
                <a:gd name="T108" fmla="*/ 20 w 29"/>
                <a:gd name="T109" fmla="*/ 16 h 29"/>
                <a:gd name="T110" fmla="*/ 20 w 29"/>
                <a:gd name="T111" fmla="*/ 19 h 29"/>
                <a:gd name="T112" fmla="*/ 15 w 29"/>
                <a:gd name="T113" fmla="*/ 4 h 29"/>
                <a:gd name="T114" fmla="*/ 15 w 29"/>
                <a:gd name="T115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" h="29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cubicBezTo>
                    <a:pt x="23" y="29"/>
                    <a:pt x="29" y="23"/>
                    <a:pt x="29" y="15"/>
                  </a:cubicBezTo>
                  <a:cubicBezTo>
                    <a:pt x="29" y="7"/>
                    <a:pt x="23" y="0"/>
                    <a:pt x="15" y="0"/>
                  </a:cubicBezTo>
                  <a:close/>
                  <a:moveTo>
                    <a:pt x="14" y="11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lose/>
                  <a:moveTo>
                    <a:pt x="11" y="13"/>
                  </a:moveTo>
                  <a:cubicBezTo>
                    <a:pt x="11" y="13"/>
                    <a:pt x="11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lose/>
                  <a:moveTo>
                    <a:pt x="19" y="9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22" y="17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6"/>
                    <a:pt x="21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2" y="17"/>
                    <a:pt x="22" y="17"/>
                  </a:cubicBezTo>
                  <a:close/>
                  <a:moveTo>
                    <a:pt x="19" y="19"/>
                  </a:moveTo>
                  <a:cubicBezTo>
                    <a:pt x="19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lose/>
                  <a:moveTo>
                    <a:pt x="15" y="4"/>
                  </a:moveTo>
                  <a:cubicBezTo>
                    <a:pt x="21" y="4"/>
                    <a:pt x="26" y="9"/>
                    <a:pt x="26" y="15"/>
                  </a:cubicBezTo>
                  <a:cubicBezTo>
                    <a:pt x="26" y="21"/>
                    <a:pt x="21" y="26"/>
                    <a:pt x="15" y="26"/>
                  </a:cubicBezTo>
                  <a:cubicBezTo>
                    <a:pt x="9" y="26"/>
                    <a:pt x="4" y="21"/>
                    <a:pt x="4" y="15"/>
                  </a:cubicBezTo>
                  <a:cubicBezTo>
                    <a:pt x="4" y="9"/>
                    <a:pt x="9" y="4"/>
                    <a:pt x="15" y="4"/>
                  </a:cubicBezTo>
                  <a:close/>
                  <a:moveTo>
                    <a:pt x="15" y="2"/>
                  </a:moveTo>
                  <a:cubicBezTo>
                    <a:pt x="22" y="2"/>
                    <a:pt x="27" y="8"/>
                    <a:pt x="27" y="15"/>
                  </a:cubicBezTo>
                  <a:cubicBezTo>
                    <a:pt x="27" y="22"/>
                    <a:pt x="22" y="27"/>
                    <a:pt x="15" y="27"/>
                  </a:cubicBezTo>
                  <a:cubicBezTo>
                    <a:pt x="8" y="27"/>
                    <a:pt x="2" y="22"/>
                    <a:pt x="2" y="15"/>
                  </a:cubicBezTo>
                  <a:cubicBezTo>
                    <a:pt x="2" y="8"/>
                    <a:pt x="8" y="2"/>
                    <a:pt x="15" y="2"/>
                  </a:cubicBezTo>
                  <a:close/>
                </a:path>
              </a:pathLst>
            </a:custGeom>
            <a:solidFill>
              <a:srgbClr val="2A6F97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94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push/>
      </p:transition>
    </mc:Choice>
    <mc:Fallback>
      <p:transition spd="slow" advClick="0" advTm="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6262255" y="194319"/>
            <a:ext cx="5702033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RECOMMENDATIONS</a:t>
            </a:r>
            <a:endParaRPr lang="en-IN" sz="3600" dirty="0"/>
          </a:p>
        </p:txBody>
      </p:sp>
      <p:sp>
        <p:nvSpPr>
          <p:cNvPr id="4" name="Horizontal Scroll 3"/>
          <p:cNvSpPr/>
          <p:nvPr/>
        </p:nvSpPr>
        <p:spPr>
          <a:xfrm>
            <a:off x="12434" y="194319"/>
            <a:ext cx="5640221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ISSUES IDENTIFIED    </a:t>
            </a:r>
            <a:endParaRPr lang="en-IN" sz="3600" dirty="0"/>
          </a:p>
        </p:txBody>
      </p:sp>
      <p:sp>
        <p:nvSpPr>
          <p:cNvPr id="5" name="Flowchart: Decision 4"/>
          <p:cNvSpPr/>
          <p:nvPr/>
        </p:nvSpPr>
        <p:spPr>
          <a:xfrm>
            <a:off x="5454073" y="194319"/>
            <a:ext cx="1006764" cy="812800"/>
          </a:xfrm>
          <a:prstGeom prst="flowChartDecision">
            <a:avLst/>
          </a:prstGeom>
          <a:solidFill>
            <a:srgbClr val="012A4A"/>
          </a:solidFill>
          <a:ln>
            <a:noFill/>
          </a:ln>
          <a:effectLst>
            <a:glow rad="127000">
              <a:srgbClr val="01497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&amp;</a:t>
            </a:r>
            <a:endParaRPr lang="en-IN" sz="32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352834"/>
              </p:ext>
            </p:extLst>
          </p:nvPr>
        </p:nvGraphicFramePr>
        <p:xfrm>
          <a:off x="842384" y="1594653"/>
          <a:ext cx="6031944" cy="4200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78168" y="2087997"/>
            <a:ext cx="49119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Evaluate Dr. Karan's </a:t>
            </a:r>
            <a:endParaRPr lang="en-US" sz="2800" dirty="0" smtClean="0"/>
          </a:p>
          <a:p>
            <a:r>
              <a:rPr lang="en-US" sz="2800" dirty="0" smtClean="0"/>
              <a:t>consultation </a:t>
            </a:r>
            <a:r>
              <a:rPr lang="en-US" sz="2800" dirty="0"/>
              <a:t>duration </a:t>
            </a:r>
            <a:endParaRPr lang="en-US" sz="2800" dirty="0" smtClean="0"/>
          </a:p>
          <a:p>
            <a:r>
              <a:rPr lang="en-US" sz="2800" dirty="0" smtClean="0"/>
              <a:t>and </a:t>
            </a:r>
            <a:r>
              <a:rPr lang="en-US" sz="2800" dirty="0"/>
              <a:t>gather patient feedback </a:t>
            </a:r>
            <a:endParaRPr lang="en-US" sz="2800" dirty="0" smtClean="0"/>
          </a:p>
          <a:p>
            <a:r>
              <a:rPr lang="en-US" sz="2800" dirty="0" smtClean="0"/>
              <a:t>regarding </a:t>
            </a:r>
            <a:r>
              <a:rPr lang="en-US" sz="2800" dirty="0"/>
              <a:t>the quality </a:t>
            </a:r>
            <a:endParaRPr lang="en-US" sz="2800" dirty="0" smtClean="0"/>
          </a:p>
          <a:p>
            <a:r>
              <a:rPr lang="en-US" sz="2800" dirty="0" smtClean="0"/>
              <a:t>of </a:t>
            </a:r>
            <a:r>
              <a:rPr lang="en-US" sz="2800" dirty="0"/>
              <a:t>care provided.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3290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Graphic spid="6" grpId="0" uiExpand="1">
        <p:bldSub>
          <a:bldChart bld="series"/>
        </p:bldSub>
      </p:bldGraphic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78168" y="2087997"/>
            <a:ext cx="46976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</a:t>
            </a:r>
            <a:r>
              <a:rPr lang="en-US" sz="2800" dirty="0" smtClean="0"/>
              <a:t>OPD </a:t>
            </a:r>
            <a:r>
              <a:rPr lang="en-US" sz="2800" dirty="0"/>
              <a:t>+ X-Ray and OPD alone account for over 80% of total treatments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      </a:t>
            </a:r>
            <a:r>
              <a:rPr lang="en-US" sz="2800" dirty="0" smtClean="0">
                <a:solidFill>
                  <a:srgbClr val="2A6F97"/>
                </a:solidFill>
              </a:rPr>
              <a:t>Indicates </a:t>
            </a:r>
            <a:r>
              <a:rPr lang="en-US" sz="2800" dirty="0">
                <a:solidFill>
                  <a:srgbClr val="2A6F97"/>
                </a:solidFill>
              </a:rPr>
              <a:t>that initial consultations and diagnostics are the clinic’s primary touchpoint.</a:t>
            </a:r>
            <a:endParaRPr lang="en-IN" sz="2800" dirty="0">
              <a:solidFill>
                <a:srgbClr val="2A6F97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19939"/>
              </p:ext>
            </p:extLst>
          </p:nvPr>
        </p:nvGraphicFramePr>
        <p:xfrm>
          <a:off x="765810" y="1601130"/>
          <a:ext cx="6511023" cy="445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Horizontal Scroll 11"/>
          <p:cNvSpPr/>
          <p:nvPr/>
        </p:nvSpPr>
        <p:spPr>
          <a:xfrm>
            <a:off x="6262255" y="194319"/>
            <a:ext cx="5702033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RECOMMENDATIONS</a:t>
            </a:r>
            <a:endParaRPr lang="en-IN" sz="3600" dirty="0"/>
          </a:p>
        </p:txBody>
      </p:sp>
      <p:sp>
        <p:nvSpPr>
          <p:cNvPr id="13" name="Horizontal Scroll 12"/>
          <p:cNvSpPr/>
          <p:nvPr/>
        </p:nvSpPr>
        <p:spPr>
          <a:xfrm>
            <a:off x="12434" y="194319"/>
            <a:ext cx="5640221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ISSUES IDENTIFIED    </a:t>
            </a:r>
            <a:endParaRPr lang="en-IN" sz="3600" dirty="0"/>
          </a:p>
        </p:txBody>
      </p:sp>
      <p:sp>
        <p:nvSpPr>
          <p:cNvPr id="14" name="Flowchart: Decision 13"/>
          <p:cNvSpPr/>
          <p:nvPr/>
        </p:nvSpPr>
        <p:spPr>
          <a:xfrm>
            <a:off x="5454073" y="194319"/>
            <a:ext cx="1006764" cy="812800"/>
          </a:xfrm>
          <a:prstGeom prst="flowChartDecision">
            <a:avLst/>
          </a:prstGeom>
          <a:solidFill>
            <a:srgbClr val="012A4A"/>
          </a:solidFill>
          <a:ln>
            <a:noFill/>
          </a:ln>
          <a:effectLst>
            <a:glow rad="127000">
              <a:srgbClr val="01497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&amp;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7805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8" grpId="0">
        <p:bldAsOne/>
      </p:bldGraphic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78168" y="2087997"/>
            <a:ext cx="4697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</a:t>
            </a:r>
            <a:r>
              <a:rPr lang="en-US" sz="2800" dirty="0" smtClean="0"/>
              <a:t>Cleaning </a:t>
            </a:r>
            <a:r>
              <a:rPr lang="en-US" sz="2800" dirty="0"/>
              <a:t>is the most common procedure after diagnostics.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2A6F97"/>
                </a:solidFill>
              </a:rPr>
              <a:t>Suggests </a:t>
            </a:r>
            <a:r>
              <a:rPr lang="en-US" sz="2800" dirty="0">
                <a:solidFill>
                  <a:srgbClr val="2A6F97"/>
                </a:solidFill>
              </a:rPr>
              <a:t>good patient awareness or clinic emphasis on hygiene.</a:t>
            </a:r>
            <a:endParaRPr lang="en-IN" sz="2800" dirty="0">
              <a:solidFill>
                <a:srgbClr val="2A6F97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816884"/>
              </p:ext>
            </p:extLst>
          </p:nvPr>
        </p:nvGraphicFramePr>
        <p:xfrm>
          <a:off x="765810" y="1601130"/>
          <a:ext cx="6511023" cy="4456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Horizontal Scroll 8"/>
          <p:cNvSpPr/>
          <p:nvPr/>
        </p:nvSpPr>
        <p:spPr>
          <a:xfrm>
            <a:off x="6262255" y="194319"/>
            <a:ext cx="5702033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RECOMMENDATIONS</a:t>
            </a:r>
            <a:endParaRPr lang="en-IN" sz="3600" dirty="0"/>
          </a:p>
        </p:txBody>
      </p:sp>
      <p:sp>
        <p:nvSpPr>
          <p:cNvPr id="10" name="Horizontal Scroll 9"/>
          <p:cNvSpPr/>
          <p:nvPr/>
        </p:nvSpPr>
        <p:spPr>
          <a:xfrm>
            <a:off x="12434" y="194319"/>
            <a:ext cx="5640221" cy="748145"/>
          </a:xfrm>
          <a:prstGeom prst="horizontalScroll">
            <a:avLst/>
          </a:prstGeom>
          <a:solidFill>
            <a:srgbClr val="012A4A"/>
          </a:solidFill>
          <a:ln>
            <a:noFill/>
          </a:ln>
          <a:effectLst>
            <a:glow rad="63500">
              <a:srgbClr val="01497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ISSUES IDENTIFIED    </a:t>
            </a:r>
            <a:endParaRPr lang="en-IN" sz="3600" dirty="0"/>
          </a:p>
        </p:txBody>
      </p:sp>
      <p:sp>
        <p:nvSpPr>
          <p:cNvPr id="11" name="Flowchart: Decision 10"/>
          <p:cNvSpPr/>
          <p:nvPr/>
        </p:nvSpPr>
        <p:spPr>
          <a:xfrm>
            <a:off x="5454073" y="194319"/>
            <a:ext cx="1006764" cy="812800"/>
          </a:xfrm>
          <a:prstGeom prst="flowChartDecision">
            <a:avLst/>
          </a:prstGeom>
          <a:solidFill>
            <a:srgbClr val="012A4A"/>
          </a:solidFill>
          <a:ln>
            <a:noFill/>
          </a:ln>
          <a:effectLst>
            <a:glow rad="127000">
              <a:srgbClr val="01497C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&amp;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0312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Graphic spid="8" grpId="0">
        <p:bldAsOne/>
      </p:bldGraphic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206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Berlin Sans FB D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677</Words>
  <Application>Microsoft Office PowerPoint</Application>
  <PresentationFormat>Widescreen</PresentationFormat>
  <Paragraphs>188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Berlin Sans FB Demi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52</cp:revision>
  <dcterms:created xsi:type="dcterms:W3CDTF">2025-08-19T14:41:35Z</dcterms:created>
  <dcterms:modified xsi:type="dcterms:W3CDTF">2025-08-20T10:44:54Z</dcterms:modified>
</cp:coreProperties>
</file>