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9"/>
  </p:notesMasterIdLst>
  <p:sldIdLst>
    <p:sldId id="256" r:id="rId2"/>
    <p:sldId id="268" r:id="rId3"/>
    <p:sldId id="267" r:id="rId4"/>
    <p:sldId id="257" r:id="rId5"/>
    <p:sldId id="258" r:id="rId6"/>
    <p:sldId id="259" r:id="rId7"/>
    <p:sldId id="260" r:id="rId8"/>
    <p:sldId id="261" r:id="rId9"/>
    <p:sldId id="262" r:id="rId10"/>
    <p:sldId id="263" r:id="rId11"/>
    <p:sldId id="264" r:id="rId12"/>
    <p:sldId id="265" r:id="rId13"/>
    <p:sldId id="269" r:id="rId14"/>
    <p:sldId id="270" r:id="rId15"/>
    <p:sldId id="271" r:id="rId16"/>
    <p:sldId id="27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43" autoAdjust="0"/>
  </p:normalViewPr>
  <p:slideViewPr>
    <p:cSldViewPr snapToGrid="0">
      <p:cViewPr varScale="1">
        <p:scale>
          <a:sx n="84" d="100"/>
          <a:sy n="84" d="100"/>
        </p:scale>
        <p:origin x="658" y="67"/>
      </p:cViewPr>
      <p:guideLst/>
    </p:cSldViewPr>
  </p:slideViewPr>
  <p:outlineViewPr>
    <p:cViewPr>
      <p:scale>
        <a:sx n="33" d="100"/>
        <a:sy n="33" d="100"/>
      </p:scale>
      <p:origin x="0" y="-128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C791D-68C9-4069-820E-228936A4B4BC}" type="datetimeFigureOut">
              <a:rPr lang="en-IN" smtClean="0"/>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FA120-D05D-4186-B10D-441B361488AA}" type="slidenum">
              <a:rPr lang="en-IN" smtClean="0"/>
              <a:t>‹#›</a:t>
            </a:fld>
            <a:endParaRPr lang="en-IN"/>
          </a:p>
        </p:txBody>
      </p:sp>
    </p:spTree>
    <p:extLst>
      <p:ext uri="{BB962C8B-B14F-4D97-AF65-F5344CB8AC3E}">
        <p14:creationId xmlns:p14="http://schemas.microsoft.com/office/powerpoint/2010/main" val="1740217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EEFA120-D05D-4186-B10D-441B361488AA}" type="slidenum">
              <a:rPr lang="en-IN" smtClean="0"/>
              <a:t>4</a:t>
            </a:fld>
            <a:endParaRPr lang="en-IN"/>
          </a:p>
        </p:txBody>
      </p:sp>
    </p:spTree>
    <p:extLst>
      <p:ext uri="{BB962C8B-B14F-4D97-AF65-F5344CB8AC3E}">
        <p14:creationId xmlns:p14="http://schemas.microsoft.com/office/powerpoint/2010/main" val="402316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CCD7EF-41F1-4252-91D1-50FF0F7B5208}"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182754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FE0E8-0847-46B0-8CC2-25F9B79DC887}"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263137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8259B3-E140-4213-A2EA-8660421E98A2}"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224990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A3DCA-C2C2-4C1A-A79B-537D59248E89}"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316B4-F08F-41D4-9498-DCAC6620B0CE}"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8819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E88FD3-AABA-46D3-A4C7-5B138C5C006D}"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2243822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00B2878-1553-4EBA-9E8B-ABE40C1D743E}" type="datetime1">
              <a:rPr lang="en-US" smtClean="0"/>
              <a:t>11/28/2024</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4665622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88724DF-F1F8-455E-B11D-FB401C1FA2F2}" type="datetime1">
              <a:rPr lang="en-US" smtClean="0"/>
              <a:t>11/28/2024</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2788692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6C7349-A6B6-44C2-8583-45C2DB211709}"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1259228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F991A5-2FA5-42F3-991E-8B3B207D9387}"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165528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8B71EC-6B40-4697-8795-1ED2D25CF6D0}"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157833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88371D-8F16-437D-B02F-161853946314}" type="datetime1">
              <a:rPr lang="en-US" smtClean="0"/>
              <a:t>11/28/2024</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546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31C554-2759-4308-9CF4-353FCCC7B0C2}"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2713051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2C895B-644B-4B84-ACF8-575AA9C4AA64}" type="datetime1">
              <a:rPr lang="en-US" smtClean="0"/>
              <a:t>11/28/2024</a:t>
            </a:fld>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230002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F286D4-7694-4A67-9508-7D15EB4418FF}" type="datetime1">
              <a:rPr lang="en-US" smtClean="0"/>
              <a:t>11/28/2024</a:t>
            </a:fld>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396425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313DA-0B1E-4300-8F8E-8E3FC252E968}" type="datetime1">
              <a:rPr lang="en-US" smtClean="0"/>
              <a:t>11/28/2024</a:t>
            </a:fld>
            <a:endParaRPr lang="en-US"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277385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240E3-3E09-4C55-8330-6BFE5331A501}"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166233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1872AF-FB7D-495D-9614-B286B8780F1E}" type="datetime1">
              <a:rPr lang="en-US" smtClean="0"/>
              <a:t>11/28/2024</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3316B4-F08F-41D4-9498-DCAC6620B0CE}" type="slidenum">
              <a:rPr lang="en-IN" smtClean="0"/>
              <a:t>‹#›</a:t>
            </a:fld>
            <a:endParaRPr lang="en-IN"/>
          </a:p>
        </p:txBody>
      </p:sp>
    </p:spTree>
    <p:extLst>
      <p:ext uri="{BB962C8B-B14F-4D97-AF65-F5344CB8AC3E}">
        <p14:creationId xmlns:p14="http://schemas.microsoft.com/office/powerpoint/2010/main" val="123993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604A232-E592-48F1-8478-35956B90B88C}" type="datetime1">
              <a:rPr lang="en-US" smtClean="0"/>
              <a:t>11/28/2024</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3316B4-F08F-41D4-9498-DCAC6620B0CE}" type="slidenum">
              <a:rPr lang="en-IN" smtClean="0"/>
              <a:t>‹#›</a:t>
            </a:fld>
            <a:endParaRPr lang="en-IN"/>
          </a:p>
        </p:txBody>
      </p:sp>
    </p:spTree>
    <p:extLst>
      <p:ext uri="{BB962C8B-B14F-4D97-AF65-F5344CB8AC3E}">
        <p14:creationId xmlns:p14="http://schemas.microsoft.com/office/powerpoint/2010/main" val="307774981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6500938" cy="6858000"/>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3799" y="-86815"/>
            <a:ext cx="5843451" cy="6944815"/>
          </a:xfrm>
          <a:prstGeom prst="rect">
            <a:avLst/>
          </a:prstGeom>
          <a:ln>
            <a:noFill/>
          </a:ln>
          <a:effectLst>
            <a:outerShdw blurRad="50800" dist="50800" dir="5400000" algn="ctr" rotWithShape="0">
              <a:srgbClr val="000000">
                <a:alpha val="44000"/>
              </a:srgbClr>
            </a:outerShdw>
            <a:softEdge rad="112500"/>
          </a:effectLst>
        </p:spPr>
      </p:pic>
      <p:sp>
        <p:nvSpPr>
          <p:cNvPr id="2" name="Title 1"/>
          <p:cNvSpPr>
            <a:spLocks noGrp="1"/>
          </p:cNvSpPr>
          <p:nvPr>
            <p:ph type="ctrTitle"/>
          </p:nvPr>
        </p:nvSpPr>
        <p:spPr/>
        <p:txBody>
          <a:bodyPr/>
          <a:lstStyle/>
          <a:p>
            <a:r>
              <a:rPr lang="en-IN" dirty="0" smtClean="0"/>
              <a:t>	ONLINE SALES ANALYSIS – POWER BI</a:t>
            </a:r>
            <a:endParaRPr lang="en-IN" dirty="0"/>
          </a:p>
        </p:txBody>
      </p:sp>
      <p:sp>
        <p:nvSpPr>
          <p:cNvPr id="3" name="Subtitle 2"/>
          <p:cNvSpPr>
            <a:spLocks noGrp="1"/>
          </p:cNvSpPr>
          <p:nvPr>
            <p:ph type="subTitle" idx="1"/>
          </p:nvPr>
        </p:nvSpPr>
        <p:spPr/>
        <p:txBody>
          <a:bodyPr/>
          <a:lstStyle/>
          <a:p>
            <a:r>
              <a:rPr lang="en-IN" dirty="0" smtClean="0"/>
              <a:t>BY ARDRA MOHAN</a:t>
            </a:r>
            <a:endParaRPr lang="en-IN" dirty="0"/>
          </a:p>
        </p:txBody>
      </p:sp>
      <p:sp>
        <p:nvSpPr>
          <p:cNvPr id="5" name="Slide Number Placeholder 4"/>
          <p:cNvSpPr>
            <a:spLocks noGrp="1"/>
          </p:cNvSpPr>
          <p:nvPr>
            <p:ph type="sldNum" sz="quarter" idx="12"/>
          </p:nvPr>
        </p:nvSpPr>
        <p:spPr/>
        <p:txBody>
          <a:bodyPr/>
          <a:lstStyle/>
          <a:p>
            <a:fld id="{2B3316B4-F08F-41D4-9498-DCAC6620B0CE}" type="slidenum">
              <a:rPr lang="en-IN" smtClean="0"/>
              <a:t>1</a:t>
            </a:fld>
            <a:endParaRPr lang="en-IN"/>
          </a:p>
        </p:txBody>
      </p:sp>
    </p:spTree>
    <p:extLst>
      <p:ext uri="{BB962C8B-B14F-4D97-AF65-F5344CB8AC3E}">
        <p14:creationId xmlns:p14="http://schemas.microsoft.com/office/powerpoint/2010/main" val="3331085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SUGGESTIONS</a:t>
            </a:r>
            <a:endParaRPr lang="en-IN" dirty="0"/>
          </a:p>
        </p:txBody>
      </p:sp>
      <p:sp>
        <p:nvSpPr>
          <p:cNvPr id="3" name="Content Placeholder 2"/>
          <p:cNvSpPr>
            <a:spLocks noGrp="1"/>
          </p:cNvSpPr>
          <p:nvPr>
            <p:ph idx="1"/>
          </p:nvPr>
        </p:nvSpPr>
        <p:spPr/>
        <p:txBody>
          <a:bodyPr>
            <a:normAutofit/>
          </a:bodyPr>
          <a:lstStyle/>
          <a:p>
            <a:r>
              <a:rPr lang="en-US" b="1" dirty="0" smtClean="0"/>
              <a:t>Enhance </a:t>
            </a:r>
            <a:r>
              <a:rPr lang="en-US" b="1" dirty="0"/>
              <a:t>Product Descriptions</a:t>
            </a:r>
            <a:r>
              <a:rPr lang="en-US" dirty="0"/>
              <a:t>: Provide detailed and accurate product information to align customer expectations with the actual product.</a:t>
            </a:r>
          </a:p>
          <a:p>
            <a:r>
              <a:rPr lang="en-US" b="1" dirty="0"/>
              <a:t>Quality Control</a:t>
            </a:r>
            <a:r>
              <a:rPr lang="en-US" dirty="0"/>
              <a:t>: Implement strict quality control measures to ensure products meet high standards before shipping.</a:t>
            </a:r>
          </a:p>
          <a:p>
            <a:r>
              <a:rPr lang="en-US" b="1" dirty="0"/>
              <a:t>Customer Feedback</a:t>
            </a:r>
            <a:r>
              <a:rPr lang="en-US" dirty="0"/>
              <a:t>: Collect and analyze customer feedback to identify and address common issues leading to returns.</a:t>
            </a:r>
          </a:p>
          <a:p>
            <a:r>
              <a:rPr lang="en-US" b="1" dirty="0"/>
              <a:t>Improved Customer Service</a:t>
            </a:r>
            <a:r>
              <a:rPr lang="en-US" dirty="0"/>
              <a:t>: Offer excellent customer support to assist with product selection and address any issues promptly.</a:t>
            </a:r>
          </a:p>
          <a:p>
            <a:r>
              <a:rPr lang="en-US" b="1" dirty="0"/>
              <a:t>Flexible Return Policies</a:t>
            </a:r>
            <a:r>
              <a:rPr lang="en-US" dirty="0"/>
              <a:t>: Balance generous return policies with measures to prevent abuse, such as restocking fees or return limits for certain customers.</a:t>
            </a:r>
          </a:p>
          <a:p>
            <a:endParaRPr lang="en-IN" dirty="0"/>
          </a:p>
        </p:txBody>
      </p:sp>
      <p:sp>
        <p:nvSpPr>
          <p:cNvPr id="7" name="Slide Number Placeholder 6"/>
          <p:cNvSpPr>
            <a:spLocks noGrp="1"/>
          </p:cNvSpPr>
          <p:nvPr>
            <p:ph type="sldNum" sz="quarter" idx="12"/>
          </p:nvPr>
        </p:nvSpPr>
        <p:spPr/>
        <p:txBody>
          <a:bodyPr/>
          <a:lstStyle/>
          <a:p>
            <a:fld id="{2B3316B4-F08F-41D4-9498-DCAC6620B0CE}" type="slidenum">
              <a:rPr lang="en-IN" smtClean="0"/>
              <a:t>10</a:t>
            </a:fld>
            <a:endParaRPr lang="en-IN"/>
          </a:p>
        </p:txBody>
      </p:sp>
    </p:spTree>
    <p:extLst>
      <p:ext uri="{BB962C8B-B14F-4D97-AF65-F5344CB8AC3E}">
        <p14:creationId xmlns:p14="http://schemas.microsoft.com/office/powerpoint/2010/main" val="479883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Carrier </a:t>
            </a:r>
            <a:r>
              <a:rPr lang="en-US" b="1" dirty="0"/>
              <a:t>Selection</a:t>
            </a:r>
            <a:r>
              <a:rPr lang="en-US" dirty="0"/>
              <a:t>: Partner with reliable and reputable carriers that have a proven track record of timely and safe deliveries.</a:t>
            </a:r>
          </a:p>
          <a:p>
            <a:r>
              <a:rPr lang="en-US" b="1" dirty="0"/>
              <a:t>Multi-Carrier Strategy</a:t>
            </a:r>
            <a:r>
              <a:rPr lang="en-US" dirty="0"/>
              <a:t>: Use multiple carriers to distribute risk and ensure capacity during peak times</a:t>
            </a:r>
            <a:r>
              <a:rPr lang="en-US" dirty="0" smtClean="0"/>
              <a:t>.</a:t>
            </a:r>
          </a:p>
          <a:p>
            <a:r>
              <a:rPr lang="en-US" b="1" dirty="0"/>
              <a:t>Secure Packaging</a:t>
            </a:r>
            <a:r>
              <a:rPr lang="en-US" dirty="0"/>
              <a:t>: Ensure products are securely packaged to prevent damage during transit</a:t>
            </a:r>
            <a:r>
              <a:rPr lang="en-US" dirty="0" smtClean="0"/>
              <a:t>.</a:t>
            </a:r>
          </a:p>
          <a:p>
            <a:r>
              <a:rPr lang="en-US" b="1" dirty="0" smtClean="0"/>
              <a:t>Forecast </a:t>
            </a:r>
            <a:r>
              <a:rPr lang="en-US" b="1" dirty="0"/>
              <a:t>Demand</a:t>
            </a:r>
            <a:r>
              <a:rPr lang="en-US" dirty="0"/>
              <a:t>: Use historical data to forecast demand during peak periods and plan resources accordingly.</a:t>
            </a:r>
          </a:p>
          <a:p>
            <a:r>
              <a:rPr lang="en-US" b="1" dirty="0"/>
              <a:t>Temporary Workforce</a:t>
            </a:r>
            <a:r>
              <a:rPr lang="en-US" dirty="0"/>
              <a:t>: Hire temporary workers during busy seasons to handle increased volumes.</a:t>
            </a:r>
          </a:p>
          <a:p>
            <a:endParaRPr lang="en-US" dirty="0"/>
          </a:p>
          <a:p>
            <a:endParaRPr lang="en-IN" dirty="0"/>
          </a:p>
        </p:txBody>
      </p:sp>
      <p:sp>
        <p:nvSpPr>
          <p:cNvPr id="6" name="Slide Number Placeholder 5"/>
          <p:cNvSpPr>
            <a:spLocks noGrp="1"/>
          </p:cNvSpPr>
          <p:nvPr>
            <p:ph type="sldNum" sz="quarter" idx="12"/>
          </p:nvPr>
        </p:nvSpPr>
        <p:spPr/>
        <p:txBody>
          <a:bodyPr/>
          <a:lstStyle/>
          <a:p>
            <a:fld id="{2B3316B4-F08F-41D4-9498-DCAC6620B0CE}" type="slidenum">
              <a:rPr lang="en-IN" smtClean="0"/>
              <a:t>11</a:t>
            </a:fld>
            <a:endParaRPr lang="en-IN"/>
          </a:p>
        </p:txBody>
      </p:sp>
    </p:spTree>
    <p:extLst>
      <p:ext uri="{BB962C8B-B14F-4D97-AF65-F5344CB8AC3E}">
        <p14:creationId xmlns:p14="http://schemas.microsoft.com/office/powerpoint/2010/main" val="2456524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a:xfrm>
            <a:off x="913795" y="1732449"/>
            <a:ext cx="5980781" cy="4869519"/>
          </a:xfrm>
        </p:spPr>
        <p:txBody>
          <a:bodyPr>
            <a:normAutofit/>
          </a:bodyPr>
          <a:lstStyle/>
          <a:p>
            <a:r>
              <a:rPr lang="en-US" b="1" dirty="0" smtClean="0"/>
              <a:t>Informed </a:t>
            </a:r>
            <a:r>
              <a:rPr lang="en-US" b="1" dirty="0"/>
              <a:t>Decision-Making</a:t>
            </a:r>
            <a:r>
              <a:rPr lang="en-US" dirty="0"/>
              <a:t>: Businesses can make data-driven decisions, from inventory management to marketing strategies, ensuring resources are allocated effectively.</a:t>
            </a:r>
          </a:p>
          <a:p>
            <a:r>
              <a:rPr lang="en-US" b="1" dirty="0"/>
              <a:t>Customer Insights</a:t>
            </a:r>
            <a:r>
              <a:rPr lang="en-US" dirty="0"/>
              <a:t>: Understanding customer demographics, purchasing habits, and preferences enables targeted marketing and personalized customer experiences.</a:t>
            </a:r>
          </a:p>
          <a:p>
            <a:r>
              <a:rPr lang="en-US" b="1" dirty="0"/>
              <a:t>Trend Identification</a:t>
            </a:r>
            <a:r>
              <a:rPr lang="en-US" dirty="0"/>
              <a:t>: Analyzing sales data over time helps identify trends and seasonal patterns, allowing for proactive planning and forecasting.</a:t>
            </a:r>
          </a:p>
          <a:p>
            <a:pPr marL="36900" indent="0">
              <a:buNone/>
            </a:pPr>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12</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4576" y="2073296"/>
            <a:ext cx="4994798" cy="3316732"/>
          </a:xfrm>
          <a:prstGeom prst="rect">
            <a:avLst/>
          </a:prstGeom>
        </p:spPr>
      </p:pic>
    </p:spTree>
    <p:extLst>
      <p:ext uri="{BB962C8B-B14F-4D97-AF65-F5344CB8AC3E}">
        <p14:creationId xmlns:p14="http://schemas.microsoft.com/office/powerpoint/2010/main" val="279352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Profitability Analysis</a:t>
            </a:r>
            <a:r>
              <a:rPr lang="en-US" dirty="0"/>
              <a:t>: Evaluating the impact of discounts, return rates, and shipping costs on overall profitability helps in refining pricing strategies and operational processes.</a:t>
            </a:r>
          </a:p>
          <a:p>
            <a:r>
              <a:rPr lang="en-US" b="1" dirty="0"/>
              <a:t>Market Expansion</a:t>
            </a:r>
            <a:r>
              <a:rPr lang="en-US" dirty="0"/>
              <a:t>: Geographic sales analysis provides a roadmap for exploring new markets and optimizing regional sales strategies.</a:t>
            </a:r>
          </a:p>
          <a:p>
            <a:r>
              <a:rPr lang="en-US" b="1" dirty="0"/>
              <a:t>Customer Satisfaction</a:t>
            </a:r>
            <a:r>
              <a:rPr lang="en-US" dirty="0"/>
              <a:t>: By addressing pain points such as high return rates and delivery delays, businesses can enhance customer satisfaction and loyalty.</a:t>
            </a:r>
          </a:p>
          <a:p>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13</a:t>
            </a:fld>
            <a:endParaRPr lang="en-IN"/>
          </a:p>
        </p:txBody>
      </p:sp>
    </p:spTree>
    <p:extLst>
      <p:ext uri="{BB962C8B-B14F-4D97-AF65-F5344CB8AC3E}">
        <p14:creationId xmlns:p14="http://schemas.microsoft.com/office/powerpoint/2010/main" val="1302356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3316B4-F08F-41D4-9498-DCAC6620B0CE}" type="slidenum">
              <a:rPr lang="en-IN" smtClean="0"/>
              <a:t>14</a:t>
            </a:fld>
            <a:endParaRPr lang="en-IN"/>
          </a:p>
        </p:txBody>
      </p:sp>
      <p:pic>
        <p:nvPicPr>
          <p:cNvPr id="5" name="Content Placeholder 4"/>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72651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3316B4-F08F-41D4-9498-DCAC6620B0CE}" type="slidenum">
              <a:rPr lang="en-IN" smtClean="0"/>
              <a:t>15</a:t>
            </a:fld>
            <a:endParaRPr lang="en-IN"/>
          </a:p>
        </p:txBody>
      </p:sp>
      <p:pic>
        <p:nvPicPr>
          <p:cNvPr id="5" name="Content Placeholder 6"/>
          <p:cNvPicPr>
            <a:picLocks noGrp="1" noChangeAspect="1"/>
          </p:cNvPicPr>
          <p:nvPr>
            <p:ph idx="1"/>
          </p:nvPr>
        </p:nvPicPr>
        <p:blipFill>
          <a:blip r:embed="rId2"/>
          <a:stretch>
            <a:fillRect/>
          </a:stretch>
        </p:blipFill>
        <p:spPr>
          <a:xfrm>
            <a:off x="11066" y="0"/>
            <a:ext cx="12169867" cy="6858000"/>
          </a:xfrm>
          <a:prstGeom prst="rect">
            <a:avLst/>
          </a:prstGeom>
        </p:spPr>
      </p:pic>
    </p:spTree>
    <p:extLst>
      <p:ext uri="{BB962C8B-B14F-4D97-AF65-F5344CB8AC3E}">
        <p14:creationId xmlns:p14="http://schemas.microsoft.com/office/powerpoint/2010/main" val="3820666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B3316B4-F08F-41D4-9498-DCAC6620B0CE}" type="slidenum">
              <a:rPr lang="en-IN" smtClean="0"/>
              <a:t>16</a:t>
            </a:fld>
            <a:endParaRPr lang="en-IN"/>
          </a:p>
        </p:txBody>
      </p:sp>
      <p:pic>
        <p:nvPicPr>
          <p:cNvPr id="5" name="Content Placeholder 4"/>
          <p:cNvPicPr>
            <a:picLocks noGrp="1" noChangeAspect="1"/>
          </p:cNvPicPr>
          <p:nvPr>
            <p:ph idx="1"/>
          </p:nvPr>
        </p:nvPicPr>
        <p:blipFill>
          <a:blip r:embed="rId2"/>
          <a:stretch>
            <a:fillRect/>
          </a:stretch>
        </p:blipFill>
        <p:spPr>
          <a:xfrm>
            <a:off x="0" y="12769"/>
            <a:ext cx="12192000" cy="6832461"/>
          </a:xfrm>
          <a:prstGeom prst="rect">
            <a:avLst/>
          </a:prstGeom>
        </p:spPr>
      </p:pic>
    </p:spTree>
    <p:extLst>
      <p:ext uri="{BB962C8B-B14F-4D97-AF65-F5344CB8AC3E}">
        <p14:creationId xmlns:p14="http://schemas.microsoft.com/office/powerpoint/2010/main" val="126516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3761" y="2464526"/>
            <a:ext cx="10353762" cy="970450"/>
          </a:xfrm>
        </p:spPr>
        <p:txBody>
          <a:bodyPr/>
          <a:lstStyle/>
          <a:p>
            <a:r>
              <a:rPr lang="en-IN" dirty="0" smtClean="0"/>
              <a:t>THANK YOU</a:t>
            </a:r>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17</a:t>
            </a:fld>
            <a:endParaRPr lang="en-IN"/>
          </a:p>
        </p:txBody>
      </p:sp>
    </p:spTree>
    <p:extLst>
      <p:ext uri="{BB962C8B-B14F-4D97-AF65-F5344CB8AC3E}">
        <p14:creationId xmlns:p14="http://schemas.microsoft.com/office/powerpoint/2010/main" val="270441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contrast="43000"/>
            <a:extLst>
              <a:ext uri="{28A0092B-C50C-407E-A947-70E740481C1C}">
                <a14:useLocalDpi xmlns:a14="http://schemas.microsoft.com/office/drawing/2010/main" val="0"/>
              </a:ext>
            </a:extLst>
          </a:blip>
          <a:stretch>
            <a:fillRect/>
          </a:stretch>
        </p:blipFill>
        <p:spPr>
          <a:xfrm>
            <a:off x="-1" y="0"/>
            <a:ext cx="12506325" cy="685799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US" b="1" dirty="0"/>
              <a:t>Online Sales Analysis</a:t>
            </a:r>
            <a:r>
              <a:rPr lang="en-US" dirty="0"/>
              <a:t> refers to the process of collecting, examining, and interpreting data from online sales channels</a:t>
            </a:r>
            <a:r>
              <a:rPr lang="en-US" dirty="0" smtClean="0"/>
              <a:t>.</a:t>
            </a:r>
          </a:p>
          <a:p>
            <a:r>
              <a:rPr lang="en-US" dirty="0" smtClean="0"/>
              <a:t> </a:t>
            </a:r>
            <a:r>
              <a:rPr lang="en-US" dirty="0"/>
              <a:t>This data can include information on product sales, customer demographics, purchasing patterns, and more. </a:t>
            </a:r>
            <a:endParaRPr lang="en-US" dirty="0" smtClean="0"/>
          </a:p>
          <a:p>
            <a:r>
              <a:rPr lang="en-US" dirty="0" smtClean="0"/>
              <a:t>The </a:t>
            </a:r>
            <a:r>
              <a:rPr lang="en-US" dirty="0"/>
              <a:t>primary objective is to uncover trends and patterns that can inform strategic decisions and drive business growth.</a:t>
            </a:r>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2</a:t>
            </a:fld>
            <a:endParaRPr lang="en-IN"/>
          </a:p>
        </p:txBody>
      </p:sp>
    </p:spTree>
    <p:extLst>
      <p:ext uri="{BB962C8B-B14F-4D97-AF65-F5344CB8AC3E}">
        <p14:creationId xmlns:p14="http://schemas.microsoft.com/office/powerpoint/2010/main" val="2811272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2069"/>
            <a:ext cx="9519074" cy="644434"/>
          </a:xfrm>
        </p:spPr>
        <p:txBody>
          <a:bodyPr>
            <a:normAutofit/>
          </a:bodyPr>
          <a:lstStyle/>
          <a:p>
            <a:r>
              <a:rPr lang="en-IN" sz="2800" dirty="0" smtClean="0"/>
              <a:t>About Dataset</a:t>
            </a:r>
            <a:endParaRPr lang="en-IN" sz="2800" dirty="0"/>
          </a:p>
        </p:txBody>
      </p:sp>
      <p:sp>
        <p:nvSpPr>
          <p:cNvPr id="3" name="Content Placeholder 2"/>
          <p:cNvSpPr>
            <a:spLocks noGrp="1"/>
          </p:cNvSpPr>
          <p:nvPr>
            <p:ph idx="1"/>
          </p:nvPr>
        </p:nvSpPr>
        <p:spPr>
          <a:xfrm>
            <a:off x="913795" y="866504"/>
            <a:ext cx="10353762" cy="5516880"/>
          </a:xfrm>
        </p:spPr>
        <p:txBody>
          <a:bodyPr>
            <a:noAutofit/>
          </a:bodyPr>
          <a:lstStyle/>
          <a:p>
            <a:r>
              <a:rPr lang="en-IN" sz="1400" dirty="0" smtClean="0"/>
              <a:t>It is a dummy dataset on online sales analysis published in </a:t>
            </a:r>
            <a:r>
              <a:rPr lang="en-IN" sz="1400" dirty="0" err="1" smtClean="0"/>
              <a:t>Kaggle</a:t>
            </a:r>
            <a:r>
              <a:rPr lang="en-IN" sz="1400" dirty="0" smtClean="0"/>
              <a:t> in the last week of October 2024.</a:t>
            </a:r>
          </a:p>
          <a:p>
            <a:r>
              <a:rPr lang="en-IN" sz="1400" dirty="0" smtClean="0"/>
              <a:t>It includes </a:t>
            </a:r>
          </a:p>
          <a:p>
            <a:pPr marL="792900" lvl="1" indent="-342900">
              <a:buFont typeface="+mj-lt"/>
              <a:buAutoNum type="arabicPeriod"/>
            </a:pPr>
            <a:r>
              <a:rPr lang="en-US" sz="1200" dirty="0" smtClean="0">
                <a:effectLst/>
              </a:rPr>
              <a:t>Invoice No</a:t>
            </a:r>
          </a:p>
          <a:p>
            <a:pPr marL="792900" lvl="1" indent="-342900">
              <a:buFont typeface="+mj-lt"/>
              <a:buAutoNum type="arabicPeriod"/>
            </a:pPr>
            <a:r>
              <a:rPr lang="en-US" sz="1200" dirty="0" smtClean="0">
                <a:effectLst/>
              </a:rPr>
              <a:t>Stock Code</a:t>
            </a:r>
            <a:r>
              <a:rPr lang="en-US" sz="1200" dirty="0" smtClean="0"/>
              <a:t> </a:t>
            </a:r>
          </a:p>
          <a:p>
            <a:pPr marL="792900" lvl="1" indent="-342900">
              <a:buFont typeface="+mj-lt"/>
              <a:buAutoNum type="arabicPeriod"/>
            </a:pPr>
            <a:r>
              <a:rPr lang="en-US" sz="1200" dirty="0" smtClean="0">
                <a:effectLst/>
              </a:rPr>
              <a:t>Description</a:t>
            </a:r>
            <a:r>
              <a:rPr lang="en-US" sz="1200" dirty="0" smtClean="0"/>
              <a:t> </a:t>
            </a:r>
          </a:p>
          <a:p>
            <a:pPr marL="792900" lvl="1" indent="-342900">
              <a:buFont typeface="+mj-lt"/>
              <a:buAutoNum type="arabicPeriod"/>
            </a:pPr>
            <a:r>
              <a:rPr lang="en-US" sz="1200" dirty="0" smtClean="0">
                <a:effectLst/>
              </a:rPr>
              <a:t>Quantity</a:t>
            </a:r>
            <a:r>
              <a:rPr lang="en-US" sz="1200" dirty="0" smtClean="0"/>
              <a:t> </a:t>
            </a:r>
          </a:p>
          <a:p>
            <a:pPr marL="792900" lvl="1" indent="-342900">
              <a:buFont typeface="+mj-lt"/>
              <a:buAutoNum type="arabicPeriod"/>
            </a:pPr>
            <a:r>
              <a:rPr lang="en-US" sz="1200" dirty="0" smtClean="0">
                <a:effectLst/>
              </a:rPr>
              <a:t>Invoice Date</a:t>
            </a:r>
            <a:r>
              <a:rPr lang="en-US" sz="1200" dirty="0" smtClean="0"/>
              <a:t> </a:t>
            </a:r>
          </a:p>
          <a:p>
            <a:pPr marL="792900" lvl="1" indent="-342900">
              <a:buFont typeface="+mj-lt"/>
              <a:buAutoNum type="arabicPeriod"/>
            </a:pPr>
            <a:r>
              <a:rPr lang="en-US" sz="1200" dirty="0" smtClean="0">
                <a:effectLst/>
              </a:rPr>
              <a:t>Unit Price</a:t>
            </a:r>
            <a:r>
              <a:rPr lang="en-US" sz="1200" dirty="0" smtClean="0"/>
              <a:t> </a:t>
            </a:r>
          </a:p>
          <a:p>
            <a:pPr marL="792900" lvl="1" indent="-342900">
              <a:buFont typeface="+mj-lt"/>
              <a:buAutoNum type="arabicPeriod"/>
            </a:pPr>
            <a:r>
              <a:rPr lang="en-US" sz="1200" dirty="0" smtClean="0">
                <a:effectLst/>
              </a:rPr>
              <a:t>Customer ID</a:t>
            </a:r>
            <a:r>
              <a:rPr lang="en-US" sz="1200" dirty="0" smtClean="0"/>
              <a:t> </a:t>
            </a:r>
          </a:p>
          <a:p>
            <a:pPr marL="792900" lvl="1" indent="-342900">
              <a:buFont typeface="+mj-lt"/>
              <a:buAutoNum type="arabicPeriod"/>
            </a:pPr>
            <a:r>
              <a:rPr lang="en-US" sz="1200" dirty="0" smtClean="0">
                <a:effectLst/>
              </a:rPr>
              <a:t>Country</a:t>
            </a:r>
          </a:p>
          <a:p>
            <a:pPr marL="792900" lvl="1" indent="-342900">
              <a:buFont typeface="+mj-lt"/>
              <a:buAutoNum type="arabicPeriod"/>
            </a:pPr>
            <a:r>
              <a:rPr lang="en-US" sz="1200" dirty="0" smtClean="0">
                <a:effectLst/>
              </a:rPr>
              <a:t>Discount</a:t>
            </a:r>
            <a:r>
              <a:rPr lang="en-US" sz="1200" dirty="0" smtClean="0"/>
              <a:t> </a:t>
            </a:r>
          </a:p>
          <a:p>
            <a:pPr marL="792900" lvl="1" indent="-342900">
              <a:buFont typeface="+mj-lt"/>
              <a:buAutoNum type="arabicPeriod"/>
            </a:pPr>
            <a:r>
              <a:rPr lang="en-US" sz="1200" dirty="0" smtClean="0">
                <a:effectLst/>
              </a:rPr>
              <a:t>Payment Method</a:t>
            </a:r>
            <a:r>
              <a:rPr lang="en-US" sz="1200" dirty="0" smtClean="0"/>
              <a:t> </a:t>
            </a:r>
          </a:p>
          <a:p>
            <a:pPr marL="792900" lvl="1" indent="-342900">
              <a:buFont typeface="+mj-lt"/>
              <a:buAutoNum type="arabicPeriod"/>
            </a:pPr>
            <a:r>
              <a:rPr lang="en-US" sz="1200" dirty="0" smtClean="0">
                <a:effectLst/>
              </a:rPr>
              <a:t>Shipping Cost</a:t>
            </a:r>
            <a:r>
              <a:rPr lang="en-US" sz="1200" dirty="0" smtClean="0"/>
              <a:t> </a:t>
            </a:r>
          </a:p>
          <a:p>
            <a:pPr marL="792900" lvl="1" indent="-342900">
              <a:buFont typeface="+mj-lt"/>
              <a:buAutoNum type="arabicPeriod"/>
            </a:pPr>
            <a:r>
              <a:rPr lang="en-US" sz="1200" dirty="0" smtClean="0">
                <a:effectLst/>
              </a:rPr>
              <a:t>Category</a:t>
            </a:r>
            <a:r>
              <a:rPr lang="en-US" sz="1200" dirty="0" smtClean="0"/>
              <a:t> </a:t>
            </a:r>
          </a:p>
          <a:p>
            <a:pPr marL="792900" lvl="1" indent="-342900">
              <a:buFont typeface="+mj-lt"/>
              <a:buAutoNum type="arabicPeriod"/>
            </a:pPr>
            <a:r>
              <a:rPr lang="en-US" sz="1200" dirty="0" smtClean="0">
                <a:effectLst/>
              </a:rPr>
              <a:t>Sales Channel</a:t>
            </a:r>
            <a:r>
              <a:rPr lang="en-US" sz="1200" dirty="0" smtClean="0"/>
              <a:t> </a:t>
            </a:r>
          </a:p>
          <a:p>
            <a:pPr marL="792900" lvl="1" indent="-342900">
              <a:buFont typeface="+mj-lt"/>
              <a:buAutoNum type="arabicPeriod"/>
            </a:pPr>
            <a:r>
              <a:rPr lang="en-US" sz="1200" dirty="0" smtClean="0">
                <a:effectLst/>
              </a:rPr>
              <a:t>Return Status</a:t>
            </a:r>
            <a:r>
              <a:rPr lang="en-US" sz="1200" dirty="0" smtClean="0"/>
              <a:t> </a:t>
            </a:r>
          </a:p>
          <a:p>
            <a:pPr marL="792900" lvl="1" indent="-342900">
              <a:buFont typeface="+mj-lt"/>
              <a:buAutoNum type="arabicPeriod"/>
            </a:pPr>
            <a:r>
              <a:rPr lang="en-US" sz="1200" dirty="0" smtClean="0">
                <a:effectLst/>
              </a:rPr>
              <a:t>Shipment Provider</a:t>
            </a:r>
            <a:r>
              <a:rPr lang="en-US" sz="1200" dirty="0" smtClean="0"/>
              <a:t> </a:t>
            </a:r>
          </a:p>
          <a:p>
            <a:pPr marL="792900" lvl="1" indent="-342900">
              <a:buFont typeface="+mj-lt"/>
              <a:buAutoNum type="arabicPeriod"/>
            </a:pPr>
            <a:r>
              <a:rPr lang="en-US" sz="1200" dirty="0" smtClean="0">
                <a:effectLst/>
              </a:rPr>
              <a:t>Warehouse Location</a:t>
            </a:r>
            <a:r>
              <a:rPr lang="en-US" sz="1200" dirty="0" smtClean="0"/>
              <a:t> </a:t>
            </a:r>
          </a:p>
          <a:p>
            <a:pPr marL="792900" lvl="1" indent="-342900">
              <a:buFont typeface="+mj-lt"/>
              <a:buAutoNum type="arabicPeriod"/>
            </a:pPr>
            <a:r>
              <a:rPr lang="en-US" sz="1200" dirty="0" smtClean="0">
                <a:effectLst/>
              </a:rPr>
              <a:t>Order Priority</a:t>
            </a:r>
            <a:r>
              <a:rPr lang="en-US" sz="1200" dirty="0" smtClean="0"/>
              <a:t> </a:t>
            </a:r>
            <a:endParaRPr lang="en-IN" sz="12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40298" y="5812734"/>
            <a:ext cx="1654664" cy="649026"/>
          </a:xfrm>
          <a:prstGeom prst="rect">
            <a:avLst/>
          </a:prstGeom>
        </p:spPr>
      </p:pic>
      <p:sp>
        <p:nvSpPr>
          <p:cNvPr id="5" name="Slide Number Placeholder 4"/>
          <p:cNvSpPr>
            <a:spLocks noGrp="1"/>
          </p:cNvSpPr>
          <p:nvPr>
            <p:ph type="sldNum" sz="quarter" idx="12"/>
          </p:nvPr>
        </p:nvSpPr>
        <p:spPr/>
        <p:txBody>
          <a:bodyPr/>
          <a:lstStyle/>
          <a:p>
            <a:fld id="{2B3316B4-F08F-41D4-9498-DCAC6620B0CE}" type="slidenum">
              <a:rPr lang="en-IN" smtClean="0"/>
              <a:t>3</a:t>
            </a:fld>
            <a:endParaRPr lang="en-IN"/>
          </a:p>
        </p:txBody>
      </p:sp>
    </p:spTree>
    <p:extLst>
      <p:ext uri="{BB962C8B-B14F-4D97-AF65-F5344CB8AC3E}">
        <p14:creationId xmlns:p14="http://schemas.microsoft.com/office/powerpoint/2010/main" val="394173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Relevance of Online Sales Analysis</a:t>
            </a:r>
            <a:r>
              <a:rPr lang="en-US" b="1" dirty="0"/>
              <a:t/>
            </a:r>
            <a:br>
              <a:rPr lang="en-US" b="1" dirty="0"/>
            </a:br>
            <a:endParaRPr lang="en-IN" dirty="0"/>
          </a:p>
        </p:txBody>
      </p:sp>
      <p:sp>
        <p:nvSpPr>
          <p:cNvPr id="3" name="Content Placeholder 2"/>
          <p:cNvSpPr>
            <a:spLocks noGrp="1"/>
          </p:cNvSpPr>
          <p:nvPr>
            <p:ph idx="1"/>
          </p:nvPr>
        </p:nvSpPr>
        <p:spPr>
          <a:xfrm>
            <a:off x="913795" y="1732449"/>
            <a:ext cx="7169501" cy="4058751"/>
          </a:xfrm>
        </p:spPr>
        <p:txBody>
          <a:bodyPr/>
          <a:lstStyle/>
          <a:p>
            <a:r>
              <a:rPr lang="en-US" b="1" dirty="0" smtClean="0"/>
              <a:t>E-Commerce </a:t>
            </a:r>
            <a:r>
              <a:rPr lang="en-US" b="1" dirty="0"/>
              <a:t>Boom</a:t>
            </a:r>
            <a:r>
              <a:rPr lang="en-US" dirty="0"/>
              <a:t>: With the rapid growth of online shopping, analyzing sales data is more relevant than ever.</a:t>
            </a:r>
          </a:p>
          <a:p>
            <a:r>
              <a:rPr lang="en-US" b="1" dirty="0"/>
              <a:t>Current Trends</a:t>
            </a:r>
            <a:r>
              <a:rPr lang="en-US" dirty="0"/>
              <a:t>: Understanding sales patterns can help businesses adapt to changing consumer behavior and market trends.</a:t>
            </a:r>
          </a:p>
          <a:p>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4</a:t>
            </a:fld>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296" y="1094824"/>
            <a:ext cx="3593592" cy="4501303"/>
          </a:xfrm>
          <a:prstGeom prst="rect">
            <a:avLst/>
          </a:prstGeom>
        </p:spPr>
      </p:pic>
    </p:spTree>
    <p:extLst>
      <p:ext uri="{BB962C8B-B14F-4D97-AF65-F5344CB8AC3E}">
        <p14:creationId xmlns:p14="http://schemas.microsoft.com/office/powerpoint/2010/main" val="507360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Current </a:t>
            </a:r>
            <a:r>
              <a:rPr lang="en-US" b="1" dirty="0" smtClean="0"/>
              <a:t>Importance</a:t>
            </a:r>
            <a:r>
              <a:rPr lang="en-US" b="1" dirty="0"/>
              <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Market </a:t>
            </a:r>
            <a:r>
              <a:rPr lang="en-US" b="1" dirty="0"/>
              <a:t>Insights</a:t>
            </a:r>
            <a:r>
              <a:rPr lang="en-US" dirty="0"/>
              <a:t>: Provides real-time data on consumer behavior, preferences, and trends, enabling businesses to adapt quickly to market changes.</a:t>
            </a:r>
          </a:p>
          <a:p>
            <a:r>
              <a:rPr lang="en-US" b="1" dirty="0"/>
              <a:t>Competitive Advantage</a:t>
            </a:r>
            <a:r>
              <a:rPr lang="en-US" dirty="0"/>
              <a:t>: Helps identify strengths, weaknesses, opportunities, and threats, allowing businesses to stay ahead of competitors.</a:t>
            </a:r>
          </a:p>
          <a:p>
            <a:r>
              <a:rPr lang="en-US" b="1" dirty="0"/>
              <a:t>Operational Efficiency</a:t>
            </a:r>
            <a:r>
              <a:rPr lang="en-US" dirty="0"/>
              <a:t>: Optimizes inventory management, supply chain operations, and workforce allocation based on sales data.</a:t>
            </a:r>
          </a:p>
          <a:p>
            <a:r>
              <a:rPr lang="en-US" b="1" dirty="0"/>
              <a:t>Customer Retention</a:t>
            </a:r>
            <a:r>
              <a:rPr lang="en-US" dirty="0"/>
              <a:t>: Analyzes customer purchase patterns and feedback to improve customer experience and loyalty programs.</a:t>
            </a:r>
          </a:p>
          <a:p>
            <a:r>
              <a:rPr lang="en-US" b="1" dirty="0"/>
              <a:t>Revenue Growth</a:t>
            </a:r>
            <a:r>
              <a:rPr lang="en-US" dirty="0"/>
              <a:t>: Identifies the most profitable products, services, and sales channels, helping to maximize revenue and profitability.</a:t>
            </a:r>
          </a:p>
          <a:p>
            <a:r>
              <a:rPr lang="en-US" b="1" dirty="0"/>
              <a:t>Marketing Effectiveness</a:t>
            </a:r>
            <a:r>
              <a:rPr lang="en-US" dirty="0"/>
              <a:t>: Evaluates the impact of marketing campaigns and promotions, ensuring better allocation of marketing budgets.</a:t>
            </a:r>
          </a:p>
          <a:p>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5</a:t>
            </a:fld>
            <a:endParaRPr lang="en-IN"/>
          </a:p>
        </p:txBody>
      </p:sp>
    </p:spTree>
    <p:extLst>
      <p:ext uri="{BB962C8B-B14F-4D97-AF65-F5344CB8AC3E}">
        <p14:creationId xmlns:p14="http://schemas.microsoft.com/office/powerpoint/2010/main" val="2217522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Future </a:t>
            </a:r>
            <a:r>
              <a:rPr lang="en-US" b="1" dirty="0" smtClean="0"/>
              <a:t>Importance</a:t>
            </a:r>
            <a:r>
              <a:rPr lang="en-US" b="1" dirty="0"/>
              <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Predictive </a:t>
            </a:r>
            <a:r>
              <a:rPr lang="en-US" b="1" dirty="0"/>
              <a:t>Analytics</a:t>
            </a:r>
            <a:r>
              <a:rPr lang="en-US" dirty="0"/>
              <a:t>: Uses historical sales data to predict future trends and consumer behaviors, aiding in proactive decision-making.</a:t>
            </a:r>
          </a:p>
          <a:p>
            <a:r>
              <a:rPr lang="en-US" b="1" dirty="0"/>
              <a:t>Personalization</a:t>
            </a:r>
            <a:r>
              <a:rPr lang="en-US" dirty="0"/>
              <a:t>: Enhances customer experience through personalized recommendations and targeted marketing based on data-driven insights.</a:t>
            </a:r>
          </a:p>
          <a:p>
            <a:r>
              <a:rPr lang="en-US" b="1" dirty="0"/>
              <a:t>Global Expansion</a:t>
            </a:r>
            <a:r>
              <a:rPr lang="en-US" dirty="0"/>
              <a:t>: Supports businesses in understanding and entering new markets with tailored strategies based on local sales analysis.</a:t>
            </a:r>
          </a:p>
          <a:p>
            <a:r>
              <a:rPr lang="en-US" b="1" dirty="0"/>
              <a:t>Sustainability</a:t>
            </a:r>
            <a:r>
              <a:rPr lang="en-US" dirty="0"/>
              <a:t>: Provides insights into sustainable practices and products, aligning with the growing demand for eco-friendly options.</a:t>
            </a:r>
          </a:p>
          <a:p>
            <a:r>
              <a:rPr lang="en-US" b="1" dirty="0"/>
              <a:t>Technological Integration</a:t>
            </a:r>
            <a:r>
              <a:rPr lang="en-US" dirty="0"/>
              <a:t>: Facilitates the integration of emerging technologies like AI and </a:t>
            </a:r>
            <a:r>
              <a:rPr lang="en-US" dirty="0" err="1"/>
              <a:t>IoT</a:t>
            </a:r>
            <a:r>
              <a:rPr lang="en-US" dirty="0"/>
              <a:t> to streamline sales processes and enhance data accuracy.</a:t>
            </a:r>
          </a:p>
          <a:p>
            <a:r>
              <a:rPr lang="en-US" b="1" dirty="0"/>
              <a:t>Adaptability</a:t>
            </a:r>
            <a:r>
              <a:rPr lang="en-US" dirty="0"/>
              <a:t>: Prepares businesses to quickly adapt to future disruptions, such as economic shifts, technological advancements, and changing consumer behaviors.</a:t>
            </a:r>
          </a:p>
          <a:p>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6</a:t>
            </a:fld>
            <a:endParaRPr lang="en-IN"/>
          </a:p>
        </p:txBody>
      </p:sp>
    </p:spTree>
    <p:extLst>
      <p:ext uri="{BB962C8B-B14F-4D97-AF65-F5344CB8AC3E}">
        <p14:creationId xmlns:p14="http://schemas.microsoft.com/office/powerpoint/2010/main" val="2321335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INSIGHTS AND RECOMANDATIONS</a:t>
            </a:r>
            <a:endParaRPr lang="en-IN" dirty="0"/>
          </a:p>
        </p:txBody>
      </p:sp>
      <p:sp>
        <p:nvSpPr>
          <p:cNvPr id="3" name="Content Placeholder 2"/>
          <p:cNvSpPr>
            <a:spLocks noGrp="1"/>
          </p:cNvSpPr>
          <p:nvPr>
            <p:ph idx="1"/>
          </p:nvPr>
        </p:nvSpPr>
        <p:spPr/>
        <p:txBody>
          <a:bodyPr/>
          <a:lstStyle/>
          <a:p>
            <a:r>
              <a:rPr lang="en-IN" dirty="0" smtClean="0"/>
              <a:t>Discounts provided by online markets have caused a potential decrease in total sales. The unavailability of cost of products has caused difficulty in calculating the profit or risks associated with the sales</a:t>
            </a:r>
          </a:p>
          <a:p>
            <a:pPr marL="36900" indent="0">
              <a:buNone/>
            </a:pPr>
            <a:r>
              <a:rPr lang="en-IN" dirty="0"/>
              <a:t> </a:t>
            </a:r>
            <a:r>
              <a:rPr lang="en-IN" dirty="0" smtClean="0"/>
              <a:t>               - </a:t>
            </a:r>
            <a:r>
              <a:rPr lang="en-US" dirty="0"/>
              <a:t>Adding the cost of products or profit margins to the dataset will be helpful in analyzing the financial health and </a:t>
            </a:r>
            <a:r>
              <a:rPr lang="en-US" dirty="0" smtClean="0"/>
              <a:t>efficiency </a:t>
            </a:r>
            <a:r>
              <a:rPr lang="en-US" dirty="0"/>
              <a:t>of sales operations</a:t>
            </a:r>
            <a:r>
              <a:rPr lang="en-US" dirty="0" smtClean="0"/>
              <a:t>.</a:t>
            </a:r>
          </a:p>
          <a:p>
            <a:r>
              <a:rPr lang="en-IN" dirty="0" smtClean="0"/>
              <a:t>Accessories are sold the most and maximum orders are also from accessories and stationary items the least.</a:t>
            </a:r>
          </a:p>
          <a:p>
            <a:pPr marL="36900" indent="0">
              <a:buNone/>
            </a:pPr>
            <a:r>
              <a:rPr lang="en-IN" dirty="0" smtClean="0"/>
              <a:t>                - Marketing the least sold items can add more customers thereby a rise in sales can also be expected</a:t>
            </a:r>
          </a:p>
          <a:p>
            <a:pPr marL="36900" indent="0">
              <a:buNone/>
            </a:pPr>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7</a:t>
            </a:fld>
            <a:endParaRPr lang="en-IN"/>
          </a:p>
        </p:txBody>
      </p:sp>
    </p:spTree>
    <p:extLst>
      <p:ext uri="{BB962C8B-B14F-4D97-AF65-F5344CB8AC3E}">
        <p14:creationId xmlns:p14="http://schemas.microsoft.com/office/powerpoint/2010/main" val="3227026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212" y="1262743"/>
            <a:ext cx="10353762" cy="4258491"/>
          </a:xfrm>
        </p:spPr>
        <p:txBody>
          <a:bodyPr/>
          <a:lstStyle/>
          <a:p>
            <a:r>
              <a:rPr lang="en-IN" dirty="0" smtClean="0"/>
              <a:t>Overall Sales are most during the month of June/July.</a:t>
            </a:r>
          </a:p>
          <a:p>
            <a:pPr marL="36900" indent="0">
              <a:buNone/>
            </a:pPr>
            <a:r>
              <a:rPr lang="en-IN" dirty="0"/>
              <a:t> </a:t>
            </a:r>
            <a:r>
              <a:rPr lang="en-IN" dirty="0" smtClean="0"/>
              <a:t>              - Analysing the trends of sales in respect of products or quantity of items sold in each country will help in analysing the pattern of buying and could be possible to allocate resources effectively.</a:t>
            </a:r>
          </a:p>
          <a:p>
            <a:r>
              <a:rPr lang="en-US" dirty="0"/>
              <a:t>High return rates can lead to a decrease in net sales and profits due to the cost of processing returns and potential losses on unsellable returned items</a:t>
            </a:r>
            <a:r>
              <a:rPr lang="en-US" dirty="0" smtClean="0"/>
              <a:t>.</a:t>
            </a:r>
          </a:p>
          <a:p>
            <a:r>
              <a:rPr lang="en-US" dirty="0" smtClean="0"/>
              <a:t>Handling </a:t>
            </a:r>
            <a:r>
              <a:rPr lang="en-US" dirty="0"/>
              <a:t>returns incurs additional costs related to shipping, restocking, and inspecting returned goods</a:t>
            </a:r>
            <a:r>
              <a:rPr lang="en-US" dirty="0" smtClean="0"/>
              <a:t>.</a:t>
            </a:r>
          </a:p>
          <a:p>
            <a:pPr marL="36900" indent="0">
              <a:buNone/>
            </a:pPr>
            <a:r>
              <a:rPr lang="en-US" dirty="0"/>
              <a:t> </a:t>
            </a:r>
            <a:r>
              <a:rPr lang="en-US" dirty="0" smtClean="0"/>
              <a:t>               - </a:t>
            </a:r>
            <a:r>
              <a:rPr lang="en-US" dirty="0"/>
              <a:t>Ensuring quality check of products as well as guidelines to shipment providers in handling the items can decrease the return rate</a:t>
            </a:r>
            <a:r>
              <a:rPr lang="en-US" dirty="0" smtClean="0"/>
              <a:t>.</a:t>
            </a:r>
          </a:p>
        </p:txBody>
      </p:sp>
      <p:sp>
        <p:nvSpPr>
          <p:cNvPr id="4" name="Slide Number Placeholder 3"/>
          <p:cNvSpPr>
            <a:spLocks noGrp="1"/>
          </p:cNvSpPr>
          <p:nvPr>
            <p:ph type="sldNum" sz="quarter" idx="12"/>
          </p:nvPr>
        </p:nvSpPr>
        <p:spPr/>
        <p:txBody>
          <a:bodyPr/>
          <a:lstStyle/>
          <a:p>
            <a:fld id="{2B3316B4-F08F-41D4-9498-DCAC6620B0CE}" type="slidenum">
              <a:rPr lang="en-IN" smtClean="0"/>
              <a:t>8</a:t>
            </a:fld>
            <a:endParaRPr lang="en-IN"/>
          </a:p>
        </p:txBody>
      </p:sp>
    </p:spTree>
    <p:extLst>
      <p:ext uri="{BB962C8B-B14F-4D97-AF65-F5344CB8AC3E}">
        <p14:creationId xmlns:p14="http://schemas.microsoft.com/office/powerpoint/2010/main" val="2536096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High return rates might indicate dissatisfaction with product quality or customer service, potentially eroding customer trust and loyalty.</a:t>
            </a:r>
          </a:p>
          <a:p>
            <a:r>
              <a:rPr lang="en-US" dirty="0">
                <a:effectLst/>
              </a:rPr>
              <a:t>Affect brand </a:t>
            </a:r>
            <a:r>
              <a:rPr lang="en-US" dirty="0" smtClean="0">
                <a:effectLst/>
              </a:rPr>
              <a:t>image</a:t>
            </a:r>
            <a:r>
              <a:rPr lang="en-US" b="1" dirty="0"/>
              <a:t>,</a:t>
            </a:r>
            <a:r>
              <a:rPr lang="en-US" dirty="0" smtClean="0"/>
              <a:t> </a:t>
            </a:r>
            <a:r>
              <a:rPr lang="en-US" dirty="0"/>
              <a:t>business known for frequent returns may develop a negative reputation, impacting future sales.</a:t>
            </a:r>
          </a:p>
          <a:p>
            <a:pPr marL="36900" indent="0">
              <a:buNone/>
            </a:pPr>
            <a:r>
              <a:rPr lang="en-US" dirty="0" smtClean="0"/>
              <a:t>                        - Analyzing </a:t>
            </a:r>
            <a:r>
              <a:rPr lang="en-US" dirty="0"/>
              <a:t>return reasons can provide insights into product improvements, helping to address quality issues and better meet customer needs</a:t>
            </a:r>
            <a:r>
              <a:rPr lang="en-US" dirty="0" smtClean="0"/>
              <a:t>.</a:t>
            </a:r>
          </a:p>
          <a:p>
            <a:pPr marL="36900" indent="0">
              <a:buNone/>
            </a:pPr>
            <a:endParaRPr lang="en-IN" dirty="0"/>
          </a:p>
        </p:txBody>
      </p:sp>
      <p:sp>
        <p:nvSpPr>
          <p:cNvPr id="4" name="Slide Number Placeholder 3"/>
          <p:cNvSpPr>
            <a:spLocks noGrp="1"/>
          </p:cNvSpPr>
          <p:nvPr>
            <p:ph type="sldNum" sz="quarter" idx="12"/>
          </p:nvPr>
        </p:nvSpPr>
        <p:spPr/>
        <p:txBody>
          <a:bodyPr/>
          <a:lstStyle/>
          <a:p>
            <a:fld id="{2B3316B4-F08F-41D4-9498-DCAC6620B0CE}" type="slidenum">
              <a:rPr lang="en-IN" smtClean="0"/>
              <a:t>9</a:t>
            </a:fld>
            <a:endParaRPr lang="en-IN"/>
          </a:p>
        </p:txBody>
      </p:sp>
    </p:spTree>
    <p:extLst>
      <p:ext uri="{BB962C8B-B14F-4D97-AF65-F5344CB8AC3E}">
        <p14:creationId xmlns:p14="http://schemas.microsoft.com/office/powerpoint/2010/main" val="40700758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747</TotalTime>
  <Words>1019</Words>
  <Application>Microsoft Office PowerPoint</Application>
  <PresentationFormat>Widescreen</PresentationFormat>
  <Paragraphs>93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Calisto MT</vt:lpstr>
      <vt:lpstr>Trebuchet MS</vt:lpstr>
      <vt:lpstr>Wingdings 2</vt:lpstr>
      <vt:lpstr>Slate</vt:lpstr>
      <vt:lpstr> ONLINE SALES ANALYSIS – POWER BI</vt:lpstr>
      <vt:lpstr>INTRODUCTION</vt:lpstr>
      <vt:lpstr>About Dataset</vt:lpstr>
      <vt:lpstr>Relevance of Online Sales Analysis </vt:lpstr>
      <vt:lpstr>Current Importance </vt:lpstr>
      <vt:lpstr>Future Importance </vt:lpstr>
      <vt:lpstr>INSIGHTS AND RECOMANDATIONS</vt:lpstr>
      <vt:lpstr>PowerPoint Presentation</vt:lpstr>
      <vt:lpstr>PowerPoint Presentation</vt:lpstr>
      <vt:lpstr>SUGGESTIONS</vt:lpstr>
      <vt:lpstr>PowerPoint Presentation</vt:lpstr>
      <vt:lpstr>CONCLUSION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ONLINE SALES ANALYSIS – POWER BI</dc:title>
  <dc:creator>Master</dc:creator>
  <cp:lastModifiedBy>Master</cp:lastModifiedBy>
  <cp:revision>32</cp:revision>
  <dcterms:created xsi:type="dcterms:W3CDTF">2024-11-12T08:16:53Z</dcterms:created>
  <dcterms:modified xsi:type="dcterms:W3CDTF">2024-11-28T15:22:00Z</dcterms:modified>
</cp:coreProperties>
</file>