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 b="def" i="def"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Arial"/>
      </a:defRPr>
    </a:lvl1pPr>
    <a:lvl2pPr indent="228600" latinLnBrk="0">
      <a:defRPr sz="1200">
        <a:latin typeface="+mj-lt"/>
        <a:ea typeface="+mj-ea"/>
        <a:cs typeface="+mj-cs"/>
        <a:sym typeface="Arial"/>
      </a:defRPr>
    </a:lvl2pPr>
    <a:lvl3pPr indent="457200" latinLnBrk="0">
      <a:defRPr sz="1200">
        <a:latin typeface="+mj-lt"/>
        <a:ea typeface="+mj-ea"/>
        <a:cs typeface="+mj-cs"/>
        <a:sym typeface="Arial"/>
      </a:defRPr>
    </a:lvl3pPr>
    <a:lvl4pPr indent="685800" latinLnBrk="0">
      <a:defRPr sz="1200">
        <a:latin typeface="+mj-lt"/>
        <a:ea typeface="+mj-ea"/>
        <a:cs typeface="+mj-cs"/>
        <a:sym typeface="Arial"/>
      </a:defRPr>
    </a:lvl4pPr>
    <a:lvl5pPr indent="914400" latinLnBrk="0">
      <a:defRPr sz="1200">
        <a:latin typeface="+mj-lt"/>
        <a:ea typeface="+mj-ea"/>
        <a:cs typeface="+mj-cs"/>
        <a:sym typeface="Arial"/>
      </a:defRPr>
    </a:lvl5pPr>
    <a:lvl6pPr indent="1143000" latinLnBrk="0">
      <a:defRPr sz="1200">
        <a:latin typeface="+mj-lt"/>
        <a:ea typeface="+mj-ea"/>
        <a:cs typeface="+mj-cs"/>
        <a:sym typeface="Arial"/>
      </a:defRPr>
    </a:lvl6pPr>
    <a:lvl7pPr indent="1371600" latinLnBrk="0">
      <a:defRPr sz="1200">
        <a:latin typeface="+mj-lt"/>
        <a:ea typeface="+mj-ea"/>
        <a:cs typeface="+mj-cs"/>
        <a:sym typeface="Arial"/>
      </a:defRPr>
    </a:lvl7pPr>
    <a:lvl8pPr indent="1600200" latinLnBrk="0">
      <a:defRPr sz="1200">
        <a:latin typeface="+mj-lt"/>
        <a:ea typeface="+mj-ea"/>
        <a:cs typeface="+mj-cs"/>
        <a:sym typeface="Arial"/>
      </a:defRPr>
    </a:lvl8pPr>
    <a:lvl9pPr indent="1828800" latinLnBrk="0"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10;p4" descr="Google Shape;110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2688" y="78000"/>
            <a:ext cx="1800227" cy="57551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Rectangle 14"/>
          <p:cNvSpPr/>
          <p:nvPr/>
        </p:nvSpPr>
        <p:spPr>
          <a:xfrm>
            <a:off x="1" y="-2"/>
            <a:ext cx="9829801" cy="717634"/>
          </a:xfrm>
          <a:prstGeom prst="rect">
            <a:avLst/>
          </a:prstGeom>
          <a:solidFill>
            <a:srgbClr val="213264"/>
          </a:solidFill>
          <a:ln w="25400">
            <a:solidFill>
              <a:srgbClr val="213264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" name="Rectangle 18"/>
          <p:cNvSpPr/>
          <p:nvPr/>
        </p:nvSpPr>
        <p:spPr>
          <a:xfrm>
            <a:off x="9888966" y="-419"/>
            <a:ext cx="112285" cy="732357"/>
          </a:xfrm>
          <a:prstGeom prst="rect">
            <a:avLst/>
          </a:prstGeom>
          <a:solidFill>
            <a:srgbClr val="7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9" name="Picture 30" descr="Picture 30"/>
          <p:cNvPicPr>
            <a:picLocks noChangeAspect="1"/>
          </p:cNvPicPr>
          <p:nvPr/>
        </p:nvPicPr>
        <p:blipFill>
          <a:blip r:embed="rId3">
            <a:alphaModFix amt="16000"/>
            <a:extLst/>
          </a:blip>
          <a:srcRect l="0" t="24724" r="1619" b="63695"/>
          <a:stretch>
            <a:fillRect/>
          </a:stretch>
        </p:blipFill>
        <p:spPr>
          <a:xfrm>
            <a:off x="-2" y="-1"/>
            <a:ext cx="9839327" cy="723903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110;p4" descr="Google Shape;110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2688" y="78000"/>
            <a:ext cx="1800227" cy="575517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Rectangle 14"/>
          <p:cNvSpPr/>
          <p:nvPr/>
        </p:nvSpPr>
        <p:spPr>
          <a:xfrm>
            <a:off x="1" y="-2"/>
            <a:ext cx="9829801" cy="717634"/>
          </a:xfrm>
          <a:prstGeom prst="rect">
            <a:avLst/>
          </a:prstGeom>
          <a:solidFill>
            <a:srgbClr val="213264"/>
          </a:solidFill>
          <a:ln w="25400">
            <a:solidFill>
              <a:srgbClr val="213264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7" name="Rectangle 18"/>
          <p:cNvSpPr/>
          <p:nvPr/>
        </p:nvSpPr>
        <p:spPr>
          <a:xfrm>
            <a:off x="9888966" y="-419"/>
            <a:ext cx="112285" cy="732357"/>
          </a:xfrm>
          <a:prstGeom prst="rect">
            <a:avLst/>
          </a:prstGeom>
          <a:solidFill>
            <a:srgbClr val="7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8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rcRect l="0" t="24724" r="1619" b="63695"/>
          <a:stretch>
            <a:fillRect/>
          </a:stretch>
        </p:blipFill>
        <p:spPr>
          <a:xfrm>
            <a:off x="-2" y="-1"/>
            <a:ext cx="9839327" cy="723903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10;p4" descr="Google Shape;110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2688" y="78000"/>
            <a:ext cx="1800227" cy="575517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Rectangle 14"/>
          <p:cNvSpPr/>
          <p:nvPr/>
        </p:nvSpPr>
        <p:spPr>
          <a:xfrm>
            <a:off x="1" y="-2"/>
            <a:ext cx="9829801" cy="717634"/>
          </a:xfrm>
          <a:prstGeom prst="rect">
            <a:avLst/>
          </a:prstGeom>
          <a:solidFill>
            <a:srgbClr val="213264"/>
          </a:solidFill>
          <a:ln w="25400">
            <a:solidFill>
              <a:srgbClr val="213264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" name="Rectangle 18"/>
          <p:cNvSpPr/>
          <p:nvPr/>
        </p:nvSpPr>
        <p:spPr>
          <a:xfrm>
            <a:off x="9888966" y="-419"/>
            <a:ext cx="112285" cy="732357"/>
          </a:xfrm>
          <a:prstGeom prst="rect">
            <a:avLst/>
          </a:prstGeom>
          <a:solidFill>
            <a:srgbClr val="7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0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rcRect l="0" t="24724" r="1619" b="63695"/>
          <a:stretch>
            <a:fillRect/>
          </a:stretch>
        </p:blipFill>
        <p:spPr>
          <a:xfrm>
            <a:off x="-2" y="-1"/>
            <a:ext cx="9839327" cy="723903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0;p4" descr="Google Shape;110;p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072688" y="78000"/>
            <a:ext cx="1800227" cy="575517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14"/>
          <p:cNvSpPr/>
          <p:nvPr/>
        </p:nvSpPr>
        <p:spPr>
          <a:xfrm>
            <a:off x="1" y="-2"/>
            <a:ext cx="9829801" cy="717634"/>
          </a:xfrm>
          <a:prstGeom prst="rect">
            <a:avLst/>
          </a:prstGeom>
          <a:solidFill>
            <a:srgbClr val="213264"/>
          </a:solidFill>
          <a:ln w="25400">
            <a:solidFill>
              <a:srgbClr val="213264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18"/>
          <p:cNvSpPr/>
          <p:nvPr/>
        </p:nvSpPr>
        <p:spPr>
          <a:xfrm>
            <a:off x="9888966" y="-419"/>
            <a:ext cx="112285" cy="732357"/>
          </a:xfrm>
          <a:prstGeom prst="rect">
            <a:avLst/>
          </a:prstGeom>
          <a:solidFill>
            <a:srgbClr val="7FBA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5" name="Picture 30" descr="Picture 30"/>
          <p:cNvPicPr>
            <a:picLocks noChangeAspect="1"/>
          </p:cNvPicPr>
          <p:nvPr/>
        </p:nvPicPr>
        <p:blipFill>
          <a:blip r:embed="rId3">
            <a:extLst/>
          </a:blip>
          <a:srcRect l="0" t="24724" r="1619" b="63695"/>
          <a:stretch>
            <a:fillRect/>
          </a:stretch>
        </p:blipFill>
        <p:spPr>
          <a:xfrm>
            <a:off x="-2" y="-1"/>
            <a:ext cx="9839327" cy="723903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" name="Title Text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ardrapadmakumar/plant-disease-detection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freepik.com/" TargetMode="External"/><Relationship Id="rId3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kaggle.com/datasets/vipoooool/new-plant-diseases-dataset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>
            <a:solidFill>
              <a:srgbClr val="D9D9D9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3" name="TextBox 4"/>
          <p:cNvSpPr txBox="1"/>
          <p:nvPr/>
        </p:nvSpPr>
        <p:spPr>
          <a:xfrm>
            <a:off x="4197305" y="3429001"/>
            <a:ext cx="6779422" cy="1108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r">
              <a:defRPr b="1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Plant Disease Detection using Deep Learning  </a:t>
            </a:r>
          </a:p>
        </p:txBody>
      </p:sp>
      <p:grpSp>
        <p:nvGrpSpPr>
          <p:cNvPr id="66" name="Group 5"/>
          <p:cNvGrpSpPr/>
          <p:nvPr/>
        </p:nvGrpSpPr>
        <p:grpSpPr>
          <a:xfrm>
            <a:off x="6890521" y="742090"/>
            <a:ext cx="2640056" cy="664381"/>
            <a:chOff x="-1" y="0"/>
            <a:chExt cx="2640055" cy="664379"/>
          </a:xfrm>
        </p:grpSpPr>
        <p:pic>
          <p:nvPicPr>
            <p:cNvPr id="64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376896" y="126771"/>
              <a:ext cx="1263159" cy="4108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" y="0"/>
              <a:ext cx="790163" cy="664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7" name="Ardra Padmakumar…"/>
          <p:cNvSpPr txBox="1"/>
          <p:nvPr/>
        </p:nvSpPr>
        <p:spPr>
          <a:xfrm>
            <a:off x="5000219" y="5028944"/>
            <a:ext cx="5596493" cy="815339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Ardra Padmakumar</a:t>
            </a:r>
          </a:p>
          <a:p>
            <a:pPr>
              <a:defRPr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Internship ID : INTERNSHIP_17513641056863b20937d78</a:t>
            </a:r>
          </a:p>
          <a:p>
            <a:pPr>
              <a:defRPr sz="1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pPr>
            <a:r>
              <a:t>Batch code: AUG_AIML_5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2"/>
          <p:cNvSpPr txBox="1"/>
          <p:nvPr/>
        </p:nvSpPr>
        <p:spPr>
          <a:xfrm>
            <a:off x="300823" y="1054411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213163"/>
                </a:solidFill>
              </a:defRPr>
            </a:lvl1pPr>
          </a:lstStyle>
          <a:p>
            <a:pPr/>
            <a:r>
              <a:t>Solution:  </a:t>
            </a:r>
          </a:p>
        </p:txBody>
      </p:sp>
      <p:sp>
        <p:nvSpPr>
          <p:cNvPr id="98" name="• Developed a deep learning-based CNN model capable of identifying and classifying plant diseases from leaf images into 38 distinct categories.…"/>
          <p:cNvSpPr txBox="1"/>
          <p:nvPr/>
        </p:nvSpPr>
        <p:spPr>
          <a:xfrm>
            <a:off x="444707" y="1760155"/>
            <a:ext cx="10515470" cy="268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Developed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deep learning-based CNN model</a:t>
            </a:r>
            <a:r>
              <a:t> capable of identifying and classifying plant diseases from leaf images into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38 distinct categories</a:t>
            </a:r>
            <a:r>
              <a:t>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The model can process raw input images and output predictions with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high accuracy</a:t>
            </a:r>
            <a:r>
              <a:t>, making it practical for real-world deployment.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Provides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automated, accurate, faster</a:t>
            </a:r>
            <a:r>
              <a:t> detection than manual methods.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Saves model (trained_model.keras) for reuse in real-world apps.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Github Repository Link: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https://github.com/ardrapadmakumar/plant-disease-detection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2"/>
          <p:cNvSpPr txBox="1"/>
          <p:nvPr/>
        </p:nvSpPr>
        <p:spPr>
          <a:xfrm>
            <a:off x="300823" y="1054411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213163"/>
                </a:solidFill>
              </a:defRPr>
            </a:lvl1pPr>
          </a:lstStyle>
          <a:p>
            <a:pPr/>
            <a:r>
              <a:t>Screenshot of Output:  </a:t>
            </a:r>
          </a:p>
        </p:txBody>
      </p:sp>
      <p:pic>
        <p:nvPicPr>
          <p:cNvPr id="1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3613" y="1568231"/>
            <a:ext cx="5043264" cy="4966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5441164" y="1512166"/>
            <a:ext cx="5888313" cy="4966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"/>
          <p:cNvSpPr txBox="1"/>
          <p:nvPr/>
        </p:nvSpPr>
        <p:spPr>
          <a:xfrm>
            <a:off x="194806" y="988151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213163"/>
                </a:solidFill>
              </a:defRPr>
            </a:pPr>
            <a:r>
              <a:t>Conclusion:</a:t>
            </a:r>
            <a:r>
              <a:rPr sz="1800"/>
              <a:t>  </a:t>
            </a:r>
          </a:p>
        </p:txBody>
      </p:sp>
      <p:sp>
        <p:nvSpPr>
          <p:cNvPr id="105" name="• Achieved accurate classification of multiple plant diseases.…"/>
          <p:cNvSpPr txBox="1"/>
          <p:nvPr/>
        </p:nvSpPr>
        <p:spPr>
          <a:xfrm>
            <a:off x="418545" y="1461498"/>
            <a:ext cx="5109698" cy="5210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Achieved accurate classification</a:t>
            </a:r>
            <a:r>
              <a:t> of multiple plant diseases.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Benefits: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Helps farmers diagnose faster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Reduces dependency on experts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Potential for mobile/web deployment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Limitations: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Accuracy depends on dataset size &amp; quality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Similar-looking diseases may cause misclassification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Future Work: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Use transfer learning (ResNet, EfficientNet)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Larger, more diverse datasets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Deploy as a farmer-friendly mobile app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1"/>
          <p:cNvSpPr txBox="1"/>
          <p:nvPr/>
        </p:nvSpPr>
        <p:spPr>
          <a:xfrm>
            <a:off x="237629" y="972536"/>
            <a:ext cx="2561453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213163"/>
                </a:solidFill>
              </a:defRPr>
            </a:lvl1pPr>
          </a:lstStyle>
          <a:p>
            <a:pPr/>
            <a:r>
              <a:t>Learning Objectives</a:t>
            </a:r>
          </a:p>
        </p:txBody>
      </p:sp>
      <p:sp>
        <p:nvSpPr>
          <p:cNvPr id="70" name="TextBox 2"/>
          <p:cNvSpPr txBox="1"/>
          <p:nvPr/>
        </p:nvSpPr>
        <p:spPr>
          <a:xfrm>
            <a:off x="245528" y="6135328"/>
            <a:ext cx="704433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800"/>
              </a:spcBef>
              <a:defRPr b="1" sz="1200"/>
            </a:lvl1pPr>
          </a:lstStyle>
          <a:p>
            <a:pPr/>
            <a:r>
              <a:t>Source : </a:t>
            </a:r>
          </a:p>
        </p:txBody>
      </p:sp>
      <p:sp>
        <p:nvSpPr>
          <p:cNvPr id="71" name="TextBox 3"/>
          <p:cNvSpPr txBox="1"/>
          <p:nvPr/>
        </p:nvSpPr>
        <p:spPr>
          <a:xfrm>
            <a:off x="926248" y="6135328"/>
            <a:ext cx="1750911" cy="264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800"/>
              </a:spcBef>
              <a:defRPr sz="12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www.freepik.com/</a:t>
            </a:r>
          </a:p>
        </p:txBody>
      </p:sp>
      <p:sp>
        <p:nvSpPr>
          <p:cNvPr id="72" name="Straight Connector 4"/>
          <p:cNvSpPr/>
          <p:nvPr/>
        </p:nvSpPr>
        <p:spPr>
          <a:xfrm>
            <a:off x="-1" y="6055359"/>
            <a:ext cx="12192001" cy="1"/>
          </a:xfrm>
          <a:prstGeom prst="line">
            <a:avLst/>
          </a:prstGeom>
          <a:ln w="12700">
            <a:solidFill>
              <a:srgbClr val="D9D9D9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3" name="Picture 5" descr="Picture 5"/>
          <p:cNvPicPr>
            <a:picLocks noChangeAspect="1"/>
          </p:cNvPicPr>
          <p:nvPr/>
        </p:nvPicPr>
        <p:blipFill>
          <a:blip r:embed="rId3">
            <a:alphaModFix amt="85000"/>
            <a:extLst/>
          </a:blip>
          <a:srcRect l="13763" t="6135" r="13648" b="0"/>
          <a:stretch>
            <a:fillRect/>
          </a:stretch>
        </p:blipFill>
        <p:spPr>
          <a:xfrm>
            <a:off x="7345680" y="1442720"/>
            <a:ext cx="4500882" cy="4632960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TextBox 6"/>
          <p:cNvSpPr txBox="1"/>
          <p:nvPr/>
        </p:nvSpPr>
        <p:spPr>
          <a:xfrm>
            <a:off x="8884918" y="3168608"/>
            <a:ext cx="1412243" cy="584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spcBef>
                <a:spcPts val="800"/>
              </a:spcBef>
              <a:defRPr b="1" sz="3500"/>
            </a:lvl1pPr>
          </a:lstStyle>
          <a:p>
            <a:pPr/>
            <a:r>
              <a:t>GOAL</a:t>
            </a:r>
          </a:p>
        </p:txBody>
      </p:sp>
      <p:sp>
        <p:nvSpPr>
          <p:cNvPr id="75" name="• Understand the importance of automated plant disease detection.…"/>
          <p:cNvSpPr txBox="1"/>
          <p:nvPr/>
        </p:nvSpPr>
        <p:spPr>
          <a:xfrm>
            <a:off x="640931" y="1736210"/>
            <a:ext cx="7039704" cy="2082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Understand the importance of automated plant disease detection.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Explore tools and technologies used in the project.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Learn the methodology: dataset preparation, CNN model building, training, evaluation.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Analyze results and evaluation metrics (accuracy, confusion matrix).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Conclude with challenges, solutions, and future improvements.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"/>
          <p:cNvSpPr txBox="1"/>
          <p:nvPr/>
        </p:nvSpPr>
        <p:spPr>
          <a:xfrm>
            <a:off x="181553" y="1067663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solidFill>
                  <a:srgbClr val="213163"/>
                </a:solidFill>
              </a:defRPr>
            </a:pPr>
            <a:r>
              <a:t>T</a:t>
            </a:r>
            <a:r>
              <a:rPr sz="2000"/>
              <a:t>ools and Technology used </a:t>
            </a:r>
          </a:p>
        </p:txBody>
      </p:sp>
      <p:sp>
        <p:nvSpPr>
          <p:cNvPr id="78" name="• Programming Language: Python…"/>
          <p:cNvSpPr txBox="1"/>
          <p:nvPr/>
        </p:nvSpPr>
        <p:spPr>
          <a:xfrm>
            <a:off x="614768" y="1780228"/>
            <a:ext cx="5727759" cy="4341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Programming Language:</a:t>
            </a:r>
            <a:r>
              <a:t> Python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Libraries: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TensorFlow &amp; Keras → Deep Learning (CNN)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Matplotlib, Seaborn → Data Visualization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scikit-learn → Classification report, Confusion matrix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pandas, os → Data handling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Environment:</a:t>
            </a:r>
            <a:r>
              <a:t> Google Colab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Dataset:</a:t>
            </a:r>
            <a:r>
              <a:t> New Plant Diseases Dataset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 u="sng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https://www.kaggle.com/datasets/vipoooool/new-plant-diseases-dataset</a:t>
            </a:r>
            <a:endParaRPr>
              <a:solidFill>
                <a:srgbClr val="111111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 txBox="1"/>
          <p:nvPr/>
        </p:nvSpPr>
        <p:spPr>
          <a:xfrm>
            <a:off x="314075" y="1014655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213163"/>
                </a:solidFill>
              </a:defRPr>
            </a:pPr>
            <a:r>
              <a:t>Methodology</a:t>
            </a:r>
            <a:r>
              <a:rPr sz="1800"/>
              <a:t> </a:t>
            </a:r>
          </a:p>
        </p:txBody>
      </p:sp>
      <p:sp>
        <p:nvSpPr>
          <p:cNvPr id="81" name="Data Preparation…"/>
          <p:cNvSpPr txBox="1"/>
          <p:nvPr/>
        </p:nvSpPr>
        <p:spPr>
          <a:xfrm>
            <a:off x="680176" y="1788536"/>
            <a:ext cx="6642839" cy="3527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b="1" sz="19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Data Preparation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•	Dataset structured into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train, validation, and test</a:t>
            </a:r>
            <a:r>
              <a:t> folders.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Preprocessing: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Images resized to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128×128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RGB channels maintained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Batch size = 32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Labels auto-inferred from directory names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Data generators created using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image_dataset_from_directory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2"/>
          <p:cNvSpPr txBox="1"/>
          <p:nvPr/>
        </p:nvSpPr>
        <p:spPr>
          <a:xfrm>
            <a:off x="314075" y="1014655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213163"/>
                </a:solidFill>
              </a:defRPr>
            </a:pPr>
            <a:r>
              <a:t>Methodology</a:t>
            </a:r>
            <a:r>
              <a:rPr sz="1800"/>
              <a:t> </a:t>
            </a:r>
          </a:p>
        </p:txBody>
      </p:sp>
      <p:sp>
        <p:nvSpPr>
          <p:cNvPr id="84" name="CNN Model Design…"/>
          <p:cNvSpPr txBox="1"/>
          <p:nvPr/>
        </p:nvSpPr>
        <p:spPr>
          <a:xfrm>
            <a:off x="627850" y="1788536"/>
            <a:ext cx="5518461" cy="3370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9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CNN Model Design</a:t>
            </a:r>
          </a:p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Convolutional Neural Network (CNN)</a:t>
            </a:r>
            <a:r>
              <a:t> with increasing filter depth: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Conv2D + ReLU activation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MaxPooling layers to reduce spatial size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Dropout layers to avoid overfitting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Dense Layer: 1500 units, ReLU activation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Output Layer:</a:t>
            </a:r>
            <a:r>
              <a:t> 38 units (for 38 classes), Softmax activation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2"/>
          <p:cNvSpPr txBox="1"/>
          <p:nvPr/>
        </p:nvSpPr>
        <p:spPr>
          <a:xfrm>
            <a:off x="314075" y="1014655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213163"/>
                </a:solidFill>
              </a:defRPr>
            </a:pPr>
            <a:r>
              <a:t>Methodology</a:t>
            </a:r>
            <a:r>
              <a:rPr sz="1800"/>
              <a:t> </a:t>
            </a:r>
          </a:p>
        </p:txBody>
      </p:sp>
      <p:sp>
        <p:nvSpPr>
          <p:cNvPr id="87" name="Model Training &amp; Evaluation…"/>
          <p:cNvSpPr txBox="1"/>
          <p:nvPr/>
        </p:nvSpPr>
        <p:spPr>
          <a:xfrm>
            <a:off x="719420" y="1674212"/>
            <a:ext cx="5419656" cy="3981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12700">
              <a:lnSpc>
                <a:spcPct val="135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b="1" sz="19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Model Training &amp; Evaluation</a:t>
            </a:r>
            <a:endParaRPr sz="1400"/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Optimizer:</a:t>
            </a:r>
            <a:r>
              <a:t> Adam (lr = 0.0001)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Loss Function:</a:t>
            </a:r>
            <a:r>
              <a:t> Categorical Crossentropy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Metrics:</a:t>
            </a:r>
            <a:r>
              <a:t> Accuracy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Training run for 3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epochs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Performance evaluation: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Training set accuracy/loss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Validation set accuracy/loss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Test set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2"/>
          <p:cNvSpPr txBox="1"/>
          <p:nvPr/>
        </p:nvSpPr>
        <p:spPr>
          <a:xfrm>
            <a:off x="300823" y="1054411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213163"/>
                </a:solidFill>
              </a:defRPr>
            </a:lvl1pPr>
          </a:lstStyle>
          <a:p>
            <a:pPr/>
            <a:r>
              <a:t>Problem Statement:  </a:t>
            </a:r>
          </a:p>
        </p:txBody>
      </p:sp>
      <p:sp>
        <p:nvSpPr>
          <p:cNvPr id="90" name="• Agriculture is one of the most important sectors of the economy, and plant health plays a crucial role in ensuring food security and farmer livelihoods.…"/>
          <p:cNvSpPr txBox="1"/>
          <p:nvPr/>
        </p:nvSpPr>
        <p:spPr>
          <a:xfrm>
            <a:off x="127142" y="1550850"/>
            <a:ext cx="11523858" cy="4621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Agriculture is one of the most important sectors of the economy, and plant health plays a crucial role in ensuring food security and farmer livelihoods.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Plant diseases, if not detected at the right time, can spread rapidly and cause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significant losses in crop yield and quality</a:t>
            </a:r>
            <a:r>
              <a:t>. This directly affects the income of farmers and can also lead to higher market prices and reduced food availability.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Traditional disease detection methods rely on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manual observation by farmers or agricultural experts</a:t>
            </a:r>
            <a:r>
              <a:t>, which is: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Time-consuming</a:t>
            </a:r>
            <a:r>
              <a:t> – requires constant field monitoring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Expensive</a:t>
            </a:r>
            <a:r>
              <a:t> – experts may not be available in remote regions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Error-prone</a:t>
            </a:r>
            <a:r>
              <a:t> – different diseases can have similar visual symptoms, leading to misdiagnosis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With the increasing scale of farming and climate-driven variations in diseases, there is a strong need for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automated, scalable, and accurate solutions</a:t>
            </a:r>
            <a:r>
              <a:t>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The challenge is to design a system that can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reliably identify plant diseases from leaf images</a:t>
            </a:r>
            <a:r>
              <a:t> and classify them into different categories, thereby assisting farmers in taking timely and correct preventive measures.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Box 2"/>
          <p:cNvSpPr txBox="1"/>
          <p:nvPr/>
        </p:nvSpPr>
        <p:spPr>
          <a:xfrm>
            <a:off x="300823" y="1054411"/>
            <a:ext cx="6011188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000">
                <a:solidFill>
                  <a:srgbClr val="213163"/>
                </a:solidFill>
              </a:defRPr>
            </a:lvl1pPr>
          </a:lstStyle>
          <a:p>
            <a:pPr/>
            <a:r>
              <a:t>Visualisation and Metrics</a:t>
            </a:r>
          </a:p>
        </p:txBody>
      </p:sp>
      <p:sp>
        <p:nvSpPr>
          <p:cNvPr id="93" name="• Training &amp; Validation Accuracy…"/>
          <p:cNvSpPr txBox="1"/>
          <p:nvPr/>
        </p:nvSpPr>
        <p:spPr>
          <a:xfrm>
            <a:off x="667094" y="1644639"/>
            <a:ext cx="10628694" cy="47666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Training &amp; Validation Accuracy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Model accuracy steadily improved across epochs, showing effective learning.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Validation accuracy closely followed training accuracy, indicating that the model generalized well to unseen data.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Dropout layers helped minimize overfitting, keeping the gap between training and validation small.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Loss Curves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Training and validation loss decreased with each epoch, confirming that the model was successfully minimizing error.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A balanced trend between training and validation loss shows the model avoided overfitting or underfitting.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Provides a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class-by-class performance view</a:t>
            </a:r>
            <a:r>
              <a:t>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Highlights which disease categories were classified with high accuracy and where misclassifications occurred.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Useful in understanding model weaknesses — e.g., diseases with visually similar symptoms may have overlapping classifications.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• Classification Report…"/>
          <p:cNvSpPr txBox="1"/>
          <p:nvPr/>
        </p:nvSpPr>
        <p:spPr>
          <a:xfrm>
            <a:off x="771746" y="1749292"/>
            <a:ext cx="8406922" cy="240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Classification Report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Precision:</a:t>
            </a:r>
            <a:r>
              <a:t> Measures how many predicted positives were correct.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Recall:</a:t>
            </a:r>
            <a:r>
              <a:t> Measures how many actual positives were correctly identified.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F1-Score:</a:t>
            </a:r>
            <a:r>
              <a:t> Balances precision and recall, giving an overall measure of performance.</a:t>
            </a:r>
          </a:p>
          <a:p>
            <a:pPr marL="254000" indent="-88900" defTabSz="12700">
              <a:lnSpc>
                <a:spcPct val="135000"/>
              </a:lnSpc>
              <a:spcBef>
                <a:spcPts val="1200"/>
              </a:spcBef>
              <a:tabLst>
                <a:tab pos="317500" algn="r"/>
                <a:tab pos="419100" algn="l"/>
              </a:tabLst>
              <a:defRPr sz="1400">
                <a:solidFill>
                  <a:srgbClr val="111111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	•	Report confirmed that the model maintained </a:t>
            </a:r>
            <a:r>
              <a:rPr b="1">
                <a:latin typeface="Helvetica Neue"/>
                <a:ea typeface="Helvetica Neue"/>
                <a:cs typeface="Helvetica Neue"/>
                <a:sym typeface="Helvetica Neue"/>
              </a:rPr>
              <a:t>consistent accuracy across multiple classes</a:t>
            </a:r>
            <a:r>
              <a:t>, not just the dominant ones.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ession 01 Design Thinking &amp; Critical Think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ession 01 Design Thinking &amp; Critical Thinking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ession 01 Design Thinking &amp; Critical Think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ession 01 Design Thinking &amp; Critical Thinking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ession 01 Design Thinking &amp; Critical Thinking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ession 01 Design Thinking &amp; Critical Think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