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BB15995-1790-40FE-9DEA-68ECCEF4BEE5}">
  <a:tblStyle styleId="{EBB15995-1790-40FE-9DEA-68ECCEF4BE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0278EC6-90C2-454C-ABBB-43171DDC7C21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3fb75575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3fb75575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3fb75575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3fb75575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 about conference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one-sentence statement that we have improved the baseline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62721f5b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62721f5b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62721f5b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62721f5b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62721f5b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62721f5b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fb75575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fb75575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show the problem definition, then problem with the data (with transitions/animations)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3fb75575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3fb75575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CNN at the most right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62721f5b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62721f5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4481fc60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4481fc60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62721f5b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62721f5b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97e94436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97e94436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99d83e0c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99d83e0c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99d83e0c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99d83e0c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Forecasting using Deep Learning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2834125"/>
            <a:ext cx="72597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Anuar Maratkhan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we have encountered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729450" y="2078875"/>
            <a:ext cx="76887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Normalization method from paper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729450" y="2514475"/>
            <a:ext cx="7336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Mislabeled images with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os.listdir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Future Work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727650" y="1853850"/>
            <a:ext cx="76887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improved the baseline in terms of financial performance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there is a slight gap in terms of computational performance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729450" y="2857050"/>
            <a:ext cx="768870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Improve trading strategy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Improve the architecture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Stack CNN and LSTM to capture temporal features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 30 stocks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729450" y="2078875"/>
            <a:ext cx="2511900" cy="24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AAPL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AXP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BA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CAT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CSCO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CVX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DIS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DWDP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GE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GS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3241350" y="2078875"/>
            <a:ext cx="2511900" cy="24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HD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IBM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INTC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JNJ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JPM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KO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MCD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MMM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MRK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MSFT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5753250" y="2078875"/>
            <a:ext cx="2511900" cy="24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NKE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PFE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PG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TRV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UNH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UTX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VZ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WMT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XOM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Indicators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729450" y="2078875"/>
            <a:ext cx="2511900" cy="24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RSI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Williams %R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WMA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EMA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SMA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3241350" y="2078875"/>
            <a:ext cx="2511900" cy="24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HMA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Triple EMA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CCI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CMO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MACD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5753250" y="2078875"/>
            <a:ext cx="2511900" cy="24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PPO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ROC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CMFI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DMI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PSI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Le-Net architecture</a:t>
            </a:r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862" y="1853850"/>
            <a:ext cx="7413874" cy="285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 txBox="1"/>
          <p:nvPr/>
        </p:nvSpPr>
        <p:spPr>
          <a:xfrm>
            <a:off x="727650" y="4807800"/>
            <a:ext cx="76887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[Sezer, Ozbayoglu, Algorithmic ﬁnancial trading with deep convolutional neural networks, 2018]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definition: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 future actions for algorithmic traders in stock market based on the previous prices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727650" y="3160100"/>
            <a:ext cx="7688700" cy="13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Problems with the data: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Lots of noise in data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Not enough data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Imbalanced data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Undefined range of data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 time-series to feature vectors and process them with convolutional neural network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50" y="2796800"/>
            <a:ext cx="3214225" cy="1736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4988" y="3344350"/>
            <a:ext cx="7143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9600" y="3307850"/>
            <a:ext cx="714375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>
            <a:off x="7405625" y="2939188"/>
            <a:ext cx="1436100" cy="1451700"/>
          </a:xfrm>
          <a:prstGeom prst="cube">
            <a:avLst>
              <a:gd fmla="val 25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7405600" y="3551675"/>
            <a:ext cx="106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CNN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0999" y="2464775"/>
            <a:ext cx="1636975" cy="240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7650" y="567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CNN-TA Methodology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727650" y="4807800"/>
            <a:ext cx="76887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[Sezer, Ozbayoglu, Algorithmic ﬁnancial trading with deep convolutional neural networks, 2018]</a:t>
            </a:r>
            <a:endParaRPr sz="1100"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175" y="1612463"/>
            <a:ext cx="714375" cy="714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16"/>
          <p:cNvGraphicFramePr/>
          <p:nvPr/>
        </p:nvGraphicFramePr>
        <p:xfrm>
          <a:off x="688175" y="1740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{EBB15995-1790-40FE-9DEA-68ECCEF4BEE5}</a:tableStyleId>
              </a:tblPr>
              <a:tblGrid>
                <a:gridCol w="975000"/>
              </a:tblGrid>
              <a:tr h="43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Dow 30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7538" y="1324825"/>
            <a:ext cx="1748700" cy="12897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250" y="1612463"/>
            <a:ext cx="714375" cy="714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16"/>
          <p:cNvGraphicFramePr/>
          <p:nvPr/>
        </p:nvGraphicFramePr>
        <p:xfrm>
          <a:off x="4840625" y="174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{EBB15995-1790-40FE-9DEA-68ECCEF4BEE5}</a:tableStyleId>
              </a:tblPr>
              <a:tblGrid>
                <a:gridCol w="1232650"/>
              </a:tblGrid>
              <a:tr h="43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Indicators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275" y="1612475"/>
            <a:ext cx="7143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5883" y="1213826"/>
            <a:ext cx="1524779" cy="15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151075" y="2781025"/>
            <a:ext cx="714375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/>
          <p:nvPr/>
        </p:nvSpPr>
        <p:spPr>
          <a:xfrm>
            <a:off x="6909775" y="3495399"/>
            <a:ext cx="1197000" cy="1289700"/>
          </a:xfrm>
          <a:prstGeom prst="cube">
            <a:avLst>
              <a:gd fmla="val 25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6909775" y="3980600"/>
            <a:ext cx="8895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CNN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134338" y="3859200"/>
            <a:ext cx="714375" cy="714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" name="Google Shape;124;p16"/>
          <p:cNvGraphicFramePr/>
          <p:nvPr/>
        </p:nvGraphicFramePr>
        <p:xfrm>
          <a:off x="4476350" y="398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{EBB15995-1790-40FE-9DEA-68ECCEF4BEE5}</a:tableStyleId>
              </a:tblPr>
              <a:tblGrid>
                <a:gridCol w="1596925"/>
              </a:tblGrid>
              <a:tr h="43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Classification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5" name="Google Shape;1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735613" y="3859188"/>
            <a:ext cx="714375" cy="714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" name="Google Shape;126;p16"/>
          <p:cNvGraphicFramePr/>
          <p:nvPr/>
        </p:nvGraphicFramePr>
        <p:xfrm>
          <a:off x="1492325" y="398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{EBB15995-1790-40FE-9DEA-68ECCEF4BEE5}</a:tableStyleId>
              </a:tblPr>
              <a:tblGrid>
                <a:gridCol w="2216925"/>
              </a:tblGrid>
              <a:tr h="43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Financial evaluation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/>
        </p:nvSpPr>
        <p:spPr>
          <a:xfrm>
            <a:off x="727650" y="4950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CNN-TA Methodology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5014650" y="2004775"/>
            <a:ext cx="34017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results: </a:t>
            </a:r>
            <a:r>
              <a:rPr lang="en" u="sng"/>
              <a:t>0.60</a:t>
            </a:r>
            <a:r>
              <a:rPr lang="en"/>
              <a:t>, 8.16% annual return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727700" y="1964913"/>
            <a:ext cx="34023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results: </a:t>
            </a:r>
            <a:r>
              <a:rPr lang="en" u="sng"/>
              <a:t>0.58</a:t>
            </a:r>
            <a:r>
              <a:rPr lang="en"/>
              <a:t>, 12% annual return</a:t>
            </a:r>
            <a:endParaRPr/>
          </a:p>
        </p:txBody>
      </p:sp>
      <p:graphicFrame>
        <p:nvGraphicFramePr>
          <p:cNvPr id="134" name="Google Shape;134;p17"/>
          <p:cNvGraphicFramePr/>
          <p:nvPr/>
        </p:nvGraphicFramePr>
        <p:xfrm>
          <a:off x="5014550" y="237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{A0278EC6-90C2-454C-ABBB-43171DDC7C21}</a:tableStyleId>
              </a:tblPr>
              <a:tblGrid>
                <a:gridCol w="850400"/>
                <a:gridCol w="850400"/>
                <a:gridCol w="850400"/>
                <a:gridCol w="8504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Hold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Buy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Sell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Hold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54130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FF8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18110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20543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Buy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1469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5039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FF8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Sell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1798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4663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FF8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Google Shape;135;p17"/>
          <p:cNvGraphicFramePr/>
          <p:nvPr/>
        </p:nvGraphicFramePr>
        <p:xfrm>
          <a:off x="727650" y="237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{A0278EC6-90C2-454C-ABBB-43171DDC7C21}</a:tableStyleId>
              </a:tblPr>
              <a:tblGrid>
                <a:gridCol w="850550"/>
                <a:gridCol w="850550"/>
                <a:gridCol w="850550"/>
                <a:gridCol w="8505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Hold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Buy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Sell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Hold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52364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FF8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18684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23592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Buy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1268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5175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FF8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Sell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1217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5059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FF8B"/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p17"/>
          <p:cNvSpPr txBox="1"/>
          <p:nvPr/>
        </p:nvSpPr>
        <p:spPr>
          <a:xfrm>
            <a:off x="727650" y="4807800"/>
            <a:ext cx="76887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[Sezer, Ozbayoglu, Algorithmic ﬁnancial trading with deep convolutional neural networks, 2018]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727650" y="567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Methodology</a:t>
            </a: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175" y="1612463"/>
            <a:ext cx="714375" cy="714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18"/>
          <p:cNvGraphicFramePr/>
          <p:nvPr/>
        </p:nvGraphicFramePr>
        <p:xfrm>
          <a:off x="688175" y="1740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{EBB15995-1790-40FE-9DEA-68ECCEF4BEE5}</a:tableStyleId>
              </a:tblPr>
              <a:tblGrid>
                <a:gridCol w="975000"/>
              </a:tblGrid>
              <a:tr h="43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Dow 30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4" name="Google Shape;14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7538" y="1324825"/>
            <a:ext cx="1748700" cy="12897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250" y="1612463"/>
            <a:ext cx="714375" cy="714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p18"/>
          <p:cNvGraphicFramePr/>
          <p:nvPr/>
        </p:nvGraphicFramePr>
        <p:xfrm>
          <a:off x="4840625" y="174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{EBB15995-1790-40FE-9DEA-68ECCEF4BEE5}</a:tableStyleId>
              </a:tblPr>
              <a:tblGrid>
                <a:gridCol w="1232650"/>
              </a:tblGrid>
              <a:tr h="43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Indicators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275" y="1612475"/>
            <a:ext cx="7143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5883" y="1213826"/>
            <a:ext cx="1524779" cy="15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151075" y="2781025"/>
            <a:ext cx="714375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/>
          <p:nvPr/>
        </p:nvSpPr>
        <p:spPr>
          <a:xfrm>
            <a:off x="6909775" y="3495399"/>
            <a:ext cx="1197000" cy="1289700"/>
          </a:xfrm>
          <a:prstGeom prst="cube">
            <a:avLst>
              <a:gd fmla="val 25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6909775" y="3980600"/>
            <a:ext cx="8895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CNN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134338" y="3859200"/>
            <a:ext cx="714375" cy="714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18"/>
          <p:cNvGraphicFramePr/>
          <p:nvPr/>
        </p:nvGraphicFramePr>
        <p:xfrm>
          <a:off x="4476350" y="398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{EBB15995-1790-40FE-9DEA-68ECCEF4BEE5}</a:tableStyleId>
              </a:tblPr>
              <a:tblGrid>
                <a:gridCol w="1596925"/>
              </a:tblGrid>
              <a:tr h="43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Classification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735613" y="3859188"/>
            <a:ext cx="714375" cy="714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Google Shape;155;p18"/>
          <p:cNvGraphicFramePr/>
          <p:nvPr/>
        </p:nvGraphicFramePr>
        <p:xfrm>
          <a:off x="1492325" y="398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{EBB15995-1790-40FE-9DEA-68ECCEF4BEE5}</a:tableStyleId>
              </a:tblPr>
              <a:tblGrid>
                <a:gridCol w="2216925"/>
              </a:tblGrid>
              <a:tr h="43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Financial evaluation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6" name="Google Shape;15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9750" y="2326850"/>
            <a:ext cx="7143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8270675" y="1612475"/>
            <a:ext cx="7143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92825" y="1213825"/>
            <a:ext cx="1030886" cy="15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8228900" y="3783062"/>
            <a:ext cx="71437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903900" y="2000650"/>
            <a:ext cx="7336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One-dimensional convolutional neural network</a:t>
            </a:r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903900" y="2403850"/>
            <a:ext cx="7336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Logistic regression with regularization</a:t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903900" y="2807050"/>
            <a:ext cx="7336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Support Vector Machine with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‘rbf’</a:t>
            </a:r>
            <a:r>
              <a:rPr lang="en"/>
              <a:t> kernel</a:t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905700" y="3210250"/>
            <a:ext cx="7336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Gradient boosted trees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4654650" y="2168175"/>
            <a:ext cx="3763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</a:t>
            </a:r>
            <a:r>
              <a:rPr lang="en"/>
              <a:t> results: </a:t>
            </a:r>
            <a:r>
              <a:rPr lang="en" u="sng"/>
              <a:t>0.44</a:t>
            </a:r>
            <a:r>
              <a:rPr lang="en"/>
              <a:t>, </a:t>
            </a:r>
            <a:r>
              <a:rPr b="1" lang="en"/>
              <a:t>8.45</a:t>
            </a:r>
            <a:r>
              <a:rPr lang="en"/>
              <a:t>% annual return</a:t>
            </a: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729550" y="2168175"/>
            <a:ext cx="3763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</a:t>
            </a:r>
            <a:r>
              <a:rPr lang="en"/>
              <a:t> results: </a:t>
            </a:r>
            <a:r>
              <a:rPr lang="en" u="sng"/>
              <a:t>0.60</a:t>
            </a:r>
            <a:r>
              <a:rPr lang="en"/>
              <a:t>, 8.16% annual return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300" y="2677150"/>
            <a:ext cx="3275999" cy="10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284" y="2677150"/>
            <a:ext cx="3300240" cy="10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903900" y="2051600"/>
            <a:ext cx="7336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Logistic Regression: </a:t>
            </a:r>
            <a:r>
              <a:rPr lang="en" u="sng"/>
              <a:t>0.87</a:t>
            </a:r>
            <a:r>
              <a:rPr lang="en"/>
              <a:t>, 2.53% annual return</a:t>
            </a:r>
            <a:endParaRPr/>
          </a:p>
        </p:txBody>
      </p:sp>
      <p:sp>
        <p:nvSpPr>
          <p:cNvPr id="184" name="Google Shape;184;p21"/>
          <p:cNvSpPr txBox="1"/>
          <p:nvPr/>
        </p:nvSpPr>
        <p:spPr>
          <a:xfrm>
            <a:off x="905700" y="2492600"/>
            <a:ext cx="7336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Support Vector Machine</a:t>
            </a:r>
            <a:r>
              <a:rPr lang="en"/>
              <a:t>: </a:t>
            </a:r>
            <a:r>
              <a:rPr lang="en" u="sng"/>
              <a:t>0.26</a:t>
            </a:r>
            <a:r>
              <a:rPr lang="en"/>
              <a:t>, 4.90% annual return</a:t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905700" y="2933600"/>
            <a:ext cx="7336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Gradient boosted trees</a:t>
            </a:r>
            <a:r>
              <a:rPr lang="en"/>
              <a:t>: </a:t>
            </a:r>
            <a:r>
              <a:rPr lang="en" u="sng"/>
              <a:t>0.85</a:t>
            </a:r>
            <a:r>
              <a:rPr lang="en"/>
              <a:t>, 5.59% annual return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