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81" r:id="rId6"/>
    <p:sldId id="267" r:id="rId7"/>
    <p:sldId id="282" r:id="rId8"/>
    <p:sldId id="283" r:id="rId9"/>
    <p:sldId id="284" r:id="rId10"/>
    <p:sldId id="285" r:id="rId11"/>
    <p:sldId id="286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07AB-0924-4461-A7EF-C8070D50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FF76-EE3D-4BDB-BFC2-0DEF762E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7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07AB-0924-4461-A7EF-C8070D50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FF76-EE3D-4BDB-BFC2-0DEF762E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5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07AB-0924-4461-A7EF-C8070D50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FF76-EE3D-4BDB-BFC2-0DEF762E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0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07AB-0924-4461-A7EF-C8070D50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FF76-EE3D-4BDB-BFC2-0DEF762E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6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07AB-0924-4461-A7EF-C8070D50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FF76-EE3D-4BDB-BFC2-0DEF762E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3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07AB-0924-4461-A7EF-C8070D50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FF76-EE3D-4BDB-BFC2-0DEF762E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07AB-0924-4461-A7EF-C8070D50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FF76-EE3D-4BDB-BFC2-0DEF762E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6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07AB-0924-4461-A7EF-C8070D50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FF76-EE3D-4BDB-BFC2-0DEF762E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7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07AB-0924-4461-A7EF-C8070D50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FF76-EE3D-4BDB-BFC2-0DEF762E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1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07AB-0924-4461-A7EF-C8070D50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FF76-EE3D-4BDB-BFC2-0DEF762E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07AB-0924-4461-A7EF-C8070D50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FF76-EE3D-4BDB-BFC2-0DEF762E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1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D07AB-0924-4461-A7EF-C8070D50447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BFF76-EE3D-4BDB-BFC2-0DEF762E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7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jury.findlaw.com/accident-injury-law/proving-fault-what-is-negligence.html" TargetMode="External"/><Relationship Id="rId2" Type="http://schemas.openxmlformats.org/officeDocument/2006/relationships/hyperlink" Target="http://www.swlearning.com/pdfs/chapter/032406053X_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rlerclark.com/pdfs/intro-product-liability-law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Law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Professor </a:t>
            </a:r>
            <a:r>
              <a:rPr lang="en-US" dirty="0" err="1" smtClean="0"/>
              <a:t>Valfrid</a:t>
            </a:r>
            <a:r>
              <a:rPr lang="en-US" dirty="0" smtClean="0"/>
              <a:t> Anderson</a:t>
            </a:r>
          </a:p>
          <a:p>
            <a:r>
              <a:rPr lang="en-US" dirty="0" smtClean="0"/>
              <a:t>Fall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9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Felony v. Misdemeanor v. Infraction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Felony – serious crime usually punished with more than one year in jail</a:t>
            </a:r>
          </a:p>
          <a:p>
            <a:r>
              <a:rPr lang="en-US" dirty="0" smtClean="0"/>
              <a:t>Misdemeanor – less serious crime, punished with less than one year in jail or by a fine only.</a:t>
            </a:r>
          </a:p>
          <a:p>
            <a:r>
              <a:rPr lang="en-US" dirty="0" smtClean="0"/>
              <a:t>Infraction – least serious, punished by fine only – e.g. Traffic ticket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1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Collar v. White Collar Crime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Blue collar crime usually involves physical action such </a:t>
            </a:r>
            <a:r>
              <a:rPr lang="en-US" smtClean="0"/>
              <a:t>as robbery</a:t>
            </a:r>
            <a:endParaRPr lang="en-US" dirty="0" smtClean="0"/>
          </a:p>
          <a:p>
            <a:r>
              <a:rPr lang="en-US" dirty="0" smtClean="0"/>
              <a:t>White collar crime is business crime such as embezzlement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77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 smtClean="0"/>
              <a:t>Week’s </a:t>
            </a:r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 Board Question</a:t>
            </a:r>
          </a:p>
          <a:p>
            <a:r>
              <a:rPr lang="en-US" dirty="0"/>
              <a:t>	In your opinion, should blue collar crime be more or less severely punished than white collar crime?</a:t>
            </a:r>
          </a:p>
          <a:p>
            <a:r>
              <a:rPr lang="en-US" dirty="0"/>
              <a:t>Assignments</a:t>
            </a:r>
          </a:p>
          <a:p>
            <a:pPr lvl="0"/>
            <a:r>
              <a:rPr lang="en-US" dirty="0"/>
              <a:t>Select one of the more important business torts and explain it.</a:t>
            </a:r>
          </a:p>
          <a:p>
            <a:pPr lvl="0"/>
            <a:r>
              <a:rPr lang="en-US" dirty="0"/>
              <a:t>Select one of the more important business crimes and explain it.</a:t>
            </a:r>
          </a:p>
          <a:p>
            <a:pPr lvl="0"/>
            <a:r>
              <a:rPr lang="en-US" dirty="0"/>
              <a:t>What is the rationale behind strict liability product liability? Is it fair?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1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Torts and Crimes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54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Line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Please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review the following material that can be found online: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Please </a:t>
            </a:r>
            <a:r>
              <a:rPr lang="en-US" dirty="0"/>
              <a:t>review the following material that can be found online:</a:t>
            </a:r>
          </a:p>
          <a:p>
            <a:pPr lvl="0"/>
            <a:r>
              <a:rPr lang="en-US" dirty="0"/>
              <a:t>Business Torts and Crimes </a:t>
            </a:r>
            <a:r>
              <a:rPr lang="en-US" u="sng" dirty="0">
                <a:hlinkClick r:id="rId2"/>
              </a:rPr>
              <a:t>http://www.swlearning.com/pdfs/chapter/032406053X_3.PDF</a:t>
            </a:r>
            <a:endParaRPr lang="en-US" dirty="0"/>
          </a:p>
          <a:p>
            <a:pPr lvl="0"/>
            <a:r>
              <a:rPr lang="en-US" dirty="0"/>
              <a:t>Proving Fault – What is Negligence? </a:t>
            </a:r>
            <a:r>
              <a:rPr lang="en-US" u="sng" dirty="0">
                <a:hlinkClick r:id="rId3"/>
              </a:rPr>
              <a:t>http://injury.findlaw.com/accident-injury-law/proving-fault-what-is-negligence.html</a:t>
            </a:r>
            <a:endParaRPr lang="en-US" dirty="0"/>
          </a:p>
          <a:p>
            <a:pPr lvl="0"/>
            <a:r>
              <a:rPr lang="en-US" dirty="0"/>
              <a:t>An Introduction to Product Liability Law </a:t>
            </a:r>
            <a:r>
              <a:rPr lang="en-US" u="sng" dirty="0">
                <a:hlinkClick r:id="rId4"/>
              </a:rPr>
              <a:t>http://</a:t>
            </a:r>
            <a:r>
              <a:rPr lang="en-US" u="sng" dirty="0" smtClean="0">
                <a:hlinkClick r:id="rId4"/>
              </a:rPr>
              <a:t>www.marlerclark.com/pdfs/intro-product-liability-law.pdf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7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4 </a:t>
            </a:r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This Module will address the following learning outcomes:</a:t>
            </a:r>
          </a:p>
          <a:p>
            <a:pPr lvl="0"/>
            <a:r>
              <a:rPr lang="en-US" sz="1600" dirty="0"/>
              <a:t>What is torts law and how does it affect business.</a:t>
            </a:r>
          </a:p>
          <a:p>
            <a:pPr lvl="0"/>
            <a:r>
              <a:rPr lang="en-US" sz="1600" dirty="0"/>
              <a:t>What is negligence and what is products liability?</a:t>
            </a:r>
          </a:p>
          <a:p>
            <a:pPr lvl="0"/>
            <a:r>
              <a:rPr lang="en-US" sz="1600" dirty="0"/>
              <a:t>How does criminal law affect business?</a:t>
            </a:r>
          </a:p>
          <a:p>
            <a:pPr lvl="0"/>
            <a:r>
              <a:rPr lang="en-US" sz="1600" dirty="0"/>
              <a:t>What is the difference between blue collar and white collar crime?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Intentional Torts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Assault</a:t>
            </a:r>
          </a:p>
          <a:p>
            <a:r>
              <a:rPr lang="en-US" dirty="0" smtClean="0"/>
              <a:t>Battery</a:t>
            </a:r>
          </a:p>
          <a:p>
            <a:r>
              <a:rPr lang="en-US" dirty="0" smtClean="0"/>
              <a:t>False Imprisonment</a:t>
            </a:r>
          </a:p>
          <a:p>
            <a:r>
              <a:rPr lang="en-US" dirty="0" smtClean="0"/>
              <a:t>Trespass to land</a:t>
            </a:r>
          </a:p>
          <a:p>
            <a:r>
              <a:rPr lang="en-US" dirty="0" smtClean="0"/>
              <a:t>Trespass to chattels</a:t>
            </a:r>
          </a:p>
          <a:p>
            <a:r>
              <a:rPr lang="en-US" dirty="0" smtClean="0"/>
              <a:t>Conversion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Contract law is the most important for business.</a:t>
            </a:r>
          </a:p>
          <a:p>
            <a:r>
              <a:rPr lang="en-US" dirty="0" smtClean="0"/>
              <a:t>Tort law is where one is seeking damages for an injury caused by another party.</a:t>
            </a:r>
          </a:p>
          <a:p>
            <a:r>
              <a:rPr lang="en-US" dirty="0" smtClean="0"/>
              <a:t>Torts can be intentional, negligence, or strict liability.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1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Does someone owe a duty of care to someone else?</a:t>
            </a:r>
          </a:p>
          <a:p>
            <a:pPr lvl="1"/>
            <a:r>
              <a:rPr lang="en-US" dirty="0" smtClean="0"/>
              <a:t>You owe a duty of care to foreseeable plaintiffs.</a:t>
            </a:r>
          </a:p>
          <a:p>
            <a:r>
              <a:rPr lang="en-US" dirty="0" smtClean="0"/>
              <a:t>Did they breach that duty of care?</a:t>
            </a:r>
          </a:p>
          <a:p>
            <a:pPr lvl="1"/>
            <a:r>
              <a:rPr lang="en-US" dirty="0" smtClean="0"/>
              <a:t>Duty of care is to act like an ordinary, prudent and reasonable person under similar circumstances.</a:t>
            </a:r>
          </a:p>
          <a:p>
            <a:r>
              <a:rPr lang="en-US" dirty="0" smtClean="0"/>
              <a:t>Were there actions the actual and proximate cause of the injury?</a:t>
            </a:r>
          </a:p>
          <a:p>
            <a:pPr lvl="1"/>
            <a:r>
              <a:rPr lang="en-US" dirty="0" smtClean="0"/>
              <a:t>Actual Cause – But for the defendant’s actions the injury would not have occurred.</a:t>
            </a:r>
          </a:p>
          <a:p>
            <a:pPr lvl="1"/>
            <a:r>
              <a:rPr lang="en-US" dirty="0" smtClean="0"/>
              <a:t>Proximate Cause – Was the injury reasonable and foreseeable under the circumstances</a:t>
            </a:r>
          </a:p>
          <a:p>
            <a:r>
              <a:rPr lang="en-US" dirty="0" smtClean="0"/>
              <a:t>Did the plaintiff suffer actual damages?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 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Five ways to sue for products liability</a:t>
            </a:r>
          </a:p>
          <a:p>
            <a:pPr lvl="1"/>
            <a:r>
              <a:rPr lang="en-US" dirty="0" smtClean="0"/>
              <a:t>Intentional</a:t>
            </a:r>
          </a:p>
          <a:p>
            <a:pPr lvl="1"/>
            <a:r>
              <a:rPr lang="en-US" dirty="0" smtClean="0"/>
              <a:t>Negligent</a:t>
            </a:r>
          </a:p>
          <a:p>
            <a:pPr lvl="1"/>
            <a:r>
              <a:rPr lang="en-US" dirty="0" smtClean="0"/>
              <a:t>Strict Liability</a:t>
            </a:r>
          </a:p>
          <a:p>
            <a:pPr lvl="1"/>
            <a:r>
              <a:rPr lang="en-US" dirty="0" smtClean="0"/>
              <a:t>Implied </a:t>
            </a:r>
            <a:r>
              <a:rPr lang="en-US" dirty="0" err="1" smtClean="0"/>
              <a:t>warranities</a:t>
            </a:r>
            <a:endParaRPr lang="en-US" dirty="0" smtClean="0"/>
          </a:p>
          <a:p>
            <a:pPr lvl="2"/>
            <a:r>
              <a:rPr lang="en-US" dirty="0" smtClean="0"/>
              <a:t>Merchantability</a:t>
            </a:r>
          </a:p>
          <a:p>
            <a:pPr lvl="2"/>
            <a:r>
              <a:rPr lang="en-US" dirty="0" smtClean="0"/>
              <a:t>Fitness for a particular purpose</a:t>
            </a:r>
          </a:p>
          <a:p>
            <a:pPr lvl="1"/>
            <a:r>
              <a:rPr lang="en-US" dirty="0" smtClean="0"/>
              <a:t>Express warranties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5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Criminal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crimes include</a:t>
            </a:r>
          </a:p>
          <a:p>
            <a:pPr lvl="1"/>
            <a:r>
              <a:rPr lang="en-US" dirty="0" smtClean="0"/>
              <a:t>Assault and Battery</a:t>
            </a:r>
          </a:p>
          <a:p>
            <a:pPr lvl="1"/>
            <a:r>
              <a:rPr lang="en-US" dirty="0" smtClean="0"/>
              <a:t>Larceny (theft)</a:t>
            </a:r>
          </a:p>
          <a:p>
            <a:pPr lvl="1"/>
            <a:r>
              <a:rPr lang="en-US" dirty="0" smtClean="0"/>
              <a:t>Robbery</a:t>
            </a:r>
          </a:p>
          <a:p>
            <a:pPr lvl="1"/>
            <a:r>
              <a:rPr lang="en-US" dirty="0" smtClean="0"/>
              <a:t>Burglary</a:t>
            </a:r>
          </a:p>
          <a:p>
            <a:pPr lvl="1"/>
            <a:r>
              <a:rPr lang="en-US" dirty="0" smtClean="0"/>
              <a:t>Homicide</a:t>
            </a:r>
          </a:p>
          <a:p>
            <a:pPr lvl="2"/>
            <a:r>
              <a:rPr lang="en-US" dirty="0" smtClean="0"/>
              <a:t>Murder</a:t>
            </a:r>
          </a:p>
          <a:p>
            <a:pPr lvl="2"/>
            <a:r>
              <a:rPr lang="en-US" dirty="0" smtClean="0"/>
              <a:t>Manslaughter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5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385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Business Law</vt:lpstr>
      <vt:lpstr>Week 4</vt:lpstr>
      <vt:lpstr>On Line Resources</vt:lpstr>
      <vt:lpstr>Week 4 Learning Outcomes</vt:lpstr>
      <vt:lpstr>Intentional Torts</vt:lpstr>
      <vt:lpstr>Torts</vt:lpstr>
      <vt:lpstr>Negligence</vt:lpstr>
      <vt:lpstr>Products Liability</vt:lpstr>
      <vt:lpstr>Criminal Law</vt:lpstr>
      <vt:lpstr>Felony v. Misdemeanor v. Infraction</vt:lpstr>
      <vt:lpstr>Blue Collar v. White Collar Crime</vt:lpstr>
      <vt:lpstr>This Week’s Assignments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Law</dc:title>
  <dc:creator>admin</dc:creator>
  <cp:lastModifiedBy>admin</cp:lastModifiedBy>
  <cp:revision>36</cp:revision>
  <dcterms:created xsi:type="dcterms:W3CDTF">2016-10-13T19:54:23Z</dcterms:created>
  <dcterms:modified xsi:type="dcterms:W3CDTF">2016-10-31T20:55:26Z</dcterms:modified>
</cp:coreProperties>
</file>