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6" r:id="rId5"/>
    <p:sldId id="281" r:id="rId6"/>
    <p:sldId id="282" r:id="rId7"/>
    <p:sldId id="283" r:id="rId8"/>
    <p:sldId id="284" r:id="rId9"/>
    <p:sldId id="292" r:id="rId10"/>
    <p:sldId id="286" r:id="rId11"/>
    <p:sldId id="288" r:id="rId12"/>
    <p:sldId id="289" r:id="rId13"/>
    <p:sldId id="290" r:id="rId14"/>
    <p:sldId id="291" r:id="rId15"/>
    <p:sldId id="294" r:id="rId16"/>
    <p:sldId id="295" r:id="rId17"/>
    <p:sldId id="293" r:id="rId18"/>
    <p:sldId id="296" r:id="rId19"/>
    <p:sldId id="297" r:id="rId20"/>
    <p:sldId id="298" r:id="rId21"/>
    <p:sldId id="299" r:id="rId22"/>
    <p:sldId id="301" r:id="rId23"/>
    <p:sldId id="300" r:id="rId24"/>
    <p:sldId id="302" r:id="rId25"/>
    <p:sldId id="303" r:id="rId26"/>
    <p:sldId id="304" r:id="rId27"/>
    <p:sldId id="305" r:id="rId28"/>
    <p:sldId id="306" r:id="rId29"/>
    <p:sldId id="307"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5D07AB-0924-4461-A7EF-C8070D504473}"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184847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D07AB-0924-4461-A7EF-C8070D504473}"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353605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D07AB-0924-4461-A7EF-C8070D504473}"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101770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D07AB-0924-4461-A7EF-C8070D504473}"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223936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D07AB-0924-4461-A7EF-C8070D504473}"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278053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5D07AB-0924-4461-A7EF-C8070D504473}"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11047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5D07AB-0924-4461-A7EF-C8070D504473}"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174636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5D07AB-0924-4461-A7EF-C8070D504473}"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240937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D07AB-0924-4461-A7EF-C8070D504473}"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120541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D07AB-0924-4461-A7EF-C8070D504473}"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240542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D07AB-0924-4461-A7EF-C8070D504473}"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BFF76-EE3D-4BDB-BFC2-0DEF762E0DF0}" type="slidenum">
              <a:rPr lang="en-US" smtClean="0"/>
              <a:t>‹#›</a:t>
            </a:fld>
            <a:endParaRPr lang="en-US"/>
          </a:p>
        </p:txBody>
      </p:sp>
    </p:spTree>
    <p:extLst>
      <p:ext uri="{BB962C8B-B14F-4D97-AF65-F5344CB8AC3E}">
        <p14:creationId xmlns:p14="http://schemas.microsoft.com/office/powerpoint/2010/main" val="130961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D07AB-0924-4461-A7EF-C8070D504473}"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BFF76-EE3D-4BDB-BFC2-0DEF762E0DF0}" type="slidenum">
              <a:rPr lang="en-US" smtClean="0"/>
              <a:t>‹#›</a:t>
            </a:fld>
            <a:endParaRPr lang="en-US"/>
          </a:p>
        </p:txBody>
      </p:sp>
    </p:spTree>
    <p:extLst>
      <p:ext uri="{BB962C8B-B14F-4D97-AF65-F5344CB8AC3E}">
        <p14:creationId xmlns:p14="http://schemas.microsoft.com/office/powerpoint/2010/main" val="1218973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b.purdue.edu/uco/CopyrightBasics/basics.html" TargetMode="External"/><Relationship Id="rId2" Type="http://schemas.openxmlformats.org/officeDocument/2006/relationships/hyperlink" Target="http://www.wipo.int/export/sites/www/about-ip/en/iprm/pdf/ch1.pdf" TargetMode="External"/><Relationship Id="rId1" Type="http://schemas.openxmlformats.org/officeDocument/2006/relationships/slideLayout" Target="../slideLayouts/slideLayout2.xml"/><Relationship Id="rId5" Type="http://schemas.openxmlformats.org/officeDocument/2006/relationships/hyperlink" Target="http://www.uspto.gov/trademarks-getting-started/trademark-basics" TargetMode="External"/><Relationship Id="rId4" Type="http://schemas.openxmlformats.org/officeDocument/2006/relationships/hyperlink" Target="http://www.uspto.gov/patents-getting-started/general-information-concerning-paten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Law</a:t>
            </a:r>
            <a:endParaRPr lang="en-US" dirty="0"/>
          </a:p>
        </p:txBody>
      </p:sp>
      <p:sp>
        <p:nvSpPr>
          <p:cNvPr id="3" name="Subtitle 2"/>
          <p:cNvSpPr>
            <a:spLocks noGrp="1"/>
          </p:cNvSpPr>
          <p:nvPr>
            <p:ph type="subTitle" idx="1"/>
          </p:nvPr>
        </p:nvSpPr>
        <p:spPr/>
        <p:txBody>
          <a:bodyPr/>
          <a:lstStyle/>
          <a:p>
            <a:r>
              <a:rPr lang="en-US" dirty="0" smtClean="0"/>
              <a:t>Professor </a:t>
            </a:r>
            <a:r>
              <a:rPr lang="en-US" dirty="0" err="1" smtClean="0"/>
              <a:t>Valfrid</a:t>
            </a:r>
            <a:r>
              <a:rPr lang="en-US" dirty="0" smtClean="0"/>
              <a:t> Anderson</a:t>
            </a:r>
          </a:p>
          <a:p>
            <a:r>
              <a:rPr lang="en-US" dirty="0" smtClean="0"/>
              <a:t>Fall 2016</a:t>
            </a:r>
          </a:p>
          <a:p>
            <a:endParaRPr lang="en-US" dirty="0"/>
          </a:p>
        </p:txBody>
      </p:sp>
    </p:spTree>
    <p:extLst>
      <p:ext uri="{BB962C8B-B14F-4D97-AF65-F5344CB8AC3E}">
        <p14:creationId xmlns:p14="http://schemas.microsoft.com/office/powerpoint/2010/main" val="75779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t>
            </a:r>
            <a:r>
              <a:rPr lang="en-US" dirty="0" smtClean="0"/>
              <a:t>Works are Copyrightable?</a:t>
            </a:r>
            <a:endParaRPr lang="en-US" dirty="0"/>
          </a:p>
        </p:txBody>
      </p:sp>
      <p:sp>
        <p:nvSpPr>
          <p:cNvPr id="3" name="Content Placeholder 2"/>
          <p:cNvSpPr>
            <a:spLocks noGrp="1"/>
          </p:cNvSpPr>
          <p:nvPr>
            <p:ph idx="1"/>
          </p:nvPr>
        </p:nvSpPr>
        <p:spPr/>
        <p:txBody>
          <a:bodyPr>
            <a:normAutofit lnSpcReduction="10000"/>
          </a:bodyPr>
          <a:lstStyle/>
          <a:p>
            <a:pPr hangingPunct="0"/>
            <a:r>
              <a:rPr lang="en-US" dirty="0"/>
              <a:t>The types of works of authorship that are subject to the copyright laws include:</a:t>
            </a:r>
          </a:p>
          <a:p>
            <a:pPr lvl="1" hangingPunct="0"/>
            <a:r>
              <a:rPr lang="en-US" dirty="0"/>
              <a:t>literary works (e.g., books)</a:t>
            </a:r>
          </a:p>
          <a:p>
            <a:pPr lvl="1" hangingPunct="0"/>
            <a:r>
              <a:rPr lang="en-US" dirty="0"/>
              <a:t>musical works</a:t>
            </a:r>
          </a:p>
          <a:p>
            <a:pPr lvl="1" hangingPunct="0"/>
            <a:r>
              <a:rPr lang="en-US" dirty="0"/>
              <a:t>dramatic works (plays)</a:t>
            </a:r>
          </a:p>
          <a:p>
            <a:pPr lvl="1" hangingPunct="0"/>
            <a:r>
              <a:rPr lang="en-US" dirty="0"/>
              <a:t>picture and paintings</a:t>
            </a:r>
          </a:p>
          <a:p>
            <a:pPr lvl="1" hangingPunct="0"/>
            <a:r>
              <a:rPr lang="en-US" dirty="0"/>
              <a:t>graphics</a:t>
            </a:r>
          </a:p>
          <a:p>
            <a:pPr lvl="1" hangingPunct="0"/>
            <a:r>
              <a:rPr lang="en-US" dirty="0"/>
              <a:t>sculptures</a:t>
            </a:r>
          </a:p>
          <a:p>
            <a:pPr lvl="1" hangingPunct="0"/>
            <a:r>
              <a:rPr lang="en-US" dirty="0"/>
              <a:t>motion pictures</a:t>
            </a:r>
          </a:p>
          <a:p>
            <a:pPr lvl="1" hangingPunct="0"/>
            <a:r>
              <a:rPr lang="en-US" dirty="0"/>
              <a:t>recordings</a:t>
            </a:r>
          </a:p>
          <a:p>
            <a:pPr lvl="1"/>
            <a:r>
              <a:rPr lang="en-US" dirty="0"/>
              <a:t>architecture</a:t>
            </a:r>
          </a:p>
        </p:txBody>
      </p:sp>
    </p:spTree>
    <p:extLst>
      <p:ext uri="{BB962C8B-B14F-4D97-AF65-F5344CB8AC3E}">
        <p14:creationId xmlns:p14="http://schemas.microsoft.com/office/powerpoint/2010/main" val="225784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v. Expression of Ideas</a:t>
            </a:r>
            <a:endParaRPr lang="en-US" dirty="0"/>
          </a:p>
        </p:txBody>
      </p:sp>
      <p:sp>
        <p:nvSpPr>
          <p:cNvPr id="3" name="Content Placeholder 2"/>
          <p:cNvSpPr>
            <a:spLocks noGrp="1"/>
          </p:cNvSpPr>
          <p:nvPr>
            <p:ph idx="1"/>
          </p:nvPr>
        </p:nvSpPr>
        <p:spPr/>
        <p:txBody>
          <a:bodyPr/>
          <a:lstStyle/>
          <a:p>
            <a:r>
              <a:rPr lang="en-US" dirty="0" smtClean="0"/>
              <a:t>Ideas </a:t>
            </a:r>
            <a:r>
              <a:rPr lang="en-US" dirty="0"/>
              <a:t>are not copyrightable, only the expression of the </a:t>
            </a:r>
            <a:r>
              <a:rPr lang="en-US" dirty="0" smtClean="0"/>
              <a:t>ideas.</a:t>
            </a:r>
            <a:endParaRPr lang="en-US" dirty="0"/>
          </a:p>
        </p:txBody>
      </p:sp>
    </p:spTree>
    <p:extLst>
      <p:ext uri="{BB962C8B-B14F-4D97-AF65-F5344CB8AC3E}">
        <p14:creationId xmlns:p14="http://schemas.microsoft.com/office/powerpoint/2010/main" val="264511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Ownership</a:t>
            </a:r>
            <a:endParaRPr lang="en-US" dirty="0"/>
          </a:p>
        </p:txBody>
      </p:sp>
      <p:sp>
        <p:nvSpPr>
          <p:cNvPr id="3" name="Content Placeholder 2"/>
          <p:cNvSpPr>
            <a:spLocks noGrp="1"/>
          </p:cNvSpPr>
          <p:nvPr>
            <p:ph idx="1"/>
          </p:nvPr>
        </p:nvSpPr>
        <p:spPr/>
        <p:txBody>
          <a:bodyPr/>
          <a:lstStyle/>
          <a:p>
            <a:r>
              <a:rPr lang="en-US" dirty="0"/>
              <a:t>Generally speaking, the author is the initial owner of the copyright. Even if she sells the actual work (without selling the copyright), she maintains the copyright, but the purchaser owns the actual item </a:t>
            </a:r>
            <a:r>
              <a:rPr lang="en-US" dirty="0" smtClean="0"/>
              <a:t>created (i.e., the physical book). </a:t>
            </a:r>
            <a:endParaRPr lang="en-US" dirty="0"/>
          </a:p>
        </p:txBody>
      </p:sp>
    </p:spTree>
    <p:extLst>
      <p:ext uri="{BB962C8B-B14F-4D97-AF65-F5344CB8AC3E}">
        <p14:creationId xmlns:p14="http://schemas.microsoft.com/office/powerpoint/2010/main" val="311866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Made for Hire</a:t>
            </a:r>
            <a:endParaRPr lang="en-US" dirty="0"/>
          </a:p>
        </p:txBody>
      </p:sp>
      <p:sp>
        <p:nvSpPr>
          <p:cNvPr id="3" name="Content Placeholder 2"/>
          <p:cNvSpPr>
            <a:spLocks noGrp="1"/>
          </p:cNvSpPr>
          <p:nvPr>
            <p:ph idx="1"/>
          </p:nvPr>
        </p:nvSpPr>
        <p:spPr/>
        <p:txBody>
          <a:bodyPr/>
          <a:lstStyle/>
          <a:p>
            <a:r>
              <a:rPr lang="en-US" dirty="0"/>
              <a:t>If one were to create a work in connection with one’s job, the work might be considered a work made for hire.  The employer would own the copyright. </a:t>
            </a:r>
          </a:p>
        </p:txBody>
      </p:sp>
    </p:spTree>
    <p:extLst>
      <p:ext uri="{BB962C8B-B14F-4D97-AF65-F5344CB8AC3E}">
        <p14:creationId xmlns:p14="http://schemas.microsoft.com/office/powerpoint/2010/main" val="422098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a:t>
            </a:r>
            <a:endParaRPr lang="en-US" dirty="0"/>
          </a:p>
        </p:txBody>
      </p:sp>
      <p:sp>
        <p:nvSpPr>
          <p:cNvPr id="3" name="Content Placeholder 2"/>
          <p:cNvSpPr>
            <a:spLocks noGrp="1"/>
          </p:cNvSpPr>
          <p:nvPr>
            <p:ph idx="1"/>
          </p:nvPr>
        </p:nvSpPr>
        <p:spPr/>
        <p:txBody>
          <a:bodyPr/>
          <a:lstStyle/>
          <a:p>
            <a:r>
              <a:rPr lang="en-US" dirty="0" smtClean="0"/>
              <a:t>Currently </a:t>
            </a:r>
            <a:r>
              <a:rPr lang="en-US" dirty="0"/>
              <a:t>copyright subsists for the life of the author plus 70 years.  For works made for hire, copyright subsists for the lesser of </a:t>
            </a:r>
            <a:r>
              <a:rPr lang="en-US" dirty="0" smtClean="0"/>
              <a:t>(</a:t>
            </a:r>
            <a:r>
              <a:rPr lang="en-US" dirty="0"/>
              <a:t>a</a:t>
            </a:r>
            <a:r>
              <a:rPr lang="en-US" dirty="0" smtClean="0"/>
              <a:t>) </a:t>
            </a:r>
            <a:r>
              <a:rPr lang="en-US" dirty="0"/>
              <a:t>95 </a:t>
            </a:r>
            <a:r>
              <a:rPr lang="en-US" dirty="0" smtClean="0"/>
              <a:t>years from </a:t>
            </a:r>
            <a:r>
              <a:rPr lang="en-US" dirty="0"/>
              <a:t>first publication or </a:t>
            </a:r>
            <a:r>
              <a:rPr lang="en-US" dirty="0" smtClean="0"/>
              <a:t>(</a:t>
            </a:r>
            <a:r>
              <a:rPr lang="en-US" dirty="0"/>
              <a:t>b</a:t>
            </a:r>
            <a:r>
              <a:rPr lang="en-US" dirty="0" smtClean="0"/>
              <a:t>) </a:t>
            </a:r>
            <a:r>
              <a:rPr lang="en-US" dirty="0"/>
              <a:t>120 </a:t>
            </a:r>
            <a:r>
              <a:rPr lang="en-US" dirty="0" smtClean="0"/>
              <a:t>years from </a:t>
            </a:r>
            <a:r>
              <a:rPr lang="en-US" dirty="0"/>
              <a:t>creation.</a:t>
            </a:r>
          </a:p>
          <a:p>
            <a:endParaRPr lang="en-US" dirty="0"/>
          </a:p>
        </p:txBody>
      </p:sp>
    </p:spTree>
    <p:extLst>
      <p:ext uri="{BB962C8B-B14F-4D97-AF65-F5344CB8AC3E}">
        <p14:creationId xmlns:p14="http://schemas.microsoft.com/office/powerpoint/2010/main" val="1385352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Holders </a:t>
            </a:r>
            <a:r>
              <a:rPr lang="en-US" dirty="0" smtClean="0"/>
              <a:t>Rights</a:t>
            </a:r>
            <a:endParaRPr lang="en-US" dirty="0"/>
          </a:p>
        </p:txBody>
      </p:sp>
      <p:sp>
        <p:nvSpPr>
          <p:cNvPr id="3" name="Content Placeholder 2"/>
          <p:cNvSpPr>
            <a:spLocks noGrp="1"/>
          </p:cNvSpPr>
          <p:nvPr>
            <p:ph idx="1"/>
          </p:nvPr>
        </p:nvSpPr>
        <p:spPr/>
        <p:txBody>
          <a:bodyPr/>
          <a:lstStyle/>
          <a:p>
            <a:pPr hangingPunct="0"/>
            <a:r>
              <a:rPr lang="en-US" dirty="0"/>
              <a:t>These rights are:</a:t>
            </a:r>
          </a:p>
          <a:p>
            <a:pPr lvl="1" hangingPunct="0"/>
            <a:r>
              <a:rPr lang="en-US" dirty="0"/>
              <a:t>Reproduction</a:t>
            </a:r>
          </a:p>
          <a:p>
            <a:pPr lvl="1" hangingPunct="0"/>
            <a:r>
              <a:rPr lang="en-US" dirty="0"/>
              <a:t>Adaptation or derivation</a:t>
            </a:r>
          </a:p>
          <a:p>
            <a:pPr lvl="1" hangingPunct="0"/>
            <a:r>
              <a:rPr lang="en-US" dirty="0"/>
              <a:t>Distribution</a:t>
            </a:r>
          </a:p>
          <a:p>
            <a:pPr lvl="1" hangingPunct="0"/>
            <a:r>
              <a:rPr lang="en-US" dirty="0"/>
              <a:t>Performance</a:t>
            </a:r>
          </a:p>
          <a:p>
            <a:pPr lvl="1" hangingPunct="0"/>
            <a:r>
              <a:rPr lang="en-US" dirty="0"/>
              <a:t>Public display</a:t>
            </a:r>
          </a:p>
          <a:p>
            <a:endParaRPr lang="en-US" dirty="0"/>
          </a:p>
        </p:txBody>
      </p:sp>
    </p:spTree>
    <p:extLst>
      <p:ext uri="{BB962C8B-B14F-4D97-AF65-F5344CB8AC3E}">
        <p14:creationId xmlns:p14="http://schemas.microsoft.com/office/powerpoint/2010/main" val="89275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a:t>
            </a:r>
            <a:r>
              <a:rPr lang="en-US" dirty="0" smtClean="0"/>
              <a:t>Rights</a:t>
            </a:r>
            <a:endParaRPr lang="en-US" dirty="0"/>
          </a:p>
        </p:txBody>
      </p:sp>
      <p:sp>
        <p:nvSpPr>
          <p:cNvPr id="3" name="Content Placeholder 2"/>
          <p:cNvSpPr>
            <a:spLocks noGrp="1"/>
          </p:cNvSpPr>
          <p:nvPr>
            <p:ph idx="1"/>
          </p:nvPr>
        </p:nvSpPr>
        <p:spPr/>
        <p:txBody>
          <a:bodyPr/>
          <a:lstStyle/>
          <a:p>
            <a:r>
              <a:rPr lang="en-US" dirty="0"/>
              <a:t>This moral right means the right to be identified as the author of a work, the right to ensure that the work is not mutilated or distorted, and the right to decide when and where to have a work published. These rights can generally not be sold or transferred.</a:t>
            </a:r>
          </a:p>
          <a:p>
            <a:r>
              <a:rPr lang="en-US" dirty="0" smtClean="0"/>
              <a:t>Not </a:t>
            </a:r>
            <a:r>
              <a:rPr lang="en-US" dirty="0" smtClean="0"/>
              <a:t>found in the U.S. More common in Europe</a:t>
            </a:r>
            <a:r>
              <a:rPr lang="en-US" dirty="0" smtClean="0"/>
              <a:t>.</a:t>
            </a:r>
            <a:endParaRPr lang="en-US" dirty="0"/>
          </a:p>
        </p:txBody>
      </p:sp>
    </p:spTree>
    <p:extLst>
      <p:ext uri="{BB962C8B-B14F-4D97-AF65-F5344CB8AC3E}">
        <p14:creationId xmlns:p14="http://schemas.microsoft.com/office/powerpoint/2010/main" val="227403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1737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 Duration</a:t>
            </a:r>
            <a:endParaRPr lang="en-US" dirty="0"/>
          </a:p>
        </p:txBody>
      </p:sp>
      <p:sp>
        <p:nvSpPr>
          <p:cNvPr id="3" name="Content Placeholder 2"/>
          <p:cNvSpPr>
            <a:spLocks noGrp="1"/>
          </p:cNvSpPr>
          <p:nvPr>
            <p:ph idx="1"/>
          </p:nvPr>
        </p:nvSpPr>
        <p:spPr/>
        <p:txBody>
          <a:bodyPr/>
          <a:lstStyle/>
          <a:p>
            <a:r>
              <a:rPr lang="en-US" dirty="0"/>
              <a:t>Patents, in the United States grant the inventor certain exclusive rights for a period of </a:t>
            </a:r>
            <a:r>
              <a:rPr lang="en-US" dirty="0" smtClean="0"/>
              <a:t>up to </a:t>
            </a:r>
            <a:r>
              <a:rPr lang="en-US" dirty="0" smtClean="0"/>
              <a:t>20 </a:t>
            </a:r>
            <a:r>
              <a:rPr lang="en-US" dirty="0"/>
              <a:t>years from the filing of </a:t>
            </a:r>
            <a:r>
              <a:rPr lang="en-US" dirty="0" smtClean="0"/>
              <a:t>a patent </a:t>
            </a:r>
            <a:r>
              <a:rPr lang="en-US" dirty="0"/>
              <a:t>application.</a:t>
            </a:r>
          </a:p>
          <a:p>
            <a:endParaRPr lang="en-US" dirty="0"/>
          </a:p>
        </p:txBody>
      </p:sp>
    </p:spTree>
    <p:extLst>
      <p:ext uri="{BB962C8B-B14F-4D97-AF65-F5344CB8AC3E}">
        <p14:creationId xmlns:p14="http://schemas.microsoft.com/office/powerpoint/2010/main" val="377120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 Application Process</a:t>
            </a:r>
            <a:endParaRPr lang="en-US" dirty="0"/>
          </a:p>
        </p:txBody>
      </p:sp>
      <p:sp>
        <p:nvSpPr>
          <p:cNvPr id="3" name="Content Placeholder 2"/>
          <p:cNvSpPr>
            <a:spLocks noGrp="1"/>
          </p:cNvSpPr>
          <p:nvPr>
            <p:ph idx="1"/>
          </p:nvPr>
        </p:nvSpPr>
        <p:spPr/>
        <p:txBody>
          <a:bodyPr/>
          <a:lstStyle/>
          <a:p>
            <a:r>
              <a:rPr lang="en-US" dirty="0"/>
              <a:t>Unlike copyrights, patent applications </a:t>
            </a:r>
            <a:r>
              <a:rPr lang="en-US" dirty="0" smtClean="0"/>
              <a:t>involve a long </a:t>
            </a:r>
            <a:r>
              <a:rPr lang="en-US" dirty="0"/>
              <a:t>and </a:t>
            </a:r>
            <a:r>
              <a:rPr lang="en-US" dirty="0" smtClean="0"/>
              <a:t>detailed process.  The application is almost </a:t>
            </a:r>
            <a:r>
              <a:rPr lang="en-US" dirty="0"/>
              <a:t>always prepared by patent attorneys or similar professionals. Applications are subject to an </a:t>
            </a:r>
            <a:r>
              <a:rPr lang="en-US" dirty="0" smtClean="0"/>
              <a:t>detailed examination </a:t>
            </a:r>
            <a:r>
              <a:rPr lang="en-US" dirty="0"/>
              <a:t>period by an examiner selected by the U.S. Patent and Trademark Office.</a:t>
            </a:r>
          </a:p>
          <a:p>
            <a:endParaRPr lang="en-US" dirty="0"/>
          </a:p>
        </p:txBody>
      </p:sp>
    </p:spTree>
    <p:extLst>
      <p:ext uri="{BB962C8B-B14F-4D97-AF65-F5344CB8AC3E}">
        <p14:creationId xmlns:p14="http://schemas.microsoft.com/office/powerpoint/2010/main" val="140587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5</a:t>
            </a:r>
            <a:endParaRPr lang="en-US" dirty="0"/>
          </a:p>
        </p:txBody>
      </p:sp>
      <p:sp>
        <p:nvSpPr>
          <p:cNvPr id="3" name="Content Placeholder 2"/>
          <p:cNvSpPr>
            <a:spLocks noGrp="1"/>
          </p:cNvSpPr>
          <p:nvPr>
            <p:ph idx="1"/>
          </p:nvPr>
        </p:nvSpPr>
        <p:spPr/>
        <p:txBody>
          <a:bodyPr>
            <a:normAutofit/>
          </a:bodyPr>
          <a:lstStyle/>
          <a:p>
            <a:pPr marL="0" marR="0" algn="ctr">
              <a:lnSpc>
                <a:spcPct val="107000"/>
              </a:lnSpc>
              <a:spcBef>
                <a:spcPts val="0"/>
              </a:spcBef>
              <a:spcAft>
                <a:spcPts val="800"/>
              </a:spcAft>
            </a:pPr>
            <a:r>
              <a:rPr lang="en-US" sz="4800" dirty="0" smtClean="0">
                <a:latin typeface="Calibri" panose="020F0502020204030204" pitchFamily="34" charset="0"/>
                <a:ea typeface="Calibri" panose="020F0502020204030204" pitchFamily="34" charset="0"/>
                <a:cs typeface="Times New Roman" panose="02020603050405020304" pitchFamily="18" charset="0"/>
              </a:rPr>
              <a:t>INTELLECTUAL PROPERTY</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3543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Types of Patents</a:t>
            </a:r>
            <a:endParaRPr lang="en-US" dirty="0"/>
          </a:p>
        </p:txBody>
      </p:sp>
      <p:sp>
        <p:nvSpPr>
          <p:cNvPr id="3" name="Content Placeholder 2"/>
          <p:cNvSpPr>
            <a:spLocks noGrp="1"/>
          </p:cNvSpPr>
          <p:nvPr>
            <p:ph idx="1"/>
          </p:nvPr>
        </p:nvSpPr>
        <p:spPr/>
        <p:txBody>
          <a:bodyPr>
            <a:normAutofit/>
          </a:bodyPr>
          <a:lstStyle/>
          <a:p>
            <a:pPr hangingPunct="0"/>
            <a:r>
              <a:rPr lang="en-US" dirty="0"/>
              <a:t>Utility patents are the most common type of </a:t>
            </a:r>
            <a:r>
              <a:rPr lang="en-US" dirty="0" smtClean="0"/>
              <a:t>patents. These </a:t>
            </a:r>
            <a:r>
              <a:rPr lang="en-US" dirty="0"/>
              <a:t>include inventions and processes that are useful</a:t>
            </a:r>
            <a:r>
              <a:rPr lang="en-US" dirty="0" smtClean="0"/>
              <a:t>.</a:t>
            </a:r>
            <a:endParaRPr lang="en-US" dirty="0"/>
          </a:p>
          <a:p>
            <a:pPr hangingPunct="0"/>
            <a:r>
              <a:rPr lang="en-US" dirty="0"/>
              <a:t>Design patents protect the ornamental features of an item – not its function</a:t>
            </a:r>
            <a:r>
              <a:rPr lang="en-US" dirty="0" smtClean="0"/>
              <a:t>.</a:t>
            </a:r>
            <a:endParaRPr lang="en-US" dirty="0"/>
          </a:p>
          <a:p>
            <a:pPr hangingPunct="0"/>
            <a:r>
              <a:rPr lang="en-US" dirty="0"/>
              <a:t>Plant patents protect new strains and varieties of plants that have been developed.</a:t>
            </a:r>
          </a:p>
          <a:p>
            <a:endParaRPr lang="en-US" dirty="0"/>
          </a:p>
        </p:txBody>
      </p:sp>
    </p:spTree>
    <p:extLst>
      <p:ext uri="{BB962C8B-B14F-4D97-AF65-F5344CB8AC3E}">
        <p14:creationId xmlns:p14="http://schemas.microsoft.com/office/powerpoint/2010/main" val="797387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Patent holders 5 Rights of Exclusion in the United States</a:t>
            </a:r>
            <a:endParaRPr lang="en-US" dirty="0"/>
          </a:p>
        </p:txBody>
      </p:sp>
      <p:sp>
        <p:nvSpPr>
          <p:cNvPr id="3" name="Content Placeholder 2"/>
          <p:cNvSpPr>
            <a:spLocks noGrp="1"/>
          </p:cNvSpPr>
          <p:nvPr>
            <p:ph idx="1"/>
          </p:nvPr>
        </p:nvSpPr>
        <p:spPr/>
        <p:txBody>
          <a:bodyPr/>
          <a:lstStyle/>
          <a:p>
            <a:pPr lvl="0" hangingPunct="0"/>
            <a:r>
              <a:rPr lang="en-US" dirty="0"/>
              <a:t>the right to make,</a:t>
            </a:r>
          </a:p>
          <a:p>
            <a:pPr lvl="0" hangingPunct="0"/>
            <a:r>
              <a:rPr lang="en-US" dirty="0"/>
              <a:t>the right to use,</a:t>
            </a:r>
          </a:p>
          <a:p>
            <a:pPr lvl="0" hangingPunct="0"/>
            <a:r>
              <a:rPr lang="en-US" dirty="0"/>
              <a:t>the right to sell,</a:t>
            </a:r>
          </a:p>
          <a:p>
            <a:pPr lvl="0" hangingPunct="0"/>
            <a:r>
              <a:rPr lang="en-US" dirty="0"/>
              <a:t>the right to offer for sale, and</a:t>
            </a:r>
          </a:p>
          <a:p>
            <a:pPr lvl="0" hangingPunct="0"/>
            <a:r>
              <a:rPr lang="en-US" dirty="0"/>
              <a:t>the right to import.</a:t>
            </a:r>
          </a:p>
          <a:p>
            <a:endParaRPr lang="en-US" dirty="0"/>
          </a:p>
        </p:txBody>
      </p:sp>
    </p:spTree>
    <p:extLst>
      <p:ext uri="{BB962C8B-B14F-4D97-AF65-F5344CB8AC3E}">
        <p14:creationId xmlns:p14="http://schemas.microsoft.com/office/powerpoint/2010/main" val="3058762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TRADEMARKS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76811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Trademark?</a:t>
            </a:r>
            <a:endParaRPr lang="en-US" dirty="0"/>
          </a:p>
        </p:txBody>
      </p:sp>
      <p:sp>
        <p:nvSpPr>
          <p:cNvPr id="3" name="Content Placeholder 2"/>
          <p:cNvSpPr>
            <a:spLocks noGrp="1"/>
          </p:cNvSpPr>
          <p:nvPr>
            <p:ph idx="1"/>
          </p:nvPr>
        </p:nvSpPr>
        <p:spPr/>
        <p:txBody>
          <a:bodyPr/>
          <a:lstStyle/>
          <a:p>
            <a:r>
              <a:rPr lang="en-US" dirty="0"/>
              <a:t>Trademarks are words, names, phrases, symbols, or devices (i.e., graphical symbols), and any combination thereof used in commerce to identify and distinguish goods and to indicate the source of goods. </a:t>
            </a:r>
            <a:endParaRPr lang="en-US" dirty="0" smtClean="0"/>
          </a:p>
          <a:p>
            <a:r>
              <a:rPr lang="en-US" dirty="0"/>
              <a:t>While trademarks are often words and logos, other possibilities include sounds, smells, shapes, and colors.</a:t>
            </a:r>
          </a:p>
          <a:p>
            <a:endParaRPr lang="en-US" dirty="0"/>
          </a:p>
          <a:p>
            <a:endParaRPr lang="en-US" dirty="0"/>
          </a:p>
        </p:txBody>
      </p:sp>
    </p:spTree>
    <p:extLst>
      <p:ext uri="{BB962C8B-B14F-4D97-AF65-F5344CB8AC3E}">
        <p14:creationId xmlns:p14="http://schemas.microsoft.com/office/powerpoint/2010/main" val="390139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a:t>
            </a:r>
            <a:r>
              <a:rPr lang="en-US" dirty="0" smtClean="0"/>
              <a:t>of Trademark Law</a:t>
            </a:r>
            <a:endParaRPr lang="en-US" dirty="0"/>
          </a:p>
        </p:txBody>
      </p:sp>
      <p:sp>
        <p:nvSpPr>
          <p:cNvPr id="3" name="Content Placeholder 2"/>
          <p:cNvSpPr>
            <a:spLocks noGrp="1"/>
          </p:cNvSpPr>
          <p:nvPr>
            <p:ph idx="1"/>
          </p:nvPr>
        </p:nvSpPr>
        <p:spPr/>
        <p:txBody>
          <a:bodyPr/>
          <a:lstStyle/>
          <a:p>
            <a:r>
              <a:rPr lang="en-US" dirty="0"/>
              <a:t>A trademark provides consumers with a recognizable link to goods or services.  At the same time they provide the owner of the trademark with a competitive </a:t>
            </a:r>
            <a:r>
              <a:rPr lang="en-US" dirty="0" smtClean="0"/>
              <a:t>advantage by being able to develop and strengthen their brands. </a:t>
            </a:r>
            <a:endParaRPr lang="en-US" dirty="0"/>
          </a:p>
        </p:txBody>
      </p:sp>
    </p:spTree>
    <p:extLst>
      <p:ext uri="{BB962C8B-B14F-4D97-AF65-F5344CB8AC3E}">
        <p14:creationId xmlns:p14="http://schemas.microsoft.com/office/powerpoint/2010/main" val="1873079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Long does a Trademark Last?</a:t>
            </a:r>
            <a:endParaRPr lang="en-US" dirty="0"/>
          </a:p>
        </p:txBody>
      </p:sp>
      <p:sp>
        <p:nvSpPr>
          <p:cNvPr id="3" name="Content Placeholder 2"/>
          <p:cNvSpPr>
            <a:spLocks noGrp="1"/>
          </p:cNvSpPr>
          <p:nvPr>
            <p:ph idx="1"/>
          </p:nvPr>
        </p:nvSpPr>
        <p:spPr/>
        <p:txBody>
          <a:bodyPr/>
          <a:lstStyle/>
          <a:p>
            <a:r>
              <a:rPr lang="en-US" dirty="0"/>
              <a:t>Unlike copyrights and patents, trademarks can last forever, so long as they are in use. Trademarks are registered with the U.S. Patent and Trademark Office for an initial period of ten years. They can be renewed for any number of additional ten year periods. </a:t>
            </a:r>
          </a:p>
          <a:p>
            <a:endParaRPr lang="en-US" dirty="0"/>
          </a:p>
        </p:txBody>
      </p:sp>
    </p:spTree>
    <p:extLst>
      <p:ext uri="{BB962C8B-B14F-4D97-AF65-F5344CB8AC3E}">
        <p14:creationId xmlns:p14="http://schemas.microsoft.com/office/powerpoint/2010/main" val="248270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08118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Secrets</a:t>
            </a:r>
            <a:endParaRPr lang="en-US" dirty="0"/>
          </a:p>
        </p:txBody>
      </p:sp>
      <p:sp>
        <p:nvSpPr>
          <p:cNvPr id="3" name="Content Placeholder 2"/>
          <p:cNvSpPr>
            <a:spLocks noGrp="1"/>
          </p:cNvSpPr>
          <p:nvPr>
            <p:ph idx="1"/>
          </p:nvPr>
        </p:nvSpPr>
        <p:spPr/>
        <p:txBody>
          <a:bodyPr/>
          <a:lstStyle/>
          <a:p>
            <a:r>
              <a:rPr lang="en-US" dirty="0"/>
              <a:t>Much of trade secret law was established by the Uniform Trade Secrets Act (UTSA) which was adopted in many states. A trade secret is something used in trade that the owner holds in secret.</a:t>
            </a:r>
          </a:p>
          <a:p>
            <a:endParaRPr lang="en-US" dirty="0"/>
          </a:p>
        </p:txBody>
      </p:sp>
    </p:spTree>
    <p:extLst>
      <p:ext uri="{BB962C8B-B14F-4D97-AF65-F5344CB8AC3E}">
        <p14:creationId xmlns:p14="http://schemas.microsoft.com/office/powerpoint/2010/main" val="1441993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Law</a:t>
            </a:r>
            <a:endParaRPr lang="en-US" dirty="0"/>
          </a:p>
        </p:txBody>
      </p:sp>
      <p:sp>
        <p:nvSpPr>
          <p:cNvPr id="3" name="Content Placeholder 2"/>
          <p:cNvSpPr>
            <a:spLocks noGrp="1"/>
          </p:cNvSpPr>
          <p:nvPr>
            <p:ph idx="1"/>
          </p:nvPr>
        </p:nvSpPr>
        <p:spPr/>
        <p:txBody>
          <a:bodyPr/>
          <a:lstStyle/>
          <a:p>
            <a:r>
              <a:rPr lang="en-US" dirty="0"/>
              <a:t>Trade secret law is established at the state level, not the federal level.  Therefore, it is not entirely uniform across the country.  </a:t>
            </a:r>
          </a:p>
        </p:txBody>
      </p:sp>
    </p:spTree>
    <p:extLst>
      <p:ext uri="{BB962C8B-B14F-4D97-AF65-F5344CB8AC3E}">
        <p14:creationId xmlns:p14="http://schemas.microsoft.com/office/powerpoint/2010/main" val="3970657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 Trade Secret</a:t>
            </a:r>
            <a:endParaRPr lang="en-US" dirty="0"/>
          </a:p>
        </p:txBody>
      </p:sp>
      <p:sp>
        <p:nvSpPr>
          <p:cNvPr id="3" name="Content Placeholder 2"/>
          <p:cNvSpPr>
            <a:spLocks noGrp="1"/>
          </p:cNvSpPr>
          <p:nvPr>
            <p:ph idx="1"/>
          </p:nvPr>
        </p:nvSpPr>
        <p:spPr/>
        <p:txBody>
          <a:bodyPr/>
          <a:lstStyle/>
          <a:p>
            <a:r>
              <a:rPr lang="en-US" dirty="0"/>
              <a:t>There are three general requirements for information to be considered a trade secret. </a:t>
            </a:r>
            <a:endParaRPr lang="en-US" dirty="0" smtClean="0"/>
          </a:p>
          <a:p>
            <a:pPr lvl="1"/>
            <a:r>
              <a:rPr lang="en-US" dirty="0" smtClean="0"/>
              <a:t>First</a:t>
            </a:r>
            <a:r>
              <a:rPr lang="en-US" dirty="0"/>
              <a:t>, the information must be of a certain </a:t>
            </a:r>
            <a:r>
              <a:rPr lang="en-US" dirty="0" smtClean="0"/>
              <a:t>type, </a:t>
            </a:r>
          </a:p>
          <a:p>
            <a:pPr lvl="1"/>
            <a:r>
              <a:rPr lang="en-US" dirty="0" smtClean="0"/>
              <a:t>Second</a:t>
            </a:r>
            <a:r>
              <a:rPr lang="en-US" dirty="0"/>
              <a:t>, it must be </a:t>
            </a:r>
            <a:r>
              <a:rPr lang="en-US" dirty="0" smtClean="0"/>
              <a:t>secret, and</a:t>
            </a:r>
          </a:p>
          <a:p>
            <a:pPr lvl="1"/>
            <a:r>
              <a:rPr lang="en-US" dirty="0" smtClean="0"/>
              <a:t>T</a:t>
            </a:r>
            <a:r>
              <a:rPr lang="en-US" dirty="0" smtClean="0"/>
              <a:t>hird</a:t>
            </a:r>
            <a:r>
              <a:rPr lang="en-US" dirty="0"/>
              <a:t>, it must be commercially valuable.</a:t>
            </a:r>
          </a:p>
          <a:p>
            <a:endParaRPr lang="en-US" dirty="0"/>
          </a:p>
        </p:txBody>
      </p:sp>
    </p:spTree>
    <p:extLst>
      <p:ext uri="{BB962C8B-B14F-4D97-AF65-F5344CB8AC3E}">
        <p14:creationId xmlns:p14="http://schemas.microsoft.com/office/powerpoint/2010/main" val="17505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Line Resources</a:t>
            </a:r>
            <a:endParaRPr lang="en-US" dirty="0"/>
          </a:p>
        </p:txBody>
      </p:sp>
      <p:sp>
        <p:nvSpPr>
          <p:cNvPr id="3" name="Content Placeholder 2"/>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Please </a:t>
            </a:r>
            <a:r>
              <a:rPr lang="en-US" dirty="0">
                <a:latin typeface="Times New Roman" panose="02020603050405020304" pitchFamily="18" charset="0"/>
                <a:ea typeface="Calibri" panose="020F0502020204030204" pitchFamily="34" charset="0"/>
                <a:cs typeface="Times New Roman" panose="02020603050405020304" pitchFamily="18" charset="0"/>
              </a:rPr>
              <a:t>review the following material that can be found online: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r>
              <a:rPr lang="en-US" dirty="0"/>
              <a:t>The Concept of Intellectual Property </a:t>
            </a:r>
            <a:r>
              <a:rPr lang="en-US" u="sng" dirty="0">
                <a:hlinkClick r:id="rId2"/>
              </a:rPr>
              <a:t>http://www.wipo.int/export/sites/www/about-ip/en/iprm/pdf/ch1.pdf</a:t>
            </a:r>
            <a:endParaRPr lang="en-US" dirty="0"/>
          </a:p>
          <a:p>
            <a:pPr lvl="0"/>
            <a:r>
              <a:rPr lang="en-US" dirty="0"/>
              <a:t>Copyright Overview </a:t>
            </a:r>
            <a:r>
              <a:rPr lang="en-US" u="sng" dirty="0">
                <a:hlinkClick r:id="rId3"/>
              </a:rPr>
              <a:t>https://www.lib.purdue.edu/uco/CopyrightBasics/basics.html</a:t>
            </a:r>
            <a:endParaRPr lang="en-US" dirty="0"/>
          </a:p>
          <a:p>
            <a:r>
              <a:rPr lang="en-US" dirty="0"/>
              <a:t>Also view the tabs labelled ‘Exceptions’ and “Fair Use.”</a:t>
            </a:r>
          </a:p>
          <a:p>
            <a:pPr lvl="0"/>
            <a:r>
              <a:rPr lang="en-US" dirty="0"/>
              <a:t>General Information Regarding Patents – US Patent and Trademark Office </a:t>
            </a:r>
            <a:r>
              <a:rPr lang="en-US" u="sng" dirty="0">
                <a:hlinkClick r:id="rId4"/>
              </a:rPr>
              <a:t>http://www.uspto.gov/patents-getting-started/general-information-concerning-patents</a:t>
            </a:r>
            <a:endParaRPr lang="en-US" dirty="0"/>
          </a:p>
          <a:p>
            <a:pPr lvl="0"/>
            <a:r>
              <a:rPr lang="en-US" dirty="0"/>
              <a:t>Trademark Basics (video) </a:t>
            </a:r>
            <a:r>
              <a:rPr lang="en-US" u="sng" dirty="0">
                <a:hlinkClick r:id="rId5"/>
              </a:rPr>
              <a:t>http://www.uspto.gov/trademarks-getting-started/trademark-basics</a:t>
            </a:r>
            <a:endParaRPr lang="en-US" dirty="0"/>
          </a:p>
        </p:txBody>
      </p:sp>
    </p:spTree>
    <p:extLst>
      <p:ext uri="{BB962C8B-B14F-4D97-AF65-F5344CB8AC3E}">
        <p14:creationId xmlns:p14="http://schemas.microsoft.com/office/powerpoint/2010/main" val="1180774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Week’s Assignments</a:t>
            </a:r>
            <a:endParaRPr lang="en-US" dirty="0"/>
          </a:p>
        </p:txBody>
      </p:sp>
      <p:sp>
        <p:nvSpPr>
          <p:cNvPr id="3" name="Content Placeholder 2"/>
          <p:cNvSpPr>
            <a:spLocks noGrp="1"/>
          </p:cNvSpPr>
          <p:nvPr>
            <p:ph idx="1"/>
          </p:nvPr>
        </p:nvSpPr>
        <p:spPr/>
        <p:txBody>
          <a:bodyPr>
            <a:normAutofit/>
          </a:bodyPr>
          <a:lstStyle/>
          <a:p>
            <a:r>
              <a:rPr lang="en-US" dirty="0"/>
              <a:t>Discussion Board Question</a:t>
            </a:r>
          </a:p>
          <a:p>
            <a:pPr lvl="1"/>
            <a:r>
              <a:rPr lang="en-US" dirty="0" smtClean="0"/>
              <a:t>In </a:t>
            </a:r>
            <a:r>
              <a:rPr lang="en-US" dirty="0"/>
              <a:t>your opinion, should vastly different rules and procedures exist for copyrights, patents, and trademarks?</a:t>
            </a:r>
          </a:p>
          <a:p>
            <a:r>
              <a:rPr lang="en-US" dirty="0" smtClean="0"/>
              <a:t>Assignments</a:t>
            </a:r>
          </a:p>
          <a:p>
            <a:pPr lvl="1"/>
            <a:r>
              <a:rPr lang="en-US" dirty="0" smtClean="0"/>
              <a:t>How </a:t>
            </a:r>
            <a:r>
              <a:rPr lang="en-US" dirty="0"/>
              <a:t>does one obtain a copyright? What steps can one take to strengthen the enforcement of a copyright?</a:t>
            </a:r>
          </a:p>
          <a:p>
            <a:pPr lvl="1"/>
            <a:r>
              <a:rPr lang="en-US" dirty="0"/>
              <a:t>Copyrights generally are enforceable in most countries without taking additional steps. However, to obtain a patent in multiple countries, one has to apply in each country separately. Is this justified? Explain.</a:t>
            </a:r>
          </a:p>
          <a:p>
            <a:pPr lvl="1"/>
            <a:r>
              <a:rPr lang="en-US" dirty="0"/>
              <a:t>How can one obtain a trademark? What could cause one to lose a trademark?</a:t>
            </a:r>
          </a:p>
        </p:txBody>
      </p:sp>
    </p:spTree>
    <p:extLst>
      <p:ext uri="{BB962C8B-B14F-4D97-AF65-F5344CB8AC3E}">
        <p14:creationId xmlns:p14="http://schemas.microsoft.com/office/powerpoint/2010/main" val="71941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Learning Outcomes</a:t>
            </a:r>
            <a:endParaRPr lang="en-US" dirty="0"/>
          </a:p>
        </p:txBody>
      </p:sp>
      <p:sp>
        <p:nvSpPr>
          <p:cNvPr id="3" name="Content Placeholder 2"/>
          <p:cNvSpPr>
            <a:spLocks noGrp="1"/>
          </p:cNvSpPr>
          <p:nvPr>
            <p:ph idx="1"/>
          </p:nvPr>
        </p:nvSpPr>
        <p:spPr/>
        <p:txBody>
          <a:bodyPr/>
          <a:lstStyle/>
          <a:p>
            <a:pPr lvl="0"/>
            <a:r>
              <a:rPr lang="en-US" sz="1600" dirty="0"/>
              <a:t>What are the three most common types of intellectual property?</a:t>
            </a:r>
          </a:p>
          <a:p>
            <a:pPr lvl="0"/>
            <a:r>
              <a:rPr lang="en-US" sz="1600" dirty="0"/>
              <a:t>What is a copyright and what rules apply to copyrights?</a:t>
            </a:r>
          </a:p>
          <a:p>
            <a:pPr lvl="0"/>
            <a:r>
              <a:rPr lang="en-US" sz="1600" dirty="0"/>
              <a:t>What is a patent and what rules apply to patents?</a:t>
            </a:r>
          </a:p>
          <a:p>
            <a:pPr lvl="0"/>
            <a:r>
              <a:rPr lang="en-US" sz="1600" dirty="0"/>
              <a:t>What is a trademark and what rules apply to trademarks?</a:t>
            </a:r>
          </a:p>
          <a:p>
            <a:endParaRPr lang="en-US" dirty="0"/>
          </a:p>
        </p:txBody>
      </p:sp>
    </p:spTree>
    <p:extLst>
      <p:ext uri="{BB962C8B-B14F-4D97-AF65-F5344CB8AC3E}">
        <p14:creationId xmlns:p14="http://schemas.microsoft.com/office/powerpoint/2010/main" val="18533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Main Types of Property</a:t>
            </a:r>
            <a:endParaRPr lang="en-US" dirty="0"/>
          </a:p>
        </p:txBody>
      </p:sp>
      <p:sp>
        <p:nvSpPr>
          <p:cNvPr id="3" name="Content Placeholder 2"/>
          <p:cNvSpPr>
            <a:spLocks noGrp="1"/>
          </p:cNvSpPr>
          <p:nvPr>
            <p:ph idx="1"/>
          </p:nvPr>
        </p:nvSpPr>
        <p:spPr/>
        <p:txBody>
          <a:bodyPr/>
          <a:lstStyle/>
          <a:p>
            <a:r>
              <a:rPr lang="en-US" dirty="0" smtClean="0"/>
              <a:t>Real property – land and buildings</a:t>
            </a:r>
          </a:p>
          <a:p>
            <a:r>
              <a:rPr lang="en-US" dirty="0" smtClean="0"/>
              <a:t>Personal property – tangible movable items</a:t>
            </a:r>
          </a:p>
          <a:p>
            <a:r>
              <a:rPr lang="en-US" dirty="0" smtClean="0"/>
              <a:t>Intellectual property – non-tangible ownership rights</a:t>
            </a:r>
            <a:endParaRPr lang="en-US" dirty="0"/>
          </a:p>
        </p:txBody>
      </p:sp>
    </p:spTree>
    <p:extLst>
      <p:ext uri="{BB962C8B-B14F-4D97-AF65-F5344CB8AC3E}">
        <p14:creationId xmlns:p14="http://schemas.microsoft.com/office/powerpoint/2010/main" val="402698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Types of Intellectual Property</a:t>
            </a:r>
            <a:endParaRPr lang="en-US" dirty="0"/>
          </a:p>
        </p:txBody>
      </p:sp>
      <p:sp>
        <p:nvSpPr>
          <p:cNvPr id="3" name="Content Placeholder 2"/>
          <p:cNvSpPr>
            <a:spLocks noGrp="1"/>
          </p:cNvSpPr>
          <p:nvPr>
            <p:ph idx="1"/>
          </p:nvPr>
        </p:nvSpPr>
        <p:spPr/>
        <p:txBody>
          <a:bodyPr/>
          <a:lstStyle/>
          <a:p>
            <a:r>
              <a:rPr lang="en-US" dirty="0" smtClean="0"/>
              <a:t>Copyrights</a:t>
            </a:r>
          </a:p>
          <a:p>
            <a:r>
              <a:rPr lang="en-US" dirty="0" smtClean="0"/>
              <a:t>Patents</a:t>
            </a:r>
          </a:p>
          <a:p>
            <a:r>
              <a:rPr lang="en-US" dirty="0" smtClean="0"/>
              <a:t>Trademarks</a:t>
            </a:r>
          </a:p>
          <a:p>
            <a:r>
              <a:rPr lang="en-US" dirty="0" smtClean="0"/>
              <a:t>Trade Secrets</a:t>
            </a:r>
          </a:p>
          <a:p>
            <a:r>
              <a:rPr lang="en-US" dirty="0" smtClean="0"/>
              <a:t>Privacy</a:t>
            </a:r>
            <a:endParaRPr lang="en-US" dirty="0"/>
          </a:p>
        </p:txBody>
      </p:sp>
    </p:spTree>
    <p:extLst>
      <p:ext uri="{BB962C8B-B14F-4D97-AF65-F5344CB8AC3E}">
        <p14:creationId xmlns:p14="http://schemas.microsoft.com/office/powerpoint/2010/main" val="379956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8447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Copyright Protect?</a:t>
            </a:r>
            <a:endParaRPr lang="en-US" dirty="0"/>
          </a:p>
        </p:txBody>
      </p:sp>
      <p:sp>
        <p:nvSpPr>
          <p:cNvPr id="3" name="Content Placeholder 2"/>
          <p:cNvSpPr>
            <a:spLocks noGrp="1"/>
          </p:cNvSpPr>
          <p:nvPr>
            <p:ph idx="1"/>
          </p:nvPr>
        </p:nvSpPr>
        <p:spPr/>
        <p:txBody>
          <a:bodyPr/>
          <a:lstStyle/>
          <a:p>
            <a:pPr hangingPunct="0"/>
            <a:r>
              <a:rPr lang="en-US" dirty="0"/>
              <a:t>A copyright only protects:</a:t>
            </a:r>
          </a:p>
          <a:p>
            <a:pPr lvl="1" hangingPunct="0"/>
            <a:r>
              <a:rPr lang="en-US" dirty="0"/>
              <a:t>works of authorship of certain types, </a:t>
            </a:r>
          </a:p>
          <a:p>
            <a:pPr lvl="1" hangingPunct="0"/>
            <a:r>
              <a:rPr lang="en-US" dirty="0"/>
              <a:t>that are original to the author,</a:t>
            </a:r>
          </a:p>
          <a:p>
            <a:pPr lvl="1" hangingPunct="0"/>
            <a:r>
              <a:rPr lang="en-US" dirty="0"/>
              <a:t>that are fixed in certain forms, and </a:t>
            </a:r>
          </a:p>
          <a:p>
            <a:pPr lvl="1" hangingPunct="0"/>
            <a:r>
              <a:rPr lang="en-US" dirty="0"/>
              <a:t>are the expression of ideas, not the ideas themselves.</a:t>
            </a:r>
          </a:p>
          <a:p>
            <a:endParaRPr lang="en-US" dirty="0"/>
          </a:p>
        </p:txBody>
      </p:sp>
    </p:spTree>
    <p:extLst>
      <p:ext uri="{BB962C8B-B14F-4D97-AF65-F5344CB8AC3E}">
        <p14:creationId xmlns:p14="http://schemas.microsoft.com/office/powerpoint/2010/main" val="2921265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Created?</a:t>
            </a:r>
            <a:endParaRPr lang="en-US" dirty="0"/>
          </a:p>
        </p:txBody>
      </p:sp>
      <p:sp>
        <p:nvSpPr>
          <p:cNvPr id="3" name="Content Placeholder 2"/>
          <p:cNvSpPr>
            <a:spLocks noGrp="1"/>
          </p:cNvSpPr>
          <p:nvPr>
            <p:ph idx="1"/>
          </p:nvPr>
        </p:nvSpPr>
        <p:spPr/>
        <p:txBody>
          <a:bodyPr/>
          <a:lstStyle/>
          <a:p>
            <a:r>
              <a:rPr lang="en-US" dirty="0" smtClean="0"/>
              <a:t>A copyright subsists immediately upon creation of the work.</a:t>
            </a:r>
            <a:endParaRPr lang="en-US" dirty="0"/>
          </a:p>
        </p:txBody>
      </p:sp>
    </p:spTree>
    <p:extLst>
      <p:ext uri="{BB962C8B-B14F-4D97-AF65-F5344CB8AC3E}">
        <p14:creationId xmlns:p14="http://schemas.microsoft.com/office/powerpoint/2010/main" val="161582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1025</Words>
  <Application>Microsoft Office PowerPoint</Application>
  <PresentationFormat>Widescreen</PresentationFormat>
  <Paragraphs>105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Business Law</vt:lpstr>
      <vt:lpstr>Week 5</vt:lpstr>
      <vt:lpstr>On Line Resources</vt:lpstr>
      <vt:lpstr>Week  Learning Outcomes</vt:lpstr>
      <vt:lpstr>Three Main Types of Property</vt:lpstr>
      <vt:lpstr>Main Types of Intellectual Property</vt:lpstr>
      <vt:lpstr>Copyright</vt:lpstr>
      <vt:lpstr>What does Copyright Protect?</vt:lpstr>
      <vt:lpstr>When Created?</vt:lpstr>
      <vt:lpstr>What Works are Copyrightable?</vt:lpstr>
      <vt:lpstr>Idea v. Expression of Ideas</vt:lpstr>
      <vt:lpstr>Copyright Ownership</vt:lpstr>
      <vt:lpstr>Works Made for Hire</vt:lpstr>
      <vt:lpstr>Duration</vt:lpstr>
      <vt:lpstr>Copyright Holders Rights</vt:lpstr>
      <vt:lpstr>Moral Rights</vt:lpstr>
      <vt:lpstr>Patents</vt:lpstr>
      <vt:lpstr>Patent Duration</vt:lpstr>
      <vt:lpstr>Patent Application Process</vt:lpstr>
      <vt:lpstr>3 Types of Patents</vt:lpstr>
      <vt:lpstr>Patent holders 5 Rights of Exclusion in the United States</vt:lpstr>
      <vt:lpstr>TRADEMARKS</vt:lpstr>
      <vt:lpstr>What is a Trademark?</vt:lpstr>
      <vt:lpstr>Purpose of Trademark Law</vt:lpstr>
      <vt:lpstr>How Long does a Trademark Last?</vt:lpstr>
      <vt:lpstr>Trade Secrets</vt:lpstr>
      <vt:lpstr>Trade Secrets</vt:lpstr>
      <vt:lpstr>State Law</vt:lpstr>
      <vt:lpstr>Requirements for a Trade Secret</vt:lpstr>
      <vt:lpstr>This Week’s Assignments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Law</dc:title>
  <dc:creator>admin</dc:creator>
  <cp:lastModifiedBy>admin</cp:lastModifiedBy>
  <cp:revision>55</cp:revision>
  <dcterms:created xsi:type="dcterms:W3CDTF">2016-10-13T19:54:23Z</dcterms:created>
  <dcterms:modified xsi:type="dcterms:W3CDTF">2016-11-04T20:28:21Z</dcterms:modified>
</cp:coreProperties>
</file>