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07AB-0924-4461-A7EF-C8070D5044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ddenfuller.com/Articles/Commercial-Law-Express-and-Implied-Warranties-Under-the-Uniform-Commercial-Code.shtml" TargetMode="External"/><Relationship Id="rId2" Type="http://schemas.openxmlformats.org/officeDocument/2006/relationships/hyperlink" Target="https://www.law.cornell.edu/ucc/2/2-3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tionalparalegal.edu/public_documents/courseware_asp_files/torts/negligence1/negligence.asp" TargetMode="External"/><Relationship Id="rId4" Type="http://schemas.openxmlformats.org/officeDocument/2006/relationships/hyperlink" Target="http://nationalparalegal.edu/public_documents/courseware_asp_files/torts2/ProductsLiability/LiabilityForIntentionalTortsNegligenceAndStrictLiability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Valfrid</a:t>
            </a:r>
            <a:r>
              <a:rPr lang="en-US" dirty="0" smtClean="0"/>
              <a:t> Anderson</a:t>
            </a:r>
          </a:p>
          <a:p>
            <a:r>
              <a:rPr lang="en-US" dirty="0" smtClean="0"/>
              <a:t>Fall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9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negligence test</a:t>
            </a:r>
          </a:p>
          <a:p>
            <a:pPr lvl="1"/>
            <a:r>
              <a:rPr lang="en-US" dirty="0" smtClean="0"/>
              <a:t>Duty</a:t>
            </a:r>
          </a:p>
          <a:p>
            <a:pPr lvl="1"/>
            <a:r>
              <a:rPr lang="en-US" dirty="0" smtClean="0"/>
              <a:t>Breach of that duty</a:t>
            </a:r>
          </a:p>
          <a:p>
            <a:pPr lvl="1"/>
            <a:r>
              <a:rPr lang="en-US" dirty="0" smtClean="0"/>
              <a:t>Actual Causation</a:t>
            </a:r>
          </a:p>
          <a:p>
            <a:pPr lvl="1"/>
            <a:r>
              <a:rPr lang="en-US" dirty="0" smtClean="0"/>
              <a:t>Proximate Causation</a:t>
            </a:r>
          </a:p>
          <a:p>
            <a:pPr lvl="1"/>
            <a:r>
              <a:rPr lang="en-US" dirty="0" smtClean="0"/>
              <a:t>Damages.</a:t>
            </a:r>
          </a:p>
        </p:txBody>
      </p:sp>
    </p:spTree>
    <p:extLst>
      <p:ext uri="{BB962C8B-B14F-4D97-AF65-F5344CB8AC3E}">
        <p14:creationId xmlns:p14="http://schemas.microsoft.com/office/powerpoint/2010/main" val="374731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in the stream of commerce that handled a defective product is liable.</a:t>
            </a:r>
          </a:p>
          <a:p>
            <a:r>
              <a:rPr lang="en-US" dirty="0" smtClean="0"/>
              <a:t>Joint and several liability.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Warranties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Merchantability</a:t>
            </a:r>
          </a:p>
          <a:p>
            <a:r>
              <a:rPr lang="en-US" dirty="0"/>
              <a:t>Fitness for a Particular 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Warranties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Determined by the contract and the sales approach of the seller.</a:t>
            </a:r>
          </a:p>
          <a:p>
            <a:r>
              <a:rPr lang="en-US" dirty="0" smtClean="0"/>
              <a:t>Watch for promises made </a:t>
            </a:r>
            <a:r>
              <a:rPr lang="en-US" smtClean="0"/>
              <a:t>by salespersons, </a:t>
            </a:r>
            <a:r>
              <a:rPr lang="en-US" dirty="0" smtClean="0"/>
              <a:t>brochures, and diagrams.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9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Discussion Board Question</a:t>
            </a:r>
          </a:p>
          <a:p>
            <a:r>
              <a:rPr lang="en-US" dirty="0"/>
              <a:t>	In your opinion, what is the justification for strict product liability?</a:t>
            </a:r>
          </a:p>
          <a:p>
            <a:r>
              <a:rPr lang="en-US" dirty="0"/>
              <a:t>Assignments</a:t>
            </a:r>
          </a:p>
          <a:p>
            <a:pPr lvl="0"/>
            <a:r>
              <a:rPr lang="en-US" dirty="0"/>
              <a:t>What is the difference between express and implied warranties? How do you disclaim an implied warranty?</a:t>
            </a:r>
          </a:p>
          <a:p>
            <a:pPr lvl="0"/>
            <a:r>
              <a:rPr lang="en-US" dirty="0"/>
              <a:t>How can express warranties be created?</a:t>
            </a:r>
          </a:p>
          <a:p>
            <a:pPr lvl="0"/>
            <a:r>
              <a:rPr lang="en-US" dirty="0"/>
              <a:t>What is the difference between the implied warranty of merchantability and the implied warranty of fitness for a particular purpose?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Warranties and Product Liability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the following material that can be found online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dirty="0"/>
              <a:t>Express Warranties </a:t>
            </a:r>
            <a:r>
              <a:rPr lang="en-US" sz="2400" u="sng" dirty="0">
                <a:hlinkClick r:id="rId2"/>
              </a:rPr>
              <a:t>https://www.law.cornell.edu/ucc/2/2-313</a:t>
            </a:r>
            <a:endParaRPr lang="en-US" sz="2400" dirty="0"/>
          </a:p>
          <a:p>
            <a:pPr lvl="0"/>
            <a:r>
              <a:rPr lang="en-US" sz="2400" dirty="0"/>
              <a:t>Express and Implied Warranties Under the Uniform Commercial Code </a:t>
            </a:r>
            <a:r>
              <a:rPr lang="en-US" sz="2400" u="sng" dirty="0">
                <a:hlinkClick r:id="rId3"/>
              </a:rPr>
              <a:t>http://www.caddenfuller.com/Articles/Commercial-Law-Express-and-Implied-Warranties-Under-the-Uniform-Commercial-Code.shtml</a:t>
            </a:r>
            <a:endParaRPr lang="en-US" sz="2400" dirty="0"/>
          </a:p>
          <a:p>
            <a:pPr lvl="0"/>
            <a:r>
              <a:rPr lang="en-US" sz="2400" dirty="0"/>
              <a:t>Liability For Intentional Torts, Negligence and Strict Liability </a:t>
            </a:r>
            <a:r>
              <a:rPr lang="en-US" sz="2400" u="sng" dirty="0">
                <a:hlinkClick r:id="rId4"/>
              </a:rPr>
              <a:t>http://nationalparalegal.edu/public_documents/courseware_asp_files/torts2/ProductsLiability/LiabilityForIntentionalTortsNegligenceAndStrictLiability.asp</a:t>
            </a:r>
            <a:endParaRPr lang="en-US" sz="2400" dirty="0"/>
          </a:p>
          <a:p>
            <a:pPr lvl="0"/>
            <a:r>
              <a:rPr lang="en-US" sz="2400" dirty="0"/>
              <a:t>Introduction to Negligence </a:t>
            </a:r>
            <a:r>
              <a:rPr lang="en-US" sz="2400" u="sng" dirty="0">
                <a:hlinkClick r:id="rId5"/>
              </a:rPr>
              <a:t>http://nationalparalegal.edu/public_documents/courseware_asp_files/torts/negligence1/negligence.asp</a:t>
            </a: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7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are the implied warranties that apply to the sale of goods under the Uniform Commercial Code?</a:t>
            </a:r>
          </a:p>
          <a:p>
            <a:pPr lvl="0"/>
            <a:r>
              <a:rPr lang="en-US" dirty="0"/>
              <a:t>What are express warranties?</a:t>
            </a:r>
          </a:p>
          <a:p>
            <a:pPr lvl="0"/>
            <a:r>
              <a:rPr lang="en-US" dirty="0"/>
              <a:t>Understand how product liability can be established under one of five theories – intentional acts, negligence, strict liability, implied warranties, and express warranties.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Warranties under the UCC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Merchantability</a:t>
            </a:r>
          </a:p>
          <a:p>
            <a:r>
              <a:rPr lang="en-US" dirty="0" smtClean="0"/>
              <a:t>Fitness for a Particular </a:t>
            </a:r>
            <a:r>
              <a:rPr lang="en-US" dirty="0" err="1" smtClean="0"/>
              <a:t>Puporse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3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Disclaiming Implied Warranties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clear and stand out from the rest of the contract.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Warranties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typical guarantees that you might get with the purchase of a new car.</a:t>
            </a:r>
          </a:p>
          <a:p>
            <a:r>
              <a:rPr lang="en-US" dirty="0" smtClean="0"/>
              <a:t>Can also imply express warranties through statements made by salespeople and images or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7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possible theories for product liability:</a:t>
            </a:r>
          </a:p>
          <a:p>
            <a:pPr lvl="1"/>
            <a:r>
              <a:rPr lang="en-US" dirty="0" smtClean="0"/>
              <a:t>Intentional</a:t>
            </a:r>
          </a:p>
          <a:p>
            <a:pPr lvl="1"/>
            <a:r>
              <a:rPr lang="en-US" dirty="0" smtClean="0"/>
              <a:t>Negligence</a:t>
            </a:r>
          </a:p>
          <a:p>
            <a:pPr lvl="1"/>
            <a:r>
              <a:rPr lang="en-US" dirty="0" smtClean="0"/>
              <a:t>Strict</a:t>
            </a:r>
          </a:p>
          <a:p>
            <a:pPr lvl="1"/>
            <a:r>
              <a:rPr lang="en-US" dirty="0" smtClean="0"/>
              <a:t>Implied Warranty</a:t>
            </a:r>
          </a:p>
          <a:p>
            <a:pPr lvl="1"/>
            <a:r>
              <a:rPr lang="en-US" dirty="0" smtClean="0"/>
              <a:t>Express Warranty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intentional act of a seller. </a:t>
            </a:r>
          </a:p>
          <a:p>
            <a:r>
              <a:rPr lang="en-US" dirty="0" smtClean="0"/>
              <a:t>Very rare.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279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Business Law</vt:lpstr>
      <vt:lpstr>Week 6</vt:lpstr>
      <vt:lpstr>On Line Resources</vt:lpstr>
      <vt:lpstr>Week  Learning Outcomes</vt:lpstr>
      <vt:lpstr>Implied Warranties under the UCC</vt:lpstr>
      <vt:lpstr>Disclaiming Implied Warranties</vt:lpstr>
      <vt:lpstr>Express Warranties</vt:lpstr>
      <vt:lpstr>Product Liability</vt:lpstr>
      <vt:lpstr>Intentional</vt:lpstr>
      <vt:lpstr>Negligence</vt:lpstr>
      <vt:lpstr>Strict Liability</vt:lpstr>
      <vt:lpstr>Implied Warranties</vt:lpstr>
      <vt:lpstr>Express Warranties</vt:lpstr>
      <vt:lpstr>This Week’s 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Law</dc:title>
  <dc:creator>admin</dc:creator>
  <cp:lastModifiedBy>admin</cp:lastModifiedBy>
  <cp:revision>61</cp:revision>
  <dcterms:created xsi:type="dcterms:W3CDTF">2016-10-13T19:54:23Z</dcterms:created>
  <dcterms:modified xsi:type="dcterms:W3CDTF">2016-11-11T04:12:05Z</dcterms:modified>
</cp:coreProperties>
</file>