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70" r:id="rId6"/>
    <p:sldId id="263" r:id="rId7"/>
    <p:sldId id="264" r:id="rId8"/>
    <p:sldId id="271" r:id="rId9"/>
    <p:sldId id="272" r:id="rId10"/>
    <p:sldId id="269" r:id="rId11"/>
    <p:sldId id="267" r:id="rId12"/>
    <p:sldId id="268" r:id="rId13"/>
    <p:sldId id="266" r:id="rId14"/>
    <p:sldId id="262" r:id="rId15"/>
    <p:sldId id="260" r:id="rId16"/>
    <p:sldId id="25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igpoppa@email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u.edu.sg/home/ehchua/programming/howto/Git_H" TargetMode="External"/><Relationship Id="rId2" Type="http://schemas.openxmlformats.org/officeDocument/2006/relationships/hyperlink" Target="https://www.git-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cklog.com/git-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479E-0B4F-264C-8A61-CBF0E8D7A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$  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FD6EE-A107-BC42-A75E-3383666A5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341" y="4025590"/>
            <a:ext cx="9144272" cy="161321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en-US" cap="none" dirty="0"/>
              <a:t>$ git checkout -b  “</a:t>
            </a:r>
            <a:r>
              <a:rPr lang="en-US" b="1" cap="none" dirty="0"/>
              <a:t>Nana Ofosu Budu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 git add “</a:t>
            </a:r>
            <a:r>
              <a:rPr lang="en-US" b="1" cap="none" dirty="0"/>
              <a:t>Victor Munoz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 git commit –m ”</a:t>
            </a:r>
            <a:r>
              <a:rPr lang="en-US" b="1" cap="none" dirty="0"/>
              <a:t>Aidan Henry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$git push origin “</a:t>
            </a:r>
            <a:r>
              <a:rPr lang="en-US" b="1" cap="none" dirty="0" err="1"/>
              <a:t>Muyiwa</a:t>
            </a:r>
            <a:r>
              <a:rPr lang="en-US" b="1" cap="none" dirty="0"/>
              <a:t> Coker</a:t>
            </a:r>
            <a:r>
              <a:rPr lang="en-US" cap="none" dirty="0"/>
              <a:t>”;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4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9" name="Picture 4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5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" name="Picture 5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2" name="Picture 5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5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5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66084-A99E-472F-A1B8-DA63FEEE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5DD1-229F-44D2-A766-C97FD94D3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Gitbucket , Gitlab, and Github offer remote repositories where project files are stores</a:t>
            </a:r>
          </a:p>
          <a:p>
            <a:r>
              <a:rPr lang="en-US">
                <a:solidFill>
                  <a:srgbClr val="EBEBEB"/>
                </a:solidFill>
              </a:rPr>
              <a:t>Repositories can be copied by a collaborator to a local machine by “cloning” the repository</a:t>
            </a:r>
          </a:p>
          <a:p>
            <a:r>
              <a:rPr lang="en-US">
                <a:solidFill>
                  <a:srgbClr val="EBEBEB"/>
                </a:solidFill>
              </a:rPr>
              <a:t>If changes are made to the remote repository collaborators can “pull” from the repository to get the most up to date version.</a:t>
            </a:r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62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A4CED2-D484-4224-96B5-BF5ED1045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821614"/>
            <a:ext cx="5449889" cy="3214768"/>
          </a:xfrm>
          <a:prstGeom prst="rect">
            <a:avLst/>
          </a:prstGeom>
          <a:effectLst/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0608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B81D12-7B01-404E-86C2-43ACEE422D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909842"/>
            <a:ext cx="5449889" cy="3038312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484DF-A4A5-4F64-BD17-20904171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STAGING</a:t>
            </a:r>
            <a:endParaRPr lang="en-US" sz="42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F169-BD9E-4B54-A485-71299A670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Before committing a change the file must be placed in a staging area</a:t>
            </a:r>
          </a:p>
          <a:p>
            <a:r>
              <a:rPr lang="en-US" dirty="0">
                <a:solidFill>
                  <a:srgbClr val="EBEBEB"/>
                </a:solidFill>
              </a:rPr>
              <a:t>C1 is placed in staging area </a:t>
            </a:r>
          </a:p>
          <a:p>
            <a:r>
              <a:rPr lang="en-US" dirty="0">
                <a:solidFill>
                  <a:srgbClr val="EBEBEB"/>
                </a:solidFill>
              </a:rPr>
              <a:t>Changes are applied to the file and are committed to C2</a:t>
            </a:r>
          </a:p>
        </p:txBody>
      </p:sp>
    </p:spTree>
    <p:extLst>
      <p:ext uri="{BB962C8B-B14F-4D97-AF65-F5344CB8AC3E}">
        <p14:creationId xmlns:p14="http://schemas.microsoft.com/office/powerpoint/2010/main" val="228768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418A8-7BED-43E9-B974-8E09484C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PUSHING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1942-D3A1-4873-A41B-DF2050FE9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From the staging area a file and the changes applied can be committed on the local repository</a:t>
            </a:r>
          </a:p>
          <a:p>
            <a:r>
              <a:rPr lang="en-US">
                <a:solidFill>
                  <a:srgbClr val="EBEBEB"/>
                </a:solidFill>
              </a:rPr>
              <a:t>A “push” is then required to update the remote repository</a:t>
            </a:r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EEEE254-8FB7-4266-8AA6-4792DA7F9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984778"/>
            <a:ext cx="5449889" cy="2888441"/>
          </a:xfrm>
          <a:prstGeom prst="rect">
            <a:avLst/>
          </a:prstGeom>
          <a:effectLst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832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F119591-A3EE-4D06-8942-BD317DE8E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355940" y="2281678"/>
            <a:ext cx="6908924" cy="1842453"/>
          </a:xfrm>
          <a:prstGeom prst="rect">
            <a:avLst/>
          </a:prstGeom>
          <a:effectLst/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B81EF-D364-4343-B759-FC2D5FB3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2432-6126-4AD6-B477-96C0319E3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3450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Various command prompt or shell commands are used in the process</a:t>
            </a:r>
          </a:p>
          <a:p>
            <a:r>
              <a:rPr lang="en-US" dirty="0">
                <a:solidFill>
                  <a:srgbClr val="EBEBEB"/>
                </a:solidFill>
              </a:rPr>
              <a:t>Git add – to add to staging area</a:t>
            </a:r>
          </a:p>
          <a:p>
            <a:r>
              <a:rPr lang="en-US" dirty="0">
                <a:solidFill>
                  <a:srgbClr val="EBEBEB"/>
                </a:solidFill>
              </a:rPr>
              <a:t>Git commit – to update local repo</a:t>
            </a:r>
          </a:p>
          <a:p>
            <a:r>
              <a:rPr lang="en-US" dirty="0">
                <a:solidFill>
                  <a:srgbClr val="EBEBEB"/>
                </a:solidFill>
              </a:rPr>
              <a:t>Git push  - to update remote repo </a:t>
            </a:r>
          </a:p>
        </p:txBody>
      </p:sp>
    </p:spTree>
    <p:extLst>
      <p:ext uri="{BB962C8B-B14F-4D97-AF65-F5344CB8AC3E}">
        <p14:creationId xmlns:p14="http://schemas.microsoft.com/office/powerpoint/2010/main" val="844529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826F-0B22-7245-B547-F198DDAF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4" y="557562"/>
            <a:ext cx="9191209" cy="56908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Git is </a:t>
            </a:r>
            <a:r>
              <a:rPr lang="en-US" b="1" dirty="0"/>
              <a:t>locally enabled</a:t>
            </a:r>
            <a:r>
              <a:rPr lang="en-US" dirty="0"/>
              <a:t> so you can version control items just on your desktop.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Team-centric: </a:t>
            </a:r>
            <a:r>
              <a:rPr lang="en-US" dirty="0"/>
              <a:t>It allows teams to work in sequential or parallel fashion (using feature branches) and </a:t>
            </a:r>
            <a:r>
              <a:rPr lang="en-US" b="1" dirty="0"/>
              <a:t>merge</a:t>
            </a:r>
            <a:r>
              <a:rPr lang="en-US" dirty="0"/>
              <a:t> their code to complete the project.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History tracking</a:t>
            </a:r>
            <a:r>
              <a:rPr lang="en-US" dirty="0"/>
              <a:t>: You can see a history of all your commits since the beginning of your project thanks to Git.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B0B-E508-BF4F-8026-1470F5B3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hands-on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C6EA-7F33-2B4A-93DF-7AFF3B00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35" y="1494264"/>
            <a:ext cx="9101999" cy="4932555"/>
          </a:xfrm>
        </p:spPr>
        <p:txBody>
          <a:bodyPr/>
          <a:lstStyle/>
          <a:p>
            <a:r>
              <a:rPr lang="en-US" dirty="0"/>
              <a:t>Download and installer from: </a:t>
            </a:r>
            <a:r>
              <a:rPr lang="en-US" b="1" dirty="0">
                <a:hlinkClick r:id="rId2"/>
              </a:rPr>
              <a:t>https://git-scm.com/downloads</a:t>
            </a:r>
            <a:endParaRPr lang="en-US" b="1" dirty="0"/>
          </a:p>
          <a:p>
            <a:r>
              <a:rPr lang="en-US" dirty="0"/>
              <a:t>Configure username and email address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”Big Poppa”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bigpoppa@email.com</a:t>
            </a:r>
            <a:endParaRPr lang="en-US" dirty="0"/>
          </a:p>
          <a:p>
            <a:r>
              <a:rPr lang="en-US" dirty="0"/>
              <a:t>Create your first repository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myproject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/>
              <a:t>myproject</a:t>
            </a:r>
            <a:r>
              <a:rPr lang="en-US" dirty="0"/>
              <a:t> (change directories into the project folder)</a:t>
            </a:r>
          </a:p>
          <a:p>
            <a:pPr lvl="1"/>
            <a:r>
              <a:rPr lang="en-US" dirty="0"/>
              <a:t>Create a file </a:t>
            </a:r>
            <a:r>
              <a:rPr lang="en-US" dirty="0" err="1"/>
              <a:t>index.php</a:t>
            </a:r>
            <a:endParaRPr lang="en-US" dirty="0"/>
          </a:p>
          <a:p>
            <a:pPr lvl="1"/>
            <a:r>
              <a:rPr lang="en-US" dirty="0"/>
              <a:t>git add </a:t>
            </a:r>
            <a:r>
              <a:rPr lang="en-US" dirty="0" err="1"/>
              <a:t>index.php</a:t>
            </a:r>
            <a:endParaRPr lang="en-US" dirty="0"/>
          </a:p>
          <a:p>
            <a:pPr lvl="1"/>
            <a:r>
              <a:rPr lang="en-US" dirty="0"/>
              <a:t>Git commit –m “My very first commit”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6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FAEB-BF1D-5D4F-B508-D649DEE6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C570-34A2-6246-BD92-924C2A59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web-based hosting service for version control using Git.</a:t>
            </a:r>
          </a:p>
        </p:txBody>
      </p:sp>
    </p:spTree>
    <p:extLst>
      <p:ext uri="{BB962C8B-B14F-4D97-AF65-F5344CB8AC3E}">
        <p14:creationId xmlns:p14="http://schemas.microsoft.com/office/powerpoint/2010/main" val="2607141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AA32-B158-4E92-8EA4-7406503C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E719-3A24-4186-9392-48117C9B6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is Version Control? (n.d.). Retrieved July 7, 2018, from 	</a:t>
            </a:r>
            <a:r>
              <a:rPr lang="en-US" dirty="0">
                <a:hlinkClick r:id="rId2"/>
              </a:rPr>
              <a:t>https://www.git-</a:t>
            </a:r>
            <a:r>
              <a:rPr lang="en-US" dirty="0"/>
              <a:t>tower.com/learn/git/videos/what-is-version-	control</a:t>
            </a:r>
          </a:p>
          <a:p>
            <a:pPr marL="0" indent="0">
              <a:buNone/>
            </a:pPr>
            <a:r>
              <a:rPr lang="en-US" dirty="0"/>
              <a:t>T. (2017, February 05). Git &amp; GitHub Crash Course For Beginners. 	Retrieved January 7, 2018, 	from	https://www.youtube.com/watch?v=SWYqp7iY_Tc</a:t>
            </a:r>
          </a:p>
          <a:p>
            <a:pPr marL="0" indent="0">
              <a:buNone/>
            </a:pPr>
            <a:r>
              <a:rPr lang="en-US" dirty="0"/>
              <a:t>How to get started with GIT and work with GIT Remote Repo. (n.d.). 	Retrieved January 7, 	2018, from 	</a:t>
            </a:r>
            <a:r>
              <a:rPr lang="en-US" dirty="0">
                <a:hlinkClick r:id="rId3"/>
              </a:rPr>
              <a:t>https://www.ntu.edu.sg/home/ehchua/programming/howto/Git_H</a:t>
            </a:r>
            <a:r>
              <a:rPr lang="en-US" dirty="0"/>
              <a:t>	owTo.html</a:t>
            </a:r>
          </a:p>
          <a:p>
            <a:pPr marL="0" indent="0">
              <a:buNone/>
            </a:pPr>
            <a:r>
              <a:rPr lang="en-US" dirty="0"/>
              <a:t>Atlassian. (n.d.). Git Branch | Atlassian Git Tutorial. Retrieved July 9, 	2018, from https://www.atlassian.com/git/tutorials/using-branches</a:t>
            </a:r>
          </a:p>
          <a:p>
            <a:pPr marL="0" indent="0">
              <a:buNone/>
            </a:pPr>
            <a:r>
              <a:rPr lang="en-US" dirty="0"/>
              <a:t>What's a branch? [branch] | Git Beginner's Guide for Dummies. (n.d.). 	Retrieved July 9, 2018, from </a:t>
            </a:r>
            <a:r>
              <a:rPr lang="en-US" dirty="0">
                <a:hlinkClick r:id="rId4"/>
              </a:rPr>
              <a:t>https://backlog.com/git-</a:t>
            </a:r>
            <a:r>
              <a:rPr lang="en-US" dirty="0"/>
              <a:t>	tutorial/stepup/stepup1_1.html</a:t>
            </a:r>
          </a:p>
        </p:txBody>
      </p:sp>
    </p:spTree>
    <p:extLst>
      <p:ext uri="{BB962C8B-B14F-4D97-AF65-F5344CB8AC3E}">
        <p14:creationId xmlns:p14="http://schemas.microsoft.com/office/powerpoint/2010/main" val="41261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E941C9-442B-46C7-BF6C-6E7F1385AA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460226"/>
            <a:ext cx="5449889" cy="3937544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77AEE-77DD-AA43-85D5-6623945D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2F38-4630-B54B-A0B3-292946BCB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 task of keeping a software system consisting of many versions and configurations well organized.</a:t>
            </a:r>
          </a:p>
        </p:txBody>
      </p:sp>
    </p:spTree>
    <p:extLst>
      <p:ext uri="{BB962C8B-B14F-4D97-AF65-F5344CB8AC3E}">
        <p14:creationId xmlns:p14="http://schemas.microsoft.com/office/powerpoint/2010/main" val="3778930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04D9-0B94-D44D-B73D-3020BAE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17" y="893191"/>
            <a:ext cx="8990487" cy="4838536"/>
          </a:xfrm>
        </p:spPr>
        <p:txBody>
          <a:bodyPr/>
          <a:lstStyle/>
          <a:p>
            <a:pPr algn="just"/>
            <a:r>
              <a:rPr lang="en-US" dirty="0"/>
              <a:t>Everyday life of a developer:</a:t>
            </a:r>
          </a:p>
          <a:p>
            <a:pPr lvl="1" algn="just"/>
            <a:r>
              <a:rPr lang="en-US" b="1" dirty="0"/>
              <a:t>Create</a:t>
            </a:r>
            <a:r>
              <a:rPr lang="en-US" dirty="0"/>
              <a:t> something (code)</a:t>
            </a:r>
          </a:p>
          <a:p>
            <a:pPr lvl="1" algn="just"/>
            <a:r>
              <a:rPr lang="en-US" b="1" dirty="0"/>
              <a:t>Save</a:t>
            </a:r>
            <a:r>
              <a:rPr lang="en-US" dirty="0"/>
              <a:t> the code</a:t>
            </a:r>
          </a:p>
          <a:p>
            <a:pPr lvl="1" algn="just"/>
            <a:r>
              <a:rPr lang="en-US" b="1" dirty="0"/>
              <a:t>Edit</a:t>
            </a:r>
            <a:r>
              <a:rPr lang="en-US" dirty="0"/>
              <a:t> the code</a:t>
            </a:r>
          </a:p>
          <a:p>
            <a:pPr lvl="1" algn="just"/>
            <a:r>
              <a:rPr lang="en-US" b="1" dirty="0"/>
              <a:t>Save</a:t>
            </a:r>
            <a:r>
              <a:rPr lang="en-US" dirty="0"/>
              <a:t> the code again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What happens when you are on version 20 of your app and realize you would rather put out version 12? </a:t>
            </a:r>
          </a:p>
          <a:p>
            <a:pPr algn="just"/>
            <a:r>
              <a:rPr lang="en-US" dirty="0"/>
              <a:t>It would be helpful to be able to see the changes you have made (committed) at each step in your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9981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7317E-9A80-BD47-9B3E-C74D1E16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73DC-506A-3349-86FF-D8B23BE08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Git is a fast and modern implementation of version control.</a:t>
            </a:r>
          </a:p>
          <a:p>
            <a:r>
              <a:rPr lang="en-US" dirty="0">
                <a:solidFill>
                  <a:srgbClr val="EBEBEB"/>
                </a:solidFill>
              </a:rPr>
              <a:t>Git provides a history of document changes.</a:t>
            </a:r>
          </a:p>
          <a:p>
            <a:r>
              <a:rPr lang="en-US" dirty="0">
                <a:solidFill>
                  <a:srgbClr val="EBEBEB"/>
                </a:solidFill>
              </a:rPr>
              <a:t>After a change is made a “snapshot” is taken</a:t>
            </a:r>
          </a:p>
          <a:p>
            <a:r>
              <a:rPr lang="en-US" dirty="0">
                <a:solidFill>
                  <a:srgbClr val="EBEBEB"/>
                </a:solidFill>
              </a:rPr>
              <a:t>The “snapshots” are known as “COMMITS”</a:t>
            </a:r>
          </a:p>
          <a:p>
            <a:r>
              <a:rPr lang="en-US" dirty="0">
                <a:solidFill>
                  <a:srgbClr val="EBEBEB"/>
                </a:solidFill>
              </a:rPr>
              <a:t>Git facilitates collaborative changes to files.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B20256C-1DE8-4CCD-80FF-E3A4085686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2216398"/>
            <a:ext cx="5449889" cy="2425200"/>
          </a:xfrm>
          <a:prstGeom prst="rect">
            <a:avLst/>
          </a:prstGeom>
          <a:effectLst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156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81242B-1709-4ACF-9470-55AE5365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COMMIT OBJECT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49DDF8-E165-4B16-A7CA-BE39B8D2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:</a:t>
            </a:r>
          </a:p>
          <a:p>
            <a:r>
              <a:rPr lang="en-US" dirty="0"/>
              <a:t>a snapshot of the content added</a:t>
            </a:r>
          </a:p>
          <a:p>
            <a:r>
              <a:rPr lang="en-US" dirty="0"/>
              <a:t>Author’s name and email address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Pointers to parent commits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55F9-F7FE-4824-AE59-EE6C93A6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COMMIT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DE7F-37A5-432A-8530-61696976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Commits can be represented as a graph</a:t>
            </a:r>
          </a:p>
          <a:p>
            <a:r>
              <a:rPr lang="en-US">
                <a:solidFill>
                  <a:srgbClr val="EBEBEB"/>
                </a:solidFill>
              </a:rPr>
              <a:t>Each commit has a record of the directory the files and the changes done</a:t>
            </a:r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43B7B4A-157E-48C2-B685-2573E1979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895026"/>
            <a:ext cx="5449889" cy="3067944"/>
          </a:xfrm>
          <a:prstGeom prst="rect">
            <a:avLst/>
          </a:prstGeom>
          <a:effectLst/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0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EDC66CA-C6DB-438E-8594-C35007D21C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649974"/>
            <a:ext cx="5449889" cy="3558048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F2F38-47EE-4A27-8931-E388A1E9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HEAD</a:t>
            </a:r>
            <a:endParaRPr lang="en-US" sz="42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C09D-7118-478A-AE85-A290A04ED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HEAD points to a commit and a branch</a:t>
            </a:r>
          </a:p>
          <a:p>
            <a:r>
              <a:rPr lang="en-US" dirty="0">
                <a:solidFill>
                  <a:srgbClr val="FFFFFF"/>
                </a:solidFill>
              </a:rPr>
              <a:t>The MASTER is the default branch created by git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2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A7C89-D878-4614-A667-36FABCE6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BRANCHES</a:t>
            </a:r>
            <a:endParaRPr lang="en-US" sz="42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8D9E-3A29-4441-A0EE-206F050BA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Branches are used for new features or bug fixes</a:t>
            </a:r>
          </a:p>
          <a:p>
            <a:r>
              <a:rPr lang="en-US" dirty="0">
                <a:solidFill>
                  <a:srgbClr val="EBEBEB"/>
                </a:solidFill>
              </a:rPr>
              <a:t>Keeps the main branch free from questionable code</a:t>
            </a:r>
          </a:p>
          <a:p>
            <a:r>
              <a:rPr lang="en-US" dirty="0">
                <a:solidFill>
                  <a:srgbClr val="EBEBEB"/>
                </a:solidFill>
              </a:rPr>
              <a:t>Branches have can have their own directories and history</a:t>
            </a:r>
          </a:p>
          <a:p>
            <a:r>
              <a:rPr lang="en-US" dirty="0">
                <a:solidFill>
                  <a:srgbClr val="EBEBEB"/>
                </a:solidFill>
              </a:rPr>
              <a:t>Branches can be used as “tasks” to be later merged into the main branch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CCBF9C-D1E2-4822-A33F-337AF2C627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751364"/>
            <a:ext cx="5449889" cy="3355269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849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6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2" name="Picture 6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3" name="Oval 6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4" name="Picture 6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5" name="Picture 6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6" name="Rectangle 7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7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A975A-97B7-4B9C-B4FC-225C3E10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BRANCH MERGING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B4E5-9CF0-4574-BEA2-27EA0015C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Once work is done on a branch it can then be merged into the main branch</a:t>
            </a:r>
          </a:p>
        </p:txBody>
      </p:sp>
      <p:sp>
        <p:nvSpPr>
          <p:cNvPr id="8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Freeform: Shape 7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5682C0A-58F7-4881-A8AD-7283A1EC4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/>
          <a:srcRect t="1124" r="2" b="2"/>
          <a:stretch/>
        </p:blipFill>
        <p:spPr>
          <a:xfrm>
            <a:off x="643854" y="883599"/>
            <a:ext cx="6270662" cy="50903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6154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623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$  Git &amp; GitHub</vt:lpstr>
      <vt:lpstr>WHAT IS VERSION CONTROL?</vt:lpstr>
      <vt:lpstr>PowerPoint Presentation</vt:lpstr>
      <vt:lpstr>WHAT IS GIT?</vt:lpstr>
      <vt:lpstr>COMMIT OBJECT</vt:lpstr>
      <vt:lpstr>COMMIT GRAPH</vt:lpstr>
      <vt:lpstr>HEAD</vt:lpstr>
      <vt:lpstr>BRANCHES</vt:lpstr>
      <vt:lpstr>BRANCH MERGING </vt:lpstr>
      <vt:lpstr>REPOSITORIES</vt:lpstr>
      <vt:lpstr>STAGING</vt:lpstr>
      <vt:lpstr>PUSHING</vt:lpstr>
      <vt:lpstr>PROCESS</vt:lpstr>
      <vt:lpstr>PowerPoint Presentation</vt:lpstr>
      <vt:lpstr>Git hands-on</vt:lpstr>
      <vt:lpstr>GitHub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  Git &amp; GitHub</dc:title>
  <dc:creator>Nana Budu</dc:creator>
  <cp:lastModifiedBy>Munoz, Victor</cp:lastModifiedBy>
  <cp:revision>23</cp:revision>
  <dcterms:created xsi:type="dcterms:W3CDTF">2018-07-07T03:59:49Z</dcterms:created>
  <dcterms:modified xsi:type="dcterms:W3CDTF">2018-07-09T21:40:19Z</dcterms:modified>
</cp:coreProperties>
</file>