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3" r:id="rId6"/>
    <p:sldId id="265" r:id="rId7"/>
    <p:sldId id="268" r:id="rId8"/>
    <p:sldId id="270" r:id="rId9"/>
    <p:sldId id="271" r:id="rId10"/>
    <p:sldId id="272" r:id="rId11"/>
    <p:sldId id="274" r:id="rId12"/>
    <p:sldId id="275" r:id="rId13"/>
    <p:sldId id="258" r:id="rId14"/>
    <p:sldId id="264" r:id="rId15"/>
    <p:sldId id="273" r:id="rId16"/>
    <p:sldId id="259" r:id="rId17"/>
    <p:sldId id="266"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097CD"/>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71" d="100"/>
          <a:sy n="71" d="100"/>
        </p:scale>
        <p:origin x="1152" y="5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345230"/>
            <a:ext cx="8246070" cy="859205"/>
          </a:xfrm>
          <a:effectLst>
            <a:outerShdw blurRad="50800" dist="38100" dir="2700000" algn="tl" rotWithShape="0">
              <a:prstClr val="black">
                <a:alpha val="40000"/>
              </a:prstClr>
            </a:outerShdw>
          </a:effectLst>
        </p:spPr>
        <p:txBody>
          <a:bodyPr>
            <a:normAutofit/>
          </a:bodyPr>
          <a:lstStyle>
            <a:lvl1pPr algn="ctr">
              <a:defRPr sz="3600">
                <a:solidFill>
                  <a:srgbClr val="00B0F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48966" y="5261460"/>
            <a:ext cx="8246070" cy="458115"/>
          </a:xfrm>
        </p:spPr>
        <p:txBody>
          <a:bodyPr>
            <a:normAutofit/>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03-Apr-18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03-Apr-18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458115"/>
          </a:xfrm>
        </p:spPr>
        <p:txBody>
          <a:bodyPr>
            <a:normAutofit/>
          </a:bodyPr>
          <a:lstStyle>
            <a:lvl1pPr algn="l">
              <a:defRPr sz="3600">
                <a:solidFill>
                  <a:srgbClr val="00B0F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2054655"/>
            <a:ext cx="8229600" cy="391880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6014" y="374900"/>
            <a:ext cx="6558080" cy="763525"/>
          </a:xfrm>
        </p:spPr>
        <p:txBody>
          <a:bodyPr>
            <a:normAutofit/>
          </a:bodyPr>
          <a:lstStyle>
            <a:lvl1pPr algn="l">
              <a:defRPr sz="3600">
                <a:solidFill>
                  <a:srgbClr val="00B0F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76015" y="1291130"/>
            <a:ext cx="6558080" cy="427574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03-Apr-18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03-Apr-18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03-Apr-18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91130"/>
            <a:ext cx="8229600" cy="532180"/>
          </a:xfrm>
        </p:spPr>
        <p:txBody>
          <a:bodyPr>
            <a:normAutofit/>
          </a:bodyPr>
          <a:lstStyle>
            <a:lvl1pPr algn="l">
              <a:defRPr sz="3600">
                <a:solidFill>
                  <a:srgbClr val="00B0F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1882907"/>
            <a:ext cx="4040188"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512770"/>
            <a:ext cx="4040188"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1882907"/>
            <a:ext cx="4041775"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512770"/>
            <a:ext cx="4041775" cy="3035058"/>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03-Apr-18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03-Apr-18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03-Apr-18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03-Apr-18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03-Apr-18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887115"/>
            <a:ext cx="8246070" cy="1775435"/>
          </a:xfrm>
        </p:spPr>
        <p:txBody>
          <a:bodyPr>
            <a:normAutofit fontScale="90000"/>
          </a:bodyPr>
          <a:lstStyle/>
          <a:p>
            <a:r>
              <a:rPr lang="en-US" b="1" dirty="0"/>
              <a:t>ANDROID HOME SCREEN EMERGENCY BUTTON</a:t>
            </a:r>
            <a:r>
              <a:rPr lang="en-US" dirty="0"/>
              <a:t/>
            </a:r>
            <a:br>
              <a:rPr lang="en-US" dirty="0"/>
            </a:br>
            <a:r>
              <a:rPr lang="en-US" b="1" dirty="0"/>
              <a:t>WITH GPS MONITORING</a:t>
            </a:r>
            <a:r>
              <a:rPr lang="en-US" dirty="0"/>
              <a:t/>
            </a:r>
            <a:br>
              <a:rPr lang="en-US" dirty="0"/>
            </a:br>
            <a:r>
              <a:rPr lang="en-US" b="1" dirty="0"/>
              <a:t>(YOUR URGENT WIDGET)</a:t>
            </a:r>
            <a:r>
              <a:rPr lang="en-US" dirty="0"/>
              <a:t/>
            </a:r>
            <a:br>
              <a:rPr lang="en-US" dirty="0"/>
            </a:br>
            <a:endParaRPr lang="en-US" dirty="0"/>
          </a:p>
        </p:txBody>
      </p:sp>
      <p:sp>
        <p:nvSpPr>
          <p:cNvPr id="3" name="Subtitle 2"/>
          <p:cNvSpPr>
            <a:spLocks noGrp="1"/>
          </p:cNvSpPr>
          <p:nvPr>
            <p:ph type="subTitle" idx="1"/>
          </p:nvPr>
        </p:nvSpPr>
        <p:spPr>
          <a:xfrm>
            <a:off x="448966" y="5566870"/>
            <a:ext cx="8246070" cy="763524"/>
          </a:xfrm>
        </p:spPr>
        <p:txBody>
          <a:bodyPr>
            <a:normAutofit fontScale="55000" lnSpcReduction="20000"/>
          </a:bodyPr>
          <a:lstStyle/>
          <a:p>
            <a:pPr algn="r"/>
            <a:r>
              <a:rPr lang="en-US" dirty="0" err="1" smtClean="0"/>
              <a:t>Ardy</a:t>
            </a:r>
            <a:r>
              <a:rPr lang="en-US" dirty="0" smtClean="0"/>
              <a:t> Jaya </a:t>
            </a:r>
            <a:r>
              <a:rPr lang="en-US" dirty="0" err="1" smtClean="0"/>
              <a:t>Putrasalim</a:t>
            </a:r>
            <a:endParaRPr lang="en-US" dirty="0" smtClean="0"/>
          </a:p>
          <a:p>
            <a:pPr algn="r"/>
            <a:r>
              <a:rPr lang="en-US" dirty="0" smtClean="0"/>
              <a:t>001201400007</a:t>
            </a:r>
          </a:p>
          <a:p>
            <a:pPr algn="r"/>
            <a:r>
              <a:rPr lang="en-US" dirty="0" smtClean="0"/>
              <a:t>Information Technology 2014</a:t>
            </a:r>
            <a:endParaRPr lang="en-US" dirty="0"/>
          </a:p>
        </p:txBody>
      </p:sp>
      <p:pic>
        <p:nvPicPr>
          <p:cNvPr id="4" name="Picture 3">
            <a:extLst>
              <a:ext uri="{FF2B5EF4-FFF2-40B4-BE49-F238E27FC236}">
                <a16:creationId xmlns="" xmlns:a16="http://schemas.microsoft.com/office/drawing/2014/main" id="{95AF2A46-E1FD-4A56-BEAD-60D1FA69CC5E}"/>
              </a:ext>
            </a:extLst>
          </p:cNvPr>
          <p:cNvPicPr>
            <a:picLocks noChangeAspect="1"/>
          </p:cNvPicPr>
          <p:nvPr/>
        </p:nvPicPr>
        <p:blipFill>
          <a:blip r:embed="rId3"/>
          <a:stretch>
            <a:fillRect/>
          </a:stretch>
        </p:blipFill>
        <p:spPr>
          <a:xfrm>
            <a:off x="3937801" y="1596540"/>
            <a:ext cx="1268397" cy="1438362"/>
          </a:xfrm>
          <a:prstGeom prst="rect">
            <a:avLst/>
          </a:prstGeom>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67" y="1138424"/>
            <a:ext cx="8229600" cy="458115"/>
          </a:xfrm>
        </p:spPr>
        <p:txBody>
          <a:bodyPr>
            <a:normAutofit fontScale="90000"/>
          </a:bodyPr>
          <a:lstStyle/>
          <a:p>
            <a:r>
              <a:rPr lang="en-US" sz="6000" dirty="0" smtClean="0"/>
              <a:t>Firebase </a:t>
            </a:r>
            <a:endParaRPr lang="en-US" sz="6000" dirty="0"/>
          </a:p>
        </p:txBody>
      </p:sp>
      <p:sp>
        <p:nvSpPr>
          <p:cNvPr id="3" name="Content Placeholder 2"/>
          <p:cNvSpPr>
            <a:spLocks noGrp="1"/>
          </p:cNvSpPr>
          <p:nvPr>
            <p:ph idx="1"/>
          </p:nvPr>
        </p:nvSpPr>
        <p:spPr>
          <a:xfrm>
            <a:off x="603925" y="5413860"/>
            <a:ext cx="8229600" cy="1069240"/>
          </a:xfrm>
        </p:spPr>
        <p:txBody>
          <a:bodyPr>
            <a:normAutofit/>
          </a:bodyPr>
          <a:lstStyle/>
          <a:p>
            <a:pPr marL="0" indent="0">
              <a:buNone/>
            </a:pPr>
            <a:r>
              <a:rPr lang="en-US" dirty="0" err="1" smtClean="0">
                <a:solidFill>
                  <a:schemeClr val="tx2">
                    <a:lumMod val="60000"/>
                    <a:lumOff val="40000"/>
                  </a:schemeClr>
                </a:solidFill>
              </a:rPr>
              <a:t>ref.addValueEventListener</a:t>
            </a:r>
            <a:r>
              <a:rPr lang="en-US" dirty="0" smtClean="0">
                <a:solidFill>
                  <a:schemeClr val="tx2">
                    <a:lumMod val="60000"/>
                    <a:lumOff val="40000"/>
                  </a:schemeClr>
                </a:solidFill>
              </a:rPr>
              <a:t> – not efficient but effective </a:t>
            </a:r>
          </a:p>
          <a:p>
            <a:pPr marL="0" indent="0">
              <a:buNone/>
            </a:pPr>
            <a:r>
              <a:rPr lang="en-US" dirty="0" err="1" smtClean="0">
                <a:solidFill>
                  <a:schemeClr val="tx2">
                    <a:lumMod val="60000"/>
                    <a:lumOff val="40000"/>
                  </a:schemeClr>
                </a:solidFill>
              </a:rPr>
              <a:t>ref.addChildEventListener</a:t>
            </a:r>
            <a:r>
              <a:rPr lang="en-US" dirty="0" smtClean="0">
                <a:solidFill>
                  <a:schemeClr val="tx2">
                    <a:lumMod val="60000"/>
                    <a:lumOff val="40000"/>
                  </a:schemeClr>
                </a:solidFill>
              </a:rPr>
              <a:t> – efficient but not effective</a:t>
            </a:r>
            <a:endParaRPr lang="en-US" dirty="0">
              <a:solidFill>
                <a:schemeClr val="tx2">
                  <a:lumMod val="60000"/>
                  <a:lumOff val="40000"/>
                </a:schemeClr>
              </a:solidFill>
            </a:endParaRPr>
          </a:p>
          <a:p>
            <a:pPr marL="0" indent="0">
              <a:buNone/>
            </a:pPr>
            <a:endParaRPr lang="en-US" dirty="0">
              <a:solidFill>
                <a:schemeClr val="tx2">
                  <a:lumMod val="60000"/>
                  <a:lumOff val="40000"/>
                </a:schemeClr>
              </a:solidFill>
            </a:endParaRPr>
          </a:p>
        </p:txBody>
      </p:sp>
      <p:sp>
        <p:nvSpPr>
          <p:cNvPr id="4" name="Title 1"/>
          <p:cNvSpPr txBox="1">
            <a:spLocks/>
          </p:cNvSpPr>
          <p:nvPr/>
        </p:nvSpPr>
        <p:spPr>
          <a:xfrm>
            <a:off x="448965" y="1749243"/>
            <a:ext cx="8229600" cy="458115"/>
          </a:xfrm>
          <a:prstGeom prst="rect">
            <a:avLst/>
          </a:prstGeom>
        </p:spPr>
        <p:txBody>
          <a:bodyPr vert="horz" lIns="91440" tIns="45720" rIns="91440" bIns="45720" rtlCol="0" anchor="ctr">
            <a:normAutofit fontScale="45000" lnSpcReduction="20000"/>
          </a:bodyPr>
          <a:lstStyle>
            <a:lvl1pPr algn="l" defTabSz="914400" rtl="0" eaLnBrk="1" latinLnBrk="0" hangingPunct="1">
              <a:spcBef>
                <a:spcPct val="0"/>
              </a:spcBef>
              <a:buNone/>
              <a:defRPr sz="3600" kern="1200">
                <a:solidFill>
                  <a:srgbClr val="00B0F0"/>
                </a:solidFill>
                <a:latin typeface="+mj-lt"/>
                <a:ea typeface="+mj-ea"/>
                <a:cs typeface="+mj-cs"/>
              </a:defRPr>
            </a:lvl1pPr>
          </a:lstStyle>
          <a:p>
            <a:r>
              <a:rPr lang="en-US" sz="6000" dirty="0" smtClean="0"/>
              <a:t>Asynchronous Listener</a:t>
            </a:r>
            <a:endParaRPr lang="en-US" sz="6000" dirty="0"/>
          </a:p>
        </p:txBody>
      </p:sp>
      <p:sp>
        <p:nvSpPr>
          <p:cNvPr id="5" name="Content Placeholder 2"/>
          <p:cNvSpPr txBox="1">
            <a:spLocks/>
          </p:cNvSpPr>
          <p:nvPr/>
        </p:nvSpPr>
        <p:spPr>
          <a:xfrm>
            <a:off x="427376" y="4192525"/>
            <a:ext cx="8229600" cy="25583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p:txBody>
      </p:sp>
      <p:sp>
        <p:nvSpPr>
          <p:cNvPr id="7" name="Content Placeholder 2"/>
          <p:cNvSpPr txBox="1">
            <a:spLocks/>
          </p:cNvSpPr>
          <p:nvPr/>
        </p:nvSpPr>
        <p:spPr>
          <a:xfrm>
            <a:off x="603925" y="2397354"/>
            <a:ext cx="8229600" cy="301650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Data stored in a Firebase </a:t>
            </a:r>
            <a:r>
              <a:rPr lang="en-US" dirty="0" err="1" smtClean="0"/>
              <a:t>Realtime</a:t>
            </a:r>
            <a:r>
              <a:rPr lang="en-US" dirty="0" smtClean="0"/>
              <a:t> Database is retrieved by attaching an asynchronous listener to a database reference. The listener is triggered once for the initial state of the data and again anytime the data changes. An event listener may receive several different types of event. This data retrieval is supported in Java and Node.js Admin SDKs. </a:t>
            </a:r>
            <a:endParaRPr lang="en-US" dirty="0"/>
          </a:p>
        </p:txBody>
      </p:sp>
    </p:spTree>
    <p:extLst>
      <p:ext uri="{BB962C8B-B14F-4D97-AF65-F5344CB8AC3E}">
        <p14:creationId xmlns:p14="http://schemas.microsoft.com/office/powerpoint/2010/main" val="1949279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67" y="374900"/>
            <a:ext cx="8229600" cy="458115"/>
          </a:xfrm>
        </p:spPr>
        <p:txBody>
          <a:bodyPr>
            <a:normAutofit fontScale="90000"/>
          </a:bodyPr>
          <a:lstStyle/>
          <a:p>
            <a:r>
              <a:rPr lang="en-US" sz="6000" dirty="0" smtClean="0"/>
              <a:t>Firebase </a:t>
            </a:r>
            <a:endParaRPr lang="en-US" sz="6000" dirty="0"/>
          </a:p>
        </p:txBody>
      </p:sp>
      <p:sp>
        <p:nvSpPr>
          <p:cNvPr id="3" name="Content Placeholder 2"/>
          <p:cNvSpPr>
            <a:spLocks noGrp="1"/>
          </p:cNvSpPr>
          <p:nvPr>
            <p:ph idx="1"/>
          </p:nvPr>
        </p:nvSpPr>
        <p:spPr>
          <a:xfrm>
            <a:off x="465435" y="3887116"/>
            <a:ext cx="8229600" cy="2748689"/>
          </a:xfrm>
        </p:spPr>
        <p:txBody>
          <a:bodyPr>
            <a:normAutofit lnSpcReduction="10000"/>
          </a:bodyPr>
          <a:lstStyle/>
          <a:p>
            <a:r>
              <a:rPr lang="en-US" dirty="0" smtClean="0">
                <a:solidFill>
                  <a:schemeClr val="tx2">
                    <a:lumMod val="60000"/>
                    <a:lumOff val="40000"/>
                  </a:schemeClr>
                </a:solidFill>
              </a:rPr>
              <a:t>Email and Password based</a:t>
            </a:r>
          </a:p>
          <a:p>
            <a:r>
              <a:rPr lang="en-US" dirty="0" smtClean="0">
                <a:solidFill>
                  <a:schemeClr val="tx2">
                    <a:lumMod val="60000"/>
                    <a:lumOff val="40000"/>
                  </a:schemeClr>
                </a:solidFill>
              </a:rPr>
              <a:t>Federated Identity Provider (Google, Facebook, Twitter, GitHub)</a:t>
            </a:r>
          </a:p>
          <a:p>
            <a:r>
              <a:rPr lang="en-US" dirty="0" smtClean="0">
                <a:solidFill>
                  <a:schemeClr val="tx2">
                    <a:lumMod val="60000"/>
                    <a:lumOff val="40000"/>
                  </a:schemeClr>
                </a:solidFill>
              </a:rPr>
              <a:t>Phone Number</a:t>
            </a:r>
          </a:p>
          <a:p>
            <a:r>
              <a:rPr lang="en-US" dirty="0" smtClean="0">
                <a:solidFill>
                  <a:schemeClr val="tx2">
                    <a:lumMod val="60000"/>
                    <a:lumOff val="40000"/>
                  </a:schemeClr>
                </a:solidFill>
              </a:rPr>
              <a:t>Custom Authentication System</a:t>
            </a:r>
          </a:p>
          <a:p>
            <a:r>
              <a:rPr lang="en-US" dirty="0" smtClean="0">
                <a:solidFill>
                  <a:schemeClr val="tx2">
                    <a:lumMod val="60000"/>
                    <a:lumOff val="40000"/>
                  </a:schemeClr>
                </a:solidFill>
              </a:rPr>
              <a:t>Anonymous Authentication</a:t>
            </a:r>
            <a:endParaRPr lang="en-US" dirty="0">
              <a:solidFill>
                <a:schemeClr val="tx2">
                  <a:lumMod val="60000"/>
                  <a:lumOff val="40000"/>
                </a:schemeClr>
              </a:solidFill>
            </a:endParaRPr>
          </a:p>
          <a:p>
            <a:endParaRPr lang="en-US" dirty="0">
              <a:solidFill>
                <a:schemeClr val="tx2">
                  <a:lumMod val="60000"/>
                  <a:lumOff val="40000"/>
                </a:schemeClr>
              </a:solidFill>
            </a:endParaRPr>
          </a:p>
        </p:txBody>
      </p:sp>
      <p:sp>
        <p:nvSpPr>
          <p:cNvPr id="4" name="Title 1"/>
          <p:cNvSpPr txBox="1">
            <a:spLocks/>
          </p:cNvSpPr>
          <p:nvPr/>
        </p:nvSpPr>
        <p:spPr>
          <a:xfrm>
            <a:off x="448965" y="833015"/>
            <a:ext cx="8229600" cy="458115"/>
          </a:xfrm>
          <a:prstGeom prst="rect">
            <a:avLst/>
          </a:prstGeom>
        </p:spPr>
        <p:txBody>
          <a:bodyPr vert="horz" lIns="91440" tIns="45720" rIns="91440" bIns="45720" rtlCol="0" anchor="ctr">
            <a:normAutofit fontScale="45000" lnSpcReduction="20000"/>
          </a:bodyPr>
          <a:lstStyle>
            <a:lvl1pPr algn="l" defTabSz="914400" rtl="0" eaLnBrk="1" latinLnBrk="0" hangingPunct="1">
              <a:spcBef>
                <a:spcPct val="0"/>
              </a:spcBef>
              <a:buNone/>
              <a:defRPr sz="3600" kern="1200">
                <a:solidFill>
                  <a:srgbClr val="00B0F0"/>
                </a:solidFill>
                <a:latin typeface="+mj-lt"/>
                <a:ea typeface="+mj-ea"/>
                <a:cs typeface="+mj-cs"/>
              </a:defRPr>
            </a:lvl1pPr>
          </a:lstStyle>
          <a:p>
            <a:r>
              <a:rPr lang="en-US" sz="6000" dirty="0" smtClean="0"/>
              <a:t>Authentication</a:t>
            </a:r>
            <a:endParaRPr lang="en-US" sz="6000" dirty="0"/>
          </a:p>
        </p:txBody>
      </p:sp>
      <p:sp>
        <p:nvSpPr>
          <p:cNvPr id="5" name="Content Placeholder 2"/>
          <p:cNvSpPr txBox="1">
            <a:spLocks/>
          </p:cNvSpPr>
          <p:nvPr/>
        </p:nvSpPr>
        <p:spPr>
          <a:xfrm>
            <a:off x="427376" y="4192525"/>
            <a:ext cx="8229600" cy="25583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p:txBody>
      </p:sp>
      <p:sp>
        <p:nvSpPr>
          <p:cNvPr id="7" name="Content Placeholder 2"/>
          <p:cNvSpPr txBox="1">
            <a:spLocks/>
          </p:cNvSpPr>
          <p:nvPr/>
        </p:nvSpPr>
        <p:spPr>
          <a:xfrm>
            <a:off x="448965" y="1291130"/>
            <a:ext cx="8229600" cy="301650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dirty="0" smtClean="0"/>
              <a:t>Firebase Authentication is a backend service provided by Firebase to help developers build a sign in and sign up system. Developers also able to choose either to use the ready mad UI libraries or use the SDKs (Software Development Kit). For the authentication option, there are:</a:t>
            </a:r>
            <a:endParaRPr lang="en-US" dirty="0"/>
          </a:p>
        </p:txBody>
      </p:sp>
    </p:spTree>
    <p:extLst>
      <p:ext uri="{BB962C8B-B14F-4D97-AF65-F5344CB8AC3E}">
        <p14:creationId xmlns:p14="http://schemas.microsoft.com/office/powerpoint/2010/main" val="1867260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443835"/>
            <a:ext cx="8229600" cy="458115"/>
          </a:xfrm>
        </p:spPr>
        <p:txBody>
          <a:bodyPr>
            <a:normAutofit fontScale="90000"/>
          </a:bodyPr>
          <a:lstStyle/>
          <a:p>
            <a:r>
              <a:rPr lang="en-US" sz="6000" dirty="0" smtClean="0"/>
              <a:t>Firebase </a:t>
            </a:r>
            <a:endParaRPr lang="en-US" sz="6000" dirty="0"/>
          </a:p>
        </p:txBody>
      </p:sp>
      <p:sp>
        <p:nvSpPr>
          <p:cNvPr id="4" name="Title 1"/>
          <p:cNvSpPr txBox="1">
            <a:spLocks/>
          </p:cNvSpPr>
          <p:nvPr/>
        </p:nvSpPr>
        <p:spPr>
          <a:xfrm>
            <a:off x="361758" y="2054654"/>
            <a:ext cx="8229600" cy="458115"/>
          </a:xfrm>
          <a:prstGeom prst="rect">
            <a:avLst/>
          </a:prstGeom>
        </p:spPr>
        <p:txBody>
          <a:bodyPr vert="horz" lIns="91440" tIns="45720" rIns="91440" bIns="45720" rtlCol="0" anchor="ctr">
            <a:normAutofit fontScale="45000" lnSpcReduction="20000"/>
          </a:bodyPr>
          <a:lstStyle>
            <a:lvl1pPr algn="l" defTabSz="914400" rtl="0" eaLnBrk="1" latinLnBrk="0" hangingPunct="1">
              <a:spcBef>
                <a:spcPct val="0"/>
              </a:spcBef>
              <a:buNone/>
              <a:defRPr sz="3600" kern="1200">
                <a:solidFill>
                  <a:srgbClr val="00B0F0"/>
                </a:solidFill>
                <a:latin typeface="+mj-lt"/>
                <a:ea typeface="+mj-ea"/>
                <a:cs typeface="+mj-cs"/>
              </a:defRPr>
            </a:lvl1pPr>
          </a:lstStyle>
          <a:p>
            <a:r>
              <a:rPr lang="en-US" sz="6000" dirty="0" smtClean="0"/>
              <a:t>Cloud Storage</a:t>
            </a:r>
            <a:endParaRPr lang="en-US" sz="6000" dirty="0"/>
          </a:p>
        </p:txBody>
      </p:sp>
      <p:sp>
        <p:nvSpPr>
          <p:cNvPr id="5" name="Content Placeholder 2"/>
          <p:cNvSpPr txBox="1">
            <a:spLocks/>
          </p:cNvSpPr>
          <p:nvPr/>
        </p:nvSpPr>
        <p:spPr>
          <a:xfrm>
            <a:off x="427376" y="4192525"/>
            <a:ext cx="8229600" cy="25583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p:txBody>
      </p:sp>
      <p:sp>
        <p:nvSpPr>
          <p:cNvPr id="7" name="Content Placeholder 2"/>
          <p:cNvSpPr txBox="1">
            <a:spLocks/>
          </p:cNvSpPr>
          <p:nvPr/>
        </p:nvSpPr>
        <p:spPr>
          <a:xfrm>
            <a:off x="516718" y="2702765"/>
            <a:ext cx="8229600" cy="301650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Developers can use the Firebase SDKs for cloud storage to upload and download directly from the client. There is no requirement to migrate to any other provider. This cloud storage can store </a:t>
            </a:r>
            <a:r>
              <a:rPr lang="en-US" dirty="0" smtClean="0">
                <a:solidFill>
                  <a:schemeClr val="tx2">
                    <a:lumMod val="60000"/>
                    <a:lumOff val="40000"/>
                  </a:schemeClr>
                </a:solidFill>
              </a:rPr>
              <a:t>image</a:t>
            </a:r>
            <a:r>
              <a:rPr lang="en-US" dirty="0">
                <a:solidFill>
                  <a:schemeClr val="tx2">
                    <a:lumMod val="60000"/>
                    <a:lumOff val="40000"/>
                  </a:schemeClr>
                </a:solidFill>
              </a:rPr>
              <a:t>, audio, and video</a:t>
            </a:r>
            <a:r>
              <a:rPr lang="en-US" dirty="0"/>
              <a:t>. </a:t>
            </a:r>
            <a:r>
              <a:rPr lang="en-US" dirty="0" smtClean="0"/>
              <a:t>Firebase cloud storage is flexible since it does </a:t>
            </a:r>
            <a:r>
              <a:rPr lang="en-US" dirty="0"/>
              <a:t>server-side processing such as image filtering or video transcoding</a:t>
            </a:r>
          </a:p>
        </p:txBody>
      </p:sp>
    </p:spTree>
    <p:extLst>
      <p:ext uri="{BB962C8B-B14F-4D97-AF65-F5344CB8AC3E}">
        <p14:creationId xmlns:p14="http://schemas.microsoft.com/office/powerpoint/2010/main" val="2994587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smtClean="0"/>
              <a:t>Tools</a:t>
            </a:r>
            <a:endParaRPr lang="en-US" dirty="0"/>
          </a:p>
        </p:txBody>
      </p:sp>
      <p:sp>
        <p:nvSpPr>
          <p:cNvPr id="5" name="Text Placeholder 4"/>
          <p:cNvSpPr>
            <a:spLocks noGrp="1"/>
          </p:cNvSpPr>
          <p:nvPr>
            <p:ph type="body" idx="1"/>
          </p:nvPr>
        </p:nvSpPr>
        <p:spPr/>
        <p:txBody>
          <a:bodyPr/>
          <a:lstStyle/>
          <a:p>
            <a:r>
              <a:rPr lang="en-US" dirty="0" smtClean="0"/>
              <a:t>Hardware</a:t>
            </a:r>
            <a:endParaRPr lang="en-US" dirty="0"/>
          </a:p>
        </p:txBody>
      </p:sp>
      <p:sp>
        <p:nvSpPr>
          <p:cNvPr id="6" name="Content Placeholder 5"/>
          <p:cNvSpPr>
            <a:spLocks noGrp="1"/>
          </p:cNvSpPr>
          <p:nvPr>
            <p:ph sz="half" idx="2"/>
          </p:nvPr>
        </p:nvSpPr>
        <p:spPr/>
        <p:txBody>
          <a:bodyPr/>
          <a:lstStyle/>
          <a:p>
            <a:r>
              <a:rPr lang="en-US" dirty="0" smtClean="0"/>
              <a:t>Personal Computer</a:t>
            </a:r>
          </a:p>
          <a:p>
            <a:r>
              <a:rPr lang="en-US" dirty="0" smtClean="0"/>
              <a:t>Smartphone</a:t>
            </a:r>
          </a:p>
          <a:p>
            <a:pPr marL="0" indent="0">
              <a:buNone/>
            </a:pPr>
            <a:endParaRPr lang="en-US" dirty="0"/>
          </a:p>
        </p:txBody>
      </p:sp>
      <p:sp>
        <p:nvSpPr>
          <p:cNvPr id="7" name="Text Placeholder 6"/>
          <p:cNvSpPr>
            <a:spLocks noGrp="1"/>
          </p:cNvSpPr>
          <p:nvPr>
            <p:ph type="body" sz="quarter" idx="3"/>
          </p:nvPr>
        </p:nvSpPr>
        <p:spPr/>
        <p:txBody>
          <a:bodyPr/>
          <a:lstStyle/>
          <a:p>
            <a:r>
              <a:rPr lang="en-US" dirty="0" smtClean="0"/>
              <a:t>Software</a:t>
            </a:r>
            <a:endParaRPr lang="en-US" dirty="0"/>
          </a:p>
        </p:txBody>
      </p:sp>
      <p:sp>
        <p:nvSpPr>
          <p:cNvPr id="8" name="Content Placeholder 7"/>
          <p:cNvSpPr>
            <a:spLocks noGrp="1"/>
          </p:cNvSpPr>
          <p:nvPr>
            <p:ph sz="quarter" idx="4"/>
          </p:nvPr>
        </p:nvSpPr>
        <p:spPr/>
        <p:txBody>
          <a:bodyPr/>
          <a:lstStyle/>
          <a:p>
            <a:r>
              <a:rPr lang="en-US" dirty="0" smtClean="0"/>
              <a:t>Android Studio</a:t>
            </a:r>
          </a:p>
          <a:p>
            <a:r>
              <a:rPr lang="en-US" dirty="0" smtClean="0"/>
              <a:t>Google Maps API</a:t>
            </a:r>
          </a:p>
          <a:p>
            <a:r>
              <a:rPr lang="en-US" dirty="0" smtClean="0"/>
              <a:t>Firebase</a:t>
            </a:r>
          </a:p>
          <a:p>
            <a:r>
              <a:rPr lang="en-US" dirty="0" smtClean="0"/>
              <a:t>Web Browser</a:t>
            </a:r>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985720"/>
            <a:ext cx="8229600" cy="458115"/>
          </a:xfrm>
        </p:spPr>
        <p:txBody>
          <a:bodyPr>
            <a:normAutofit fontScale="90000"/>
          </a:bodyPr>
          <a:lstStyle/>
          <a:p>
            <a:pPr algn="l"/>
            <a:r>
              <a:rPr lang="en-US" dirty="0" smtClean="0"/>
              <a:t>Use Case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996" r="2922" b="2589"/>
          <a:stretch/>
        </p:blipFill>
        <p:spPr>
          <a:xfrm>
            <a:off x="125" y="1481736"/>
            <a:ext cx="9143875" cy="4665767"/>
          </a:xfrm>
        </p:spPr>
      </p:pic>
    </p:spTree>
    <p:extLst>
      <p:ext uri="{BB962C8B-B14F-4D97-AF65-F5344CB8AC3E}">
        <p14:creationId xmlns:p14="http://schemas.microsoft.com/office/powerpoint/2010/main" val="2891289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512770"/>
            <a:ext cx="8246070" cy="1775435"/>
          </a:xfrm>
        </p:spPr>
        <p:txBody>
          <a:bodyPr>
            <a:normAutofit/>
          </a:bodyPr>
          <a:lstStyle/>
          <a:p>
            <a:r>
              <a:rPr lang="en-US" sz="7200" dirty="0" smtClean="0"/>
              <a:t>DEMO</a:t>
            </a:r>
            <a:r>
              <a:rPr lang="en-US" dirty="0"/>
              <a:t/>
            </a:r>
            <a:br>
              <a:rPr lang="en-US" dirty="0"/>
            </a:br>
            <a:endParaRPr lang="en-US" dirty="0"/>
          </a:p>
        </p:txBody>
      </p:sp>
    </p:spTree>
    <p:extLst>
      <p:ext uri="{BB962C8B-B14F-4D97-AF65-F5344CB8AC3E}">
        <p14:creationId xmlns:p14="http://schemas.microsoft.com/office/powerpoint/2010/main" val="4248924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Conclusion</a:t>
            </a:r>
            <a:endParaRPr lang="en-US" dirty="0"/>
          </a:p>
        </p:txBody>
      </p:sp>
      <p:sp>
        <p:nvSpPr>
          <p:cNvPr id="5" name="Content Placeholder 4"/>
          <p:cNvSpPr>
            <a:spLocks noGrp="1"/>
          </p:cNvSpPr>
          <p:nvPr>
            <p:ph idx="1"/>
          </p:nvPr>
        </p:nvSpPr>
        <p:spPr>
          <a:xfrm>
            <a:off x="1976015" y="1291129"/>
            <a:ext cx="7024430" cy="5344675"/>
          </a:xfrm>
        </p:spPr>
        <p:txBody>
          <a:bodyPr>
            <a:normAutofit/>
          </a:bodyPr>
          <a:lstStyle/>
          <a:p>
            <a:pPr algn="just"/>
            <a:r>
              <a:rPr lang="en-US" dirty="0"/>
              <a:t>The </a:t>
            </a:r>
            <a:r>
              <a:rPr lang="en-US" dirty="0" smtClean="0"/>
              <a:t>application can be achieved from utilizing </a:t>
            </a:r>
            <a:r>
              <a:rPr lang="en-US" dirty="0"/>
              <a:t>G</a:t>
            </a:r>
            <a:r>
              <a:rPr lang="en-US" dirty="0" smtClean="0"/>
              <a:t>oogle Maps API, </a:t>
            </a:r>
            <a:r>
              <a:rPr lang="en-US" dirty="0"/>
              <a:t>F</a:t>
            </a:r>
            <a:r>
              <a:rPr lang="en-US" dirty="0" smtClean="0"/>
              <a:t>irebase, and app widget view on home screen</a:t>
            </a:r>
          </a:p>
          <a:p>
            <a:pPr algn="just"/>
            <a:r>
              <a:rPr lang="en-US" dirty="0" smtClean="0"/>
              <a:t>The </a:t>
            </a:r>
            <a:r>
              <a:rPr lang="en-US" dirty="0"/>
              <a:t>accuracy of GPS also affected by the internet network </a:t>
            </a:r>
            <a:r>
              <a:rPr lang="en-US" dirty="0" smtClean="0"/>
              <a:t>intensity</a:t>
            </a:r>
          </a:p>
          <a:p>
            <a:pPr algn="just"/>
            <a:r>
              <a:rPr lang="en-US" dirty="0"/>
              <a:t>Firebase is suitable for any application that needs online storage because of the easy development Firebase </a:t>
            </a:r>
            <a:r>
              <a:rPr lang="en-US" dirty="0" smtClean="0"/>
              <a:t>offers, </a:t>
            </a:r>
            <a:r>
              <a:rPr lang="en-US" dirty="0"/>
              <a:t>since Android Studio support Firebase even has the Firebase Assistant to make it more efficient</a:t>
            </a:r>
          </a:p>
          <a:p>
            <a:pPr algn="just"/>
            <a:endParaRPr lang="en-US"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Future Work</a:t>
            </a:r>
            <a:endParaRPr lang="en-US" dirty="0"/>
          </a:p>
        </p:txBody>
      </p:sp>
      <p:sp>
        <p:nvSpPr>
          <p:cNvPr id="3" name="Content Placeholder 2"/>
          <p:cNvSpPr>
            <a:spLocks noGrp="1"/>
          </p:cNvSpPr>
          <p:nvPr>
            <p:ph idx="1"/>
          </p:nvPr>
        </p:nvSpPr>
        <p:spPr/>
        <p:txBody>
          <a:bodyPr/>
          <a:lstStyle/>
          <a:p>
            <a:pPr algn="just"/>
            <a:r>
              <a:rPr lang="en-US" dirty="0"/>
              <a:t>Improve the user interface of the application</a:t>
            </a:r>
          </a:p>
          <a:p>
            <a:pPr algn="just"/>
            <a:r>
              <a:rPr lang="en-US" dirty="0"/>
              <a:t>Develop multi-platform application</a:t>
            </a:r>
          </a:p>
          <a:p>
            <a:pPr algn="just"/>
            <a:r>
              <a:rPr lang="en-US" dirty="0"/>
              <a:t>Validate user’s ID card and Public Officer member ID by accessing government database</a:t>
            </a:r>
          </a:p>
          <a:p>
            <a:pPr algn="just"/>
            <a:r>
              <a:rPr lang="en-US" dirty="0"/>
              <a:t>Call and message system </a:t>
            </a:r>
          </a:p>
          <a:p>
            <a:pPr algn="just"/>
            <a:r>
              <a:rPr lang="en-US" dirty="0"/>
              <a:t>Heat map</a:t>
            </a:r>
          </a:p>
          <a:p>
            <a:pPr algn="just"/>
            <a:r>
              <a:rPr lang="en-US" dirty="0"/>
              <a:t>Video call</a:t>
            </a:r>
          </a:p>
          <a:p>
            <a:pPr marL="0" indent="0" algn="just">
              <a:buNone/>
            </a:pPr>
            <a:endParaRPr lang="en-US" dirty="0" smtClean="0"/>
          </a:p>
        </p:txBody>
      </p:sp>
    </p:spTree>
    <p:extLst>
      <p:ext uri="{BB962C8B-B14F-4D97-AF65-F5344CB8AC3E}">
        <p14:creationId xmlns:p14="http://schemas.microsoft.com/office/powerpoint/2010/main" val="2937567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512770"/>
            <a:ext cx="8246070" cy="1775435"/>
          </a:xfrm>
        </p:spPr>
        <p:txBody>
          <a:bodyPr>
            <a:normAutofit/>
          </a:bodyPr>
          <a:lstStyle/>
          <a:p>
            <a:r>
              <a:rPr lang="en-US" sz="7200" dirty="0" smtClean="0"/>
              <a:t>Thank You</a:t>
            </a:r>
            <a:r>
              <a:rPr lang="en-US" dirty="0"/>
              <a:t/>
            </a:r>
            <a:br>
              <a:rPr lang="en-US" dirty="0"/>
            </a:br>
            <a:endParaRPr lang="en-US" dirty="0"/>
          </a:p>
        </p:txBody>
      </p:sp>
    </p:spTree>
    <p:extLst>
      <p:ext uri="{BB962C8B-B14F-4D97-AF65-F5344CB8AC3E}">
        <p14:creationId xmlns:p14="http://schemas.microsoft.com/office/powerpoint/2010/main" val="1338628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3206805"/>
          </a:xfrm>
        </p:spPr>
        <p:txBody>
          <a:bodyPr>
            <a:noAutofit/>
          </a:bodyPr>
          <a:lstStyle/>
          <a:p>
            <a:pPr algn="l"/>
            <a:r>
              <a:rPr lang="en-US" sz="20000" dirty="0" smtClean="0"/>
              <a:t>1</a:t>
            </a:r>
            <a:endParaRPr lang="en-US" sz="20000" dirty="0"/>
          </a:p>
        </p:txBody>
      </p:sp>
      <p:sp>
        <p:nvSpPr>
          <p:cNvPr id="3" name="Content Placeholder 2"/>
          <p:cNvSpPr>
            <a:spLocks noGrp="1"/>
          </p:cNvSpPr>
          <p:nvPr>
            <p:ph idx="1"/>
          </p:nvPr>
        </p:nvSpPr>
        <p:spPr>
          <a:xfrm>
            <a:off x="1517900" y="2207360"/>
            <a:ext cx="8229600" cy="610820"/>
          </a:xfrm>
        </p:spPr>
        <p:txBody>
          <a:bodyPr/>
          <a:lstStyle/>
          <a:p>
            <a:pPr marL="0" indent="0">
              <a:buNone/>
            </a:pPr>
            <a:r>
              <a:rPr lang="en-US" dirty="0" smtClean="0"/>
              <a:t>Introduction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950" y="2818180"/>
            <a:ext cx="2892754" cy="2776842"/>
          </a:xfrm>
          <a:prstGeom prst="rect">
            <a:avLst/>
          </a:prstGeom>
        </p:spPr>
      </p:pic>
      <p:sp>
        <p:nvSpPr>
          <p:cNvPr id="5" name="Content Placeholder 2"/>
          <p:cNvSpPr txBox="1">
            <a:spLocks/>
          </p:cNvSpPr>
          <p:nvPr/>
        </p:nvSpPr>
        <p:spPr>
          <a:xfrm>
            <a:off x="376527" y="5595022"/>
            <a:ext cx="8229600" cy="6108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err="1" smtClean="0"/>
              <a:t>YourUrgentWidget</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The rises of crime index</a:t>
            </a:r>
          </a:p>
          <a:p>
            <a:r>
              <a:rPr lang="en-US" dirty="0" smtClean="0"/>
              <a:t>The emergency situation people faces in daily life</a:t>
            </a:r>
          </a:p>
          <a:p>
            <a:r>
              <a:rPr lang="en-US" dirty="0" smtClean="0"/>
              <a:t>Amount of time wasted to make a emergency phone call</a:t>
            </a:r>
          </a:p>
          <a:p>
            <a:r>
              <a:rPr lang="en-US" dirty="0" smtClean="0"/>
              <a:t>Implement sharing location by using a single button on user’s home screen</a:t>
            </a:r>
            <a:endParaRPr lang="en-US" dirty="0"/>
          </a:p>
        </p:txBody>
      </p:sp>
    </p:spTree>
    <p:extLst>
      <p:ext uri="{BB962C8B-B14F-4D97-AF65-F5344CB8AC3E}">
        <p14:creationId xmlns:p14="http://schemas.microsoft.com/office/powerpoint/2010/main" val="1089956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Objective</a:t>
            </a:r>
            <a:endParaRPr lang="en-US" dirty="0"/>
          </a:p>
        </p:txBody>
      </p:sp>
      <p:sp>
        <p:nvSpPr>
          <p:cNvPr id="3" name="Content Placeholder 2"/>
          <p:cNvSpPr>
            <a:spLocks noGrp="1"/>
          </p:cNvSpPr>
          <p:nvPr>
            <p:ph idx="1"/>
          </p:nvPr>
        </p:nvSpPr>
        <p:spPr/>
        <p:txBody>
          <a:bodyPr/>
          <a:lstStyle/>
          <a:p>
            <a:pPr marL="0" indent="0" algn="just">
              <a:buNone/>
            </a:pPr>
            <a:r>
              <a:rPr lang="en-US" dirty="0" smtClean="0"/>
              <a:t>Create an alternative way to contact public officer in an emergency situation. In which using only a single button to share real time location and user data.</a:t>
            </a:r>
            <a:endParaRPr lang="en-US" dirty="0"/>
          </a:p>
        </p:txBody>
      </p:sp>
    </p:spTree>
    <p:extLst>
      <p:ext uri="{BB962C8B-B14F-4D97-AF65-F5344CB8AC3E}">
        <p14:creationId xmlns:p14="http://schemas.microsoft.com/office/powerpoint/2010/main" val="563534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Scope and Limitation</a:t>
            </a:r>
            <a:endParaRPr lang="en-US" dirty="0"/>
          </a:p>
        </p:txBody>
      </p:sp>
      <p:sp>
        <p:nvSpPr>
          <p:cNvPr id="3" name="Content Placeholder 2"/>
          <p:cNvSpPr>
            <a:spLocks noGrp="1"/>
          </p:cNvSpPr>
          <p:nvPr>
            <p:ph idx="1"/>
          </p:nvPr>
        </p:nvSpPr>
        <p:spPr/>
        <p:txBody>
          <a:bodyPr>
            <a:normAutofit/>
          </a:bodyPr>
          <a:lstStyle/>
          <a:p>
            <a:pPr lvl="0"/>
            <a:r>
              <a:rPr lang="en-US" dirty="0"/>
              <a:t>Cannot turn user device’s GPS on or off </a:t>
            </a:r>
            <a:r>
              <a:rPr lang="en-US" dirty="0" smtClean="0"/>
              <a:t>automatically</a:t>
            </a:r>
            <a:endParaRPr lang="en-US" dirty="0"/>
          </a:p>
          <a:p>
            <a:pPr lvl="0"/>
            <a:r>
              <a:rPr lang="en-US" dirty="0"/>
              <a:t>Cannot monitor </a:t>
            </a:r>
            <a:r>
              <a:rPr lang="en-US" dirty="0" smtClean="0"/>
              <a:t>turned </a:t>
            </a:r>
            <a:r>
              <a:rPr lang="en-US" dirty="0"/>
              <a:t>off </a:t>
            </a:r>
            <a:r>
              <a:rPr lang="en-US" dirty="0" smtClean="0"/>
              <a:t>phone</a:t>
            </a:r>
            <a:endParaRPr lang="en-US" dirty="0"/>
          </a:p>
          <a:p>
            <a:pPr lvl="0"/>
            <a:r>
              <a:rPr lang="en-US" dirty="0"/>
              <a:t>Both party (transmitter and receiver) have to enable their GPS first.</a:t>
            </a:r>
          </a:p>
          <a:p>
            <a:pPr lvl="0"/>
            <a:r>
              <a:rPr lang="en-US" dirty="0"/>
              <a:t>Limited to only 3 kind of </a:t>
            </a:r>
            <a:r>
              <a:rPr lang="en-US" dirty="0" smtClean="0"/>
              <a:t>services </a:t>
            </a:r>
            <a:r>
              <a:rPr lang="en-US" dirty="0"/>
              <a:t>(police, ambulance, fire fighter</a:t>
            </a:r>
            <a:r>
              <a:rPr lang="en-US" dirty="0" smtClean="0"/>
              <a:t>)</a:t>
            </a:r>
            <a:endParaRPr lang="en-US" dirty="0"/>
          </a:p>
          <a:p>
            <a:pPr lvl="0"/>
            <a:r>
              <a:rPr lang="en-US" dirty="0"/>
              <a:t>Cannot make more than 1 contact </a:t>
            </a:r>
            <a:r>
              <a:rPr lang="en-US" dirty="0" smtClean="0"/>
              <a:t>in one time</a:t>
            </a:r>
            <a:endParaRPr lang="en-US" dirty="0"/>
          </a:p>
          <a:p>
            <a:endParaRPr lang="en-US" dirty="0"/>
          </a:p>
        </p:txBody>
      </p:sp>
    </p:spTree>
    <p:extLst>
      <p:ext uri="{BB962C8B-B14F-4D97-AF65-F5344CB8AC3E}">
        <p14:creationId xmlns:p14="http://schemas.microsoft.com/office/powerpoint/2010/main" val="756482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3206805"/>
          </a:xfrm>
        </p:spPr>
        <p:txBody>
          <a:bodyPr>
            <a:noAutofit/>
          </a:bodyPr>
          <a:lstStyle/>
          <a:p>
            <a:pPr algn="l"/>
            <a:r>
              <a:rPr lang="en-US" sz="20000" dirty="0"/>
              <a:t>2</a:t>
            </a:r>
          </a:p>
        </p:txBody>
      </p:sp>
      <p:sp>
        <p:nvSpPr>
          <p:cNvPr id="3" name="Content Placeholder 2"/>
          <p:cNvSpPr>
            <a:spLocks noGrp="1"/>
          </p:cNvSpPr>
          <p:nvPr>
            <p:ph idx="1"/>
          </p:nvPr>
        </p:nvSpPr>
        <p:spPr>
          <a:xfrm>
            <a:off x="1687075" y="2207360"/>
            <a:ext cx="8229600" cy="610820"/>
          </a:xfrm>
        </p:spPr>
        <p:txBody>
          <a:bodyPr/>
          <a:lstStyle/>
          <a:p>
            <a:pPr marL="0" indent="0">
              <a:buNone/>
            </a:pPr>
            <a:r>
              <a:rPr lang="en-US" dirty="0" smtClean="0"/>
              <a:t>Literature Study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538" y="4096721"/>
            <a:ext cx="2634887" cy="26402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556" y="4096721"/>
            <a:ext cx="2499904" cy="26402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25" y="4096721"/>
            <a:ext cx="2634887" cy="2634887"/>
          </a:xfrm>
          <a:prstGeom prst="rect">
            <a:avLst/>
          </a:prstGeom>
        </p:spPr>
      </p:pic>
    </p:spTree>
    <p:extLst>
      <p:ext uri="{BB962C8B-B14F-4D97-AF65-F5344CB8AC3E}">
        <p14:creationId xmlns:p14="http://schemas.microsoft.com/office/powerpoint/2010/main" val="1535112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165" y="3471610"/>
            <a:ext cx="8229600" cy="458115"/>
          </a:xfrm>
        </p:spPr>
        <p:txBody>
          <a:bodyPr>
            <a:normAutofit fontScale="90000"/>
          </a:bodyPr>
          <a:lstStyle/>
          <a:p>
            <a:pPr algn="just"/>
            <a:r>
              <a:rPr lang="en-US" dirty="0" smtClean="0"/>
              <a:t>App Widgets Host</a:t>
            </a:r>
            <a:endParaRPr lang="en-US" dirty="0"/>
          </a:p>
        </p:txBody>
      </p:sp>
      <p:sp>
        <p:nvSpPr>
          <p:cNvPr id="3" name="Content Placeholder 2"/>
          <p:cNvSpPr>
            <a:spLocks noGrp="1"/>
          </p:cNvSpPr>
          <p:nvPr>
            <p:ph idx="1"/>
          </p:nvPr>
        </p:nvSpPr>
        <p:spPr>
          <a:xfrm>
            <a:off x="525165" y="1325762"/>
            <a:ext cx="8229600" cy="1832460"/>
          </a:xfrm>
        </p:spPr>
        <p:txBody>
          <a:bodyPr>
            <a:normAutofit/>
          </a:bodyPr>
          <a:lstStyle/>
          <a:p>
            <a:pPr marL="0" indent="0" algn="just">
              <a:buNone/>
            </a:pPr>
            <a:r>
              <a:rPr lang="en-US" dirty="0"/>
              <a:t>App </a:t>
            </a:r>
            <a:r>
              <a:rPr lang="en-US" dirty="0" smtClean="0"/>
              <a:t>Widget is </a:t>
            </a:r>
            <a:r>
              <a:rPr lang="en-US" dirty="0"/>
              <a:t>miniature application </a:t>
            </a:r>
            <a:r>
              <a:rPr lang="en-US" dirty="0" smtClean="0"/>
              <a:t>view </a:t>
            </a:r>
            <a:r>
              <a:rPr lang="en-US" dirty="0"/>
              <a:t>that can be embedded in </a:t>
            </a:r>
            <a:r>
              <a:rPr lang="en-US" dirty="0" smtClean="0"/>
              <a:t>the </a:t>
            </a:r>
            <a:r>
              <a:rPr lang="en-US" dirty="0"/>
              <a:t>Home </a:t>
            </a:r>
            <a:r>
              <a:rPr lang="en-US" dirty="0" smtClean="0"/>
              <a:t>screen </a:t>
            </a:r>
            <a:r>
              <a:rPr lang="en-US" dirty="0"/>
              <a:t>and receive periodic updates</a:t>
            </a:r>
            <a:r>
              <a:rPr lang="en-US" dirty="0" smtClean="0"/>
              <a:t>. An application component that is able to hold other App Widgets is called an App Widget host.</a:t>
            </a:r>
          </a:p>
          <a:p>
            <a:pPr marL="0" indent="0" algn="just">
              <a:buNone/>
            </a:pPr>
            <a:endParaRPr lang="en-US" dirty="0"/>
          </a:p>
        </p:txBody>
      </p:sp>
      <p:sp>
        <p:nvSpPr>
          <p:cNvPr id="4" name="Title 1"/>
          <p:cNvSpPr txBox="1">
            <a:spLocks/>
          </p:cNvSpPr>
          <p:nvPr/>
        </p:nvSpPr>
        <p:spPr>
          <a:xfrm>
            <a:off x="525165" y="731370"/>
            <a:ext cx="8229600" cy="458115"/>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00B0F0"/>
                </a:solidFill>
                <a:latin typeface="+mj-lt"/>
                <a:ea typeface="+mj-ea"/>
                <a:cs typeface="+mj-cs"/>
              </a:defRPr>
            </a:lvl1pPr>
          </a:lstStyle>
          <a:p>
            <a:pPr algn="just"/>
            <a:r>
              <a:rPr lang="en-US" sz="3200" dirty="0" smtClean="0"/>
              <a:t>App Widgets</a:t>
            </a:r>
            <a:endParaRPr lang="en-US" sz="3200" dirty="0"/>
          </a:p>
        </p:txBody>
      </p:sp>
      <p:sp>
        <p:nvSpPr>
          <p:cNvPr id="5" name="Content Placeholder 2"/>
          <p:cNvSpPr txBox="1">
            <a:spLocks/>
          </p:cNvSpPr>
          <p:nvPr/>
        </p:nvSpPr>
        <p:spPr>
          <a:xfrm>
            <a:off x="525165" y="4243113"/>
            <a:ext cx="8229600" cy="17806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dirty="0" smtClean="0"/>
              <a:t>The app widget host provides the interaction with the </a:t>
            </a:r>
            <a:r>
              <a:rPr lang="en-US" dirty="0" err="1" smtClean="0"/>
              <a:t>AppWidget</a:t>
            </a:r>
            <a:r>
              <a:rPr lang="en-US" dirty="0" smtClean="0"/>
              <a:t>  service for apps, like home screen, that want  to embed  app widgets on the UI</a:t>
            </a:r>
          </a:p>
          <a:p>
            <a:pPr marL="0" indent="0" algn="just">
              <a:buFont typeface="Arial" pitchFamily="34" charset="0"/>
              <a:buNone/>
            </a:pPr>
            <a:endParaRPr lang="en-US" dirty="0"/>
          </a:p>
        </p:txBody>
      </p:sp>
    </p:spTree>
    <p:extLst>
      <p:ext uri="{BB962C8B-B14F-4D97-AF65-F5344CB8AC3E}">
        <p14:creationId xmlns:p14="http://schemas.microsoft.com/office/powerpoint/2010/main" val="1735971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291131"/>
            <a:ext cx="8229600" cy="4682328"/>
          </a:xfrm>
        </p:spPr>
        <p:txBody>
          <a:bodyPr>
            <a:normAutofit/>
          </a:bodyPr>
          <a:lstStyle/>
          <a:p>
            <a:pPr marL="0" indent="0" algn="just">
              <a:buNone/>
            </a:pPr>
            <a:r>
              <a:rPr lang="en-US" dirty="0">
                <a:solidFill>
                  <a:srgbClr val="0097CD"/>
                </a:solidFill>
                <a:latin typeface="+mj-lt"/>
              </a:rPr>
              <a:t>Google </a:t>
            </a:r>
            <a:r>
              <a:rPr lang="en-US" dirty="0" smtClean="0">
                <a:solidFill>
                  <a:srgbClr val="0097CD"/>
                </a:solidFill>
                <a:latin typeface="+mj-lt"/>
              </a:rPr>
              <a:t>Maps</a:t>
            </a:r>
          </a:p>
          <a:p>
            <a:pPr marL="0" indent="0" algn="just">
              <a:buNone/>
            </a:pPr>
            <a:r>
              <a:rPr lang="en-US" dirty="0" smtClean="0"/>
              <a:t>Google </a:t>
            </a:r>
            <a:r>
              <a:rPr lang="en-US" dirty="0"/>
              <a:t>Maps is a Web-based service that has function of providing detailed information about geographical regions around the world. </a:t>
            </a:r>
            <a:endParaRPr lang="en-US" dirty="0" smtClean="0"/>
          </a:p>
          <a:p>
            <a:pPr marL="0" indent="0" algn="just">
              <a:buNone/>
            </a:pPr>
            <a:endParaRPr lang="en-US" dirty="0" smtClean="0"/>
          </a:p>
          <a:p>
            <a:pPr marL="0" indent="0" algn="just">
              <a:buNone/>
            </a:pPr>
            <a:r>
              <a:rPr lang="en-US" dirty="0">
                <a:solidFill>
                  <a:srgbClr val="0097CD"/>
                </a:solidFill>
                <a:latin typeface="+mj-lt"/>
              </a:rPr>
              <a:t>Google Maps API (Application Programming </a:t>
            </a:r>
            <a:r>
              <a:rPr lang="en-US" dirty="0" smtClean="0">
                <a:solidFill>
                  <a:srgbClr val="0097CD"/>
                </a:solidFill>
                <a:latin typeface="+mj-lt"/>
              </a:rPr>
              <a:t>Interface)</a:t>
            </a:r>
          </a:p>
          <a:p>
            <a:pPr marL="0" indent="0" algn="just">
              <a:buNone/>
            </a:pPr>
            <a:r>
              <a:rPr lang="en-US" dirty="0" smtClean="0"/>
              <a:t>Used to help in the application development to display a Map on the application.</a:t>
            </a:r>
            <a:endParaRPr lang="en-US" dirty="0"/>
          </a:p>
        </p:txBody>
      </p:sp>
    </p:spTree>
    <p:extLst>
      <p:ext uri="{BB962C8B-B14F-4D97-AF65-F5344CB8AC3E}">
        <p14:creationId xmlns:p14="http://schemas.microsoft.com/office/powerpoint/2010/main" val="3934773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546" y="680310"/>
            <a:ext cx="8229600" cy="458115"/>
          </a:xfrm>
        </p:spPr>
        <p:txBody>
          <a:bodyPr>
            <a:noAutofit/>
          </a:bodyPr>
          <a:lstStyle/>
          <a:p>
            <a:r>
              <a:rPr lang="en-US" sz="5400" dirty="0" smtClean="0"/>
              <a:t>Firebase</a:t>
            </a:r>
            <a:endParaRPr lang="en-US" sz="5400" dirty="0"/>
          </a:p>
        </p:txBody>
      </p:sp>
      <p:sp>
        <p:nvSpPr>
          <p:cNvPr id="3" name="Content Placeholder 2"/>
          <p:cNvSpPr>
            <a:spLocks noGrp="1"/>
          </p:cNvSpPr>
          <p:nvPr>
            <p:ph idx="1"/>
          </p:nvPr>
        </p:nvSpPr>
        <p:spPr>
          <a:xfrm>
            <a:off x="425546" y="1291130"/>
            <a:ext cx="8229600" cy="3918803"/>
          </a:xfrm>
        </p:spPr>
        <p:txBody>
          <a:bodyPr>
            <a:noAutofit/>
          </a:bodyPr>
          <a:lstStyle/>
          <a:p>
            <a:pPr marL="0" indent="0" algn="just">
              <a:buNone/>
            </a:pPr>
            <a:r>
              <a:rPr lang="en-US" dirty="0"/>
              <a:t>Firebase is </a:t>
            </a:r>
            <a:r>
              <a:rPr lang="en-US" dirty="0" smtClean="0"/>
              <a:t> built </a:t>
            </a:r>
            <a:r>
              <a:rPr lang="en-US" dirty="0"/>
              <a:t>on Google </a:t>
            </a:r>
            <a:r>
              <a:rPr lang="en-US" dirty="0" smtClean="0"/>
              <a:t>infrastructure. Firebase provides: </a:t>
            </a:r>
          </a:p>
          <a:p>
            <a:pPr algn="just"/>
            <a:r>
              <a:rPr lang="en-US" dirty="0" smtClean="0">
                <a:solidFill>
                  <a:srgbClr val="00B0F0"/>
                </a:solidFill>
              </a:rPr>
              <a:t>Firebase </a:t>
            </a:r>
            <a:r>
              <a:rPr lang="en-US" dirty="0" err="1">
                <a:solidFill>
                  <a:srgbClr val="00B0F0"/>
                </a:solidFill>
              </a:rPr>
              <a:t>Realtime</a:t>
            </a:r>
            <a:r>
              <a:rPr lang="en-US" dirty="0">
                <a:solidFill>
                  <a:srgbClr val="00B0F0"/>
                </a:solidFill>
              </a:rPr>
              <a:t> Database</a:t>
            </a:r>
            <a:r>
              <a:rPr lang="en-US" dirty="0"/>
              <a:t> is a cloud-hosted NoSQL database that </a:t>
            </a:r>
            <a:r>
              <a:rPr lang="en-US" dirty="0" smtClean="0"/>
              <a:t>store </a:t>
            </a:r>
            <a:r>
              <a:rPr lang="en-US" dirty="0"/>
              <a:t>and sync data between </a:t>
            </a:r>
            <a:r>
              <a:rPr lang="en-US" dirty="0" smtClean="0"/>
              <a:t>users </a:t>
            </a:r>
            <a:r>
              <a:rPr lang="en-US" dirty="0"/>
              <a:t>in </a:t>
            </a:r>
            <a:r>
              <a:rPr lang="en-US" dirty="0" smtClean="0"/>
              <a:t>real time.</a:t>
            </a:r>
          </a:p>
          <a:p>
            <a:pPr algn="just"/>
            <a:r>
              <a:rPr lang="en-US" dirty="0">
                <a:solidFill>
                  <a:srgbClr val="00B0F0"/>
                </a:solidFill>
              </a:rPr>
              <a:t>Firebase Authentication</a:t>
            </a:r>
            <a:r>
              <a:rPr lang="en-US" dirty="0"/>
              <a:t> </a:t>
            </a:r>
            <a:r>
              <a:rPr lang="en-US" dirty="0" smtClean="0"/>
              <a:t>provides </a:t>
            </a:r>
            <a:r>
              <a:rPr lang="en-US" dirty="0"/>
              <a:t>an end-to-end identity solution, supporting email and password accounts, phone </a:t>
            </a:r>
            <a:r>
              <a:rPr lang="en-US" dirty="0" smtClean="0"/>
              <a:t>authentication, </a:t>
            </a:r>
            <a:r>
              <a:rPr lang="en-US" dirty="0"/>
              <a:t>and Google, Twitter, Facebook, and GitHub login, and more</a:t>
            </a:r>
            <a:r>
              <a:rPr lang="en-US" dirty="0" smtClean="0"/>
              <a:t>.</a:t>
            </a:r>
          </a:p>
          <a:p>
            <a:pPr algn="just"/>
            <a:r>
              <a:rPr lang="en-US" dirty="0" smtClean="0">
                <a:solidFill>
                  <a:srgbClr val="00B0F0"/>
                </a:solidFill>
              </a:rPr>
              <a:t>Firebase Cloud </a:t>
            </a:r>
            <a:r>
              <a:rPr lang="en-US" dirty="0">
                <a:solidFill>
                  <a:srgbClr val="00B0F0"/>
                </a:solidFill>
              </a:rPr>
              <a:t>Storage </a:t>
            </a:r>
            <a:r>
              <a:rPr lang="en-US" dirty="0"/>
              <a:t>is designed to help </a:t>
            </a:r>
            <a:r>
              <a:rPr lang="en-US" dirty="0" smtClean="0"/>
              <a:t>store </a:t>
            </a:r>
            <a:r>
              <a:rPr lang="en-US" dirty="0"/>
              <a:t>and serve user-generated </a:t>
            </a:r>
            <a:r>
              <a:rPr lang="en-US" dirty="0" smtClean="0"/>
              <a:t>content </a:t>
            </a:r>
            <a:r>
              <a:rPr lang="en-US" dirty="0"/>
              <a:t>quickly and easily</a:t>
            </a:r>
            <a:r>
              <a:rPr lang="en-US" dirty="0" smtClean="0"/>
              <a:t>, </a:t>
            </a:r>
            <a:r>
              <a:rPr lang="en-US" dirty="0"/>
              <a:t>such as photos and videos.</a:t>
            </a:r>
          </a:p>
        </p:txBody>
      </p:sp>
    </p:spTree>
    <p:extLst>
      <p:ext uri="{BB962C8B-B14F-4D97-AF65-F5344CB8AC3E}">
        <p14:creationId xmlns:p14="http://schemas.microsoft.com/office/powerpoint/2010/main" val="2084256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1879</TotalTime>
  <Words>666</Words>
  <Application>Microsoft Office PowerPoint</Application>
  <PresentationFormat>On-screen Show (4:3)</PresentationFormat>
  <Paragraphs>75</Paragraphs>
  <Slides>18</Slides>
  <Notes>0</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ANDROID HOME SCREEN EMERGENCY BUTTON WITH GPS MONITORING (YOUR URGENT WIDGET) </vt:lpstr>
      <vt:lpstr>1</vt:lpstr>
      <vt:lpstr>Background</vt:lpstr>
      <vt:lpstr>Objective</vt:lpstr>
      <vt:lpstr>Scope and Limitation</vt:lpstr>
      <vt:lpstr>2</vt:lpstr>
      <vt:lpstr>App Widgets Host</vt:lpstr>
      <vt:lpstr>PowerPoint Presentation</vt:lpstr>
      <vt:lpstr>Firebase</vt:lpstr>
      <vt:lpstr>Firebase </vt:lpstr>
      <vt:lpstr>Firebase </vt:lpstr>
      <vt:lpstr>Firebase </vt:lpstr>
      <vt:lpstr>Tools</vt:lpstr>
      <vt:lpstr>Use Case</vt:lpstr>
      <vt:lpstr>DEMO </vt:lpstr>
      <vt:lpstr>Conclusion</vt:lpstr>
      <vt:lpstr>Future Work</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AJ</cp:lastModifiedBy>
  <cp:revision>52</cp:revision>
  <dcterms:created xsi:type="dcterms:W3CDTF">2013-08-21T19:17:07Z</dcterms:created>
  <dcterms:modified xsi:type="dcterms:W3CDTF">2018-04-03T10:03:46Z</dcterms:modified>
</cp:coreProperties>
</file>