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3" r:id="rId8"/>
    <p:sldId id="272" r:id="rId9"/>
    <p:sldId id="264" r:id="rId10"/>
    <p:sldId id="273" r:id="rId11"/>
    <p:sldId id="27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11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66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5361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599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662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31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71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91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00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57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2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35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0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41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22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38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69B0-FE2B-4FB8-95D8-D68055FF0AB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812575-3477-4DB8-B8B3-6D6252D544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4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dwissen.net/fr/habitat-forestier/faune-forestiere/insectes-invertebres/fourmis-des-bois-en-suisse" TargetMode="External"/><Relationship Id="rId2" Type="http://schemas.openxmlformats.org/officeDocument/2006/relationships/hyperlink" Target="https://doi.org/10.1111/j.1439-0310.1983.tb00088.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B978-008045405-4.00696-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hesesups.ups-tlse.fr/3594/" TargetMode="External"/><Relationship Id="rId2" Type="http://schemas.openxmlformats.org/officeDocument/2006/relationships/hyperlink" Target="https://doi.org/10.1016/j.ress.2021.10750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07/s41469-021-00093-4" TargetMode="External"/><Relationship Id="rId4" Type="http://schemas.openxmlformats.org/officeDocument/2006/relationships/hyperlink" Target="https://doi.org/10.1109/MCI.2006.32969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7E3C9-BE61-4576-B727-EC04435A0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359" y="958756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La dynamique de la fourmilière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D2FB78-9880-43B8-AB50-99CF6AE9812A}"/>
              </a:ext>
            </a:extLst>
          </p:cNvPr>
          <p:cNvSpPr txBox="1"/>
          <p:nvPr/>
        </p:nvSpPr>
        <p:spPr>
          <a:xfrm>
            <a:off x="1519450" y="4258944"/>
            <a:ext cx="294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Nicolas Pons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1397FF-0B0F-42B7-B5BB-875A43FFF62E}"/>
              </a:ext>
            </a:extLst>
          </p:cNvPr>
          <p:cNvSpPr txBox="1"/>
          <p:nvPr/>
        </p:nvSpPr>
        <p:spPr>
          <a:xfrm>
            <a:off x="1519450" y="51925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Alban  Leschallier de Lisle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F873C9-231F-4501-9EA6-62FED0586D0B}"/>
              </a:ext>
            </a:extLst>
          </p:cNvPr>
          <p:cNvSpPr txBox="1"/>
          <p:nvPr/>
        </p:nvSpPr>
        <p:spPr>
          <a:xfrm>
            <a:off x="7779224" y="4074278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Timéo Drouard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AE5E5F6-7809-4A18-BED3-2AE1C9B07D96}"/>
              </a:ext>
            </a:extLst>
          </p:cNvPr>
          <p:cNvSpPr txBox="1"/>
          <p:nvPr/>
        </p:nvSpPr>
        <p:spPr>
          <a:xfrm>
            <a:off x="7779224" y="5007925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Hippolyte Allemand</a:t>
            </a:r>
          </a:p>
        </p:txBody>
      </p:sp>
    </p:spTree>
    <p:extLst>
      <p:ext uri="{BB962C8B-B14F-4D97-AF65-F5344CB8AC3E}">
        <p14:creationId xmlns:p14="http://schemas.microsoft.com/office/powerpoint/2010/main" val="1081520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B26D9-7342-48EE-871B-963CC13A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297" y="570947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Influence d’un fort taux d’exploration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5DF583-FC6F-4E0F-98AF-926FF146A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67" y="1626781"/>
            <a:ext cx="2741300" cy="51142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4765475-6A56-413B-A4EE-034C4CC2B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020" y="1548918"/>
            <a:ext cx="2932427" cy="53090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9DFBDA7-0429-4B12-9FC7-8C8BDCC5C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862" y="1488134"/>
            <a:ext cx="2932427" cy="536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665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FDF45-B5B6-43EE-BECF-210EA3F4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331" y="624110"/>
            <a:ext cx="9633282" cy="1280890"/>
          </a:xfrm>
        </p:spPr>
        <p:txBody>
          <a:bodyPr/>
          <a:lstStyle/>
          <a:p>
            <a:pPr algn="ctr"/>
            <a:r>
              <a:rPr lang="fr-FR" dirty="0"/>
              <a:t>Influence d’un faible taux d’exploration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B5BF28-2EEF-4D8C-96B7-EA9F8928D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0" y="1499191"/>
            <a:ext cx="3299822" cy="53588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C0EAEA-0B12-4294-AC93-E8FEEF6B7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33" y="1403497"/>
            <a:ext cx="3436203" cy="53588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2426E1E-C862-4C14-B421-3F52C8B3D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522" y="1403497"/>
            <a:ext cx="3382597" cy="547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505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45397-6831-444D-B017-9B211AEF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441" y="531793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Ce que l’on aurait pu améliorer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46529-B763-4F9D-8DCE-BD94E3032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47" y="2092883"/>
            <a:ext cx="8915400" cy="829937"/>
          </a:xfrm>
        </p:spPr>
        <p:txBody>
          <a:bodyPr/>
          <a:lstStyle/>
          <a:p>
            <a:r>
              <a:rPr lang="fr-FR" dirty="0"/>
              <a:t>Un modèle à échelle naturelle avec bien plus de fourmis/prédateur/zone de nourriture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2AE4E75-D073-4C9C-A392-FF21EC9BB66D}"/>
              </a:ext>
            </a:extLst>
          </p:cNvPr>
          <p:cNvSpPr txBox="1"/>
          <p:nvPr/>
        </p:nvSpPr>
        <p:spPr>
          <a:xfrm>
            <a:off x="1328954" y="4161141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Faire tourner le modèle sur une échelle temporelle plus longue </a:t>
            </a:r>
          </a:p>
          <a:p>
            <a:r>
              <a:rPr lang="fr-FR" dirty="0"/>
              <a:t>Et comparer les résultats avec ceux d’une fourmilière réelle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07BAF3-ECF9-46F2-BE83-A351A83B4A89}"/>
              </a:ext>
            </a:extLst>
          </p:cNvPr>
          <p:cNvSpPr txBox="1"/>
          <p:nvPr/>
        </p:nvSpPr>
        <p:spPr>
          <a:xfrm>
            <a:off x="1328954" y="3135256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 graphique à connecter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56A2BCC-6926-489F-B20C-72F510315F6A}"/>
              </a:ext>
            </a:extLst>
          </p:cNvPr>
          <p:cNvSpPr txBox="1"/>
          <p:nvPr/>
        </p:nvSpPr>
        <p:spPr>
          <a:xfrm>
            <a:off x="1328954" y="5204574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 pour optimiser le chemin une fois phéromones en place et éviter blocages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7531C8-9992-4B18-A497-90832470E79A}"/>
              </a:ext>
            </a:extLst>
          </p:cNvPr>
          <p:cNvSpPr txBox="1"/>
          <p:nvPr/>
        </p:nvSpPr>
        <p:spPr>
          <a:xfrm>
            <a:off x="1328954" y="6045793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Modélisation de l’intérieur de la fourmilière</a:t>
            </a:r>
          </a:p>
        </p:txBody>
      </p:sp>
    </p:spTree>
    <p:extLst>
      <p:ext uri="{BB962C8B-B14F-4D97-AF65-F5344CB8AC3E}">
        <p14:creationId xmlns:p14="http://schemas.microsoft.com/office/powerpoint/2010/main" val="42450479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FFD57-509D-4CB8-83F3-7568D694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83" y="564394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C73349-2477-4C6F-B187-F8B33111B70A}"/>
              </a:ext>
            </a:extLst>
          </p:cNvPr>
          <p:cNvSpPr txBox="1"/>
          <p:nvPr/>
        </p:nvSpPr>
        <p:spPr>
          <a:xfrm>
            <a:off x="1549918" y="1905000"/>
            <a:ext cx="830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Cas simplifié : peu de fourmi / nourriture proche / prédateur non réaliste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343A25-C2B9-4E7C-86AE-8A8376C7B95A}"/>
              </a:ext>
            </a:extLst>
          </p:cNvPr>
          <p:cNvSpPr txBox="1"/>
          <p:nvPr/>
        </p:nvSpPr>
        <p:spPr>
          <a:xfrm>
            <a:off x="1549918" y="2902688"/>
            <a:ext cx="933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fourmilière proche d’un point de nourriture augmente son taux de croissance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9C8627-B311-47F3-93A4-0DE5194C9766}"/>
              </a:ext>
            </a:extLst>
          </p:cNvPr>
          <p:cNvSpPr txBox="1"/>
          <p:nvPr/>
        </p:nvSpPr>
        <p:spPr>
          <a:xfrm>
            <a:off x="1549918" y="3857846"/>
            <a:ext cx="993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À grande distance, notre modélisation de phéromones empêche un chemin optimal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664F88-9383-4FFC-881F-E59D64E5B2ED}"/>
              </a:ext>
            </a:extLst>
          </p:cNvPr>
          <p:cNvSpPr txBox="1"/>
          <p:nvPr/>
        </p:nvSpPr>
        <p:spPr>
          <a:xfrm>
            <a:off x="1549918" y="5061097"/>
            <a:ext cx="9999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Notre modèle ne prend en compte que l’aspect organisationnel et dynamique externe</a:t>
            </a:r>
          </a:p>
          <a:p>
            <a:r>
              <a:rPr lang="fr-FR" dirty="0"/>
              <a:t>de la fourmilière</a:t>
            </a:r>
          </a:p>
        </p:txBody>
      </p:sp>
    </p:spTree>
    <p:extLst>
      <p:ext uri="{BB962C8B-B14F-4D97-AF65-F5344CB8AC3E}">
        <p14:creationId xmlns:p14="http://schemas.microsoft.com/office/powerpoint/2010/main" val="13317192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5A42B-6F20-4F14-A778-7B895A5E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Bibliographie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D1D5099-031E-4175-891B-71605FDC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373" y="1905000"/>
            <a:ext cx="9845748" cy="4070498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fr-FR" sz="18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Lenoir, A., et H. 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Ataya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. « 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Polyéthisme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 et Répartition Des Niveaux d’Activité Chez La Fourmi </a:t>
            </a:r>
            <a:r>
              <a:rPr lang="fr-FR" sz="1800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Lasius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 Niger L. » </a:t>
            </a:r>
            <a:r>
              <a:rPr lang="fr-FR" sz="1800" i="1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Zeitschrift</a:t>
            </a:r>
            <a:r>
              <a:rPr lang="fr-FR" sz="1800" i="1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 </a:t>
            </a:r>
            <a:r>
              <a:rPr lang="fr-FR" sz="1800" i="1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Für</a:t>
            </a:r>
            <a:r>
              <a:rPr lang="fr-FR" sz="1800" i="1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 </a:t>
            </a:r>
            <a:r>
              <a:rPr lang="fr-FR" sz="1800" i="1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Tierpsychologie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Sans" panose="020B0602030504020204" pitchFamily="34" charset="0"/>
              </a:rPr>
              <a:t> 63, no 2‑3 (1983): 213‑32.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2"/>
              </a:rPr>
              <a:t> </a:t>
            </a:r>
            <a:r>
              <a:rPr lang="fr-FR" sz="1800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 </a:t>
            </a:r>
            <a:endParaRPr lang="fr-FR" sz="18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pPr marL="279400" indent="-279400">
              <a:lnSpc>
                <a:spcPct val="160000"/>
              </a:lnSpc>
              <a:spcAft>
                <a:spcPts val="600"/>
              </a:spcAft>
            </a:pP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Passera Luc. </a:t>
            </a:r>
            <a:r>
              <a:rPr lang="fr-FR" sz="1800" i="1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Les fourmis : comportement, organisation sociale et évolution / Luc Passera,... Serge Aron,...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Ottawa (Ont.): les Presses scientifiques du CNRC, 2005.</a:t>
            </a:r>
            <a:endParaRPr lang="fr-FR" sz="18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WSL (FR), Institut fédéral de recherches WSL-. « Les fourmis des bois en Suisse ». 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3"/>
              </a:rPr>
              <a:t>https://www.waldwissen.net/fr/habitat-forestier/faune-forestiere/insectes-invertebres/fourmis-des-bois-en-suisse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.</a:t>
            </a:r>
          </a:p>
          <a:p>
            <a:r>
              <a:rPr lang="de-DE" u="sng" kern="15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Green, D. G., S. </a:t>
            </a:r>
            <a:r>
              <a:rPr lang="de-DE" u="sng" kern="15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Sadedin</a:t>
            </a:r>
            <a:r>
              <a:rPr lang="de-DE" u="sng" kern="15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et T. G. </a:t>
            </a:r>
            <a:r>
              <a:rPr lang="de-DE" u="sng" kern="15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Leishman</a:t>
            </a:r>
            <a:r>
              <a:rPr lang="de-DE" u="sng" kern="15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. </a:t>
            </a:r>
            <a:r>
              <a:rPr lang="fr-FR" u="sng" kern="15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« Self-</a:t>
            </a:r>
            <a:r>
              <a:rPr lang="fr-FR" u="sng" kern="15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Organization</a:t>
            </a:r>
            <a:r>
              <a:rPr lang="fr-FR" u="sng" kern="15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». In </a:t>
            </a:r>
            <a:r>
              <a:rPr lang="fr-FR" i="1" u="sng" kern="15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Encyclopedia</a:t>
            </a:r>
            <a:r>
              <a:rPr lang="fr-FR" i="1" u="sng" kern="15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of </a:t>
            </a:r>
            <a:r>
              <a:rPr lang="fr-FR" i="1" u="sng" kern="15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Ecology</a:t>
            </a:r>
            <a:r>
              <a:rPr lang="fr-FR" u="sng" kern="15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édité par Sven Erik </a:t>
            </a:r>
            <a:r>
              <a:rPr lang="fr-FR" u="sng" kern="15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Jørgensen</a:t>
            </a:r>
            <a:r>
              <a:rPr lang="fr-FR" u="sng" kern="15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et Brian D. Fath, 3195‑3203. Oxford: Academic </a:t>
            </a:r>
            <a:r>
              <a:rPr lang="fr-FR" u="sng" kern="150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Press</a:t>
            </a:r>
            <a:r>
              <a:rPr lang="fr-FR" u="sng" kern="15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2008.</a:t>
            </a:r>
            <a:r>
              <a:rPr lang="fr-FR" kern="150" dirty="0">
                <a:solidFill>
                  <a:srgbClr val="0563C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Lucida Sans" panose="020B0602030504020204" pitchFamily="34" charset="0"/>
                <a:hlinkClick r:id="rId4"/>
              </a:rPr>
              <a:t> </a:t>
            </a:r>
            <a:r>
              <a:rPr lang="fr-FR" kern="150" dirty="0">
                <a:solidFill>
                  <a:srgbClr val="0563C1"/>
                </a:solidFill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4"/>
              </a:rPr>
              <a:t>https://doi.org/10.1016/B978-008045405-4.00696-0</a:t>
            </a:r>
            <a:r>
              <a:rPr lang="fr-FR" u="sng" kern="150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.</a:t>
            </a:r>
            <a:endParaRPr lang="fr-FR" kern="150" dirty="0"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endParaRPr lang="fr-FR" sz="1800" u="sng" kern="150" dirty="0">
              <a:solidFill>
                <a:srgbClr val="00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endParaRPr lang="fr-FR" u="sng" kern="15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pPr marL="0" indent="0">
              <a:buNone/>
            </a:pPr>
            <a:endParaRPr lang="fr-FR" kern="150" dirty="0"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endParaRPr lang="fr-FR" sz="1800" u="sng" kern="150" dirty="0">
              <a:solidFill>
                <a:srgbClr val="00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endParaRPr lang="fr-FR" sz="1800" u="sng" kern="150" dirty="0">
              <a:solidFill>
                <a:srgbClr val="00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endParaRPr lang="fr-FR" sz="1800" u="sng" kern="150" dirty="0">
              <a:solidFill>
                <a:srgbClr val="00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pPr marL="0" indent="0">
              <a:buNone/>
            </a:pPr>
            <a:endParaRPr lang="fr-FR" u="sng" kern="150" dirty="0">
              <a:solidFill>
                <a:srgbClr val="000000"/>
              </a:solidFill>
              <a:latin typeface="Calibri" panose="020F0502020204030204" pitchFamily="34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239136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687D6-D695-4DB2-9DF4-91DF8BF8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01FB8-A88B-4F59-9084-C6EACCE1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«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Entropy-Based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Goal-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Oriented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Emergence Management in Self-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Organizing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Systems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through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Feedback Control Loop: A Case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Study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in NASA ANTS Mission ». </a:t>
            </a:r>
            <a:r>
              <a:rPr lang="de-DE" sz="1800" i="1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Reliability</a:t>
            </a:r>
            <a:r>
              <a:rPr lang="de-DE" sz="1800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Engineering &amp; System </a:t>
            </a:r>
            <a:r>
              <a:rPr lang="de-DE" sz="1800" i="1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Safety</a:t>
            </a:r>
            <a:r>
              <a:rPr lang="de-DE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210 (1 </a:t>
            </a:r>
            <a:r>
              <a:rPr lang="de-DE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juin</a:t>
            </a:r>
            <a:r>
              <a:rPr lang="de-DE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2021): 107506.</a:t>
            </a:r>
            <a:r>
              <a:rPr lang="fr-FR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ucida Sans" panose="020B0602030504020204" pitchFamily="34" charset="0"/>
                <a:hlinkClick r:id="rId2"/>
              </a:rPr>
              <a:t> </a:t>
            </a:r>
            <a:r>
              <a:rPr lang="de-DE" sz="18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2"/>
              </a:rPr>
              <a:t>https://doi.org/10.1016/j.ress.2021.107506</a:t>
            </a:r>
            <a:endParaRPr lang="de-DE" sz="1800" u="none" strike="noStrike" dirty="0">
              <a:solidFill>
                <a:srgbClr val="0563C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Berthelot, Kévin. « Communication Chimique et Reconnaissance de Castes Chez Les Fourmis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Odontomachus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Hastatus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et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Lasius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Niger ».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Phd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Université de Toulouse, Université Toulouse III - Paul Sabatier, 2016.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ucida Sans" panose="020B0602030504020204" pitchFamily="34" charset="0"/>
                <a:hlinkClick r:id="rId3"/>
              </a:rPr>
              <a:t> 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3"/>
              </a:rPr>
              <a:t>http://thesesups.ups-tlse.fr/3594/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.</a:t>
            </a:r>
            <a:endParaRPr lang="fr-FR" sz="18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Dorigo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, Marco, Mauro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Birattari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, et Thomas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Stützle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. « Ant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Colony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fr-FR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Optimization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». </a:t>
            </a:r>
            <a:r>
              <a:rPr lang="fr-FR" sz="1800" i="1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Computational</a:t>
            </a:r>
            <a:r>
              <a:rPr lang="fr-FR" sz="1800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Intelligence Magazine, IEEE</a:t>
            </a:r>
            <a:r>
              <a:rPr lang="fr-FR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1 (1 décembre 2006): 28‑39.</a:t>
            </a:r>
            <a:r>
              <a:rPr lang="fr-FR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ucida Sans" panose="020B0602030504020204" pitchFamily="34" charset="0"/>
                <a:hlinkClick r:id="rId4"/>
              </a:rPr>
              <a:t> </a:t>
            </a:r>
            <a:r>
              <a:rPr lang="fr-FR" sz="1800" u="none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4"/>
              </a:rPr>
              <a:t>https://doi.org/10.1109/MCI.2006.329691</a:t>
            </a:r>
            <a:endParaRPr lang="de-DE" dirty="0">
              <a:solidFill>
                <a:srgbClr val="0563C1"/>
              </a:solidFill>
              <a:latin typeface="Calibri" panose="020F0502020204030204" pitchFamily="34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Moffett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Mark W., Simon Garnier, Kathleen M.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Eisenhardt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Nathan R.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Furr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Massimo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Warglien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Costanza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Sartoris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William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Ocasio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Thorbjørn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Knudsen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Lars A. Bach, et Joachim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Offenberg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. « Ant Colonies: Building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Complex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Organizations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with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Minuscule </a:t>
            </a:r>
            <a:r>
              <a:rPr lang="fr-FR" sz="1800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Brains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and No Leaders ». </a:t>
            </a:r>
            <a:r>
              <a:rPr lang="fr-FR" sz="1800" i="1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Journal of </a:t>
            </a:r>
            <a:r>
              <a:rPr lang="fr-FR" sz="1800" i="1" u="sng" kern="15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Organization</a:t>
            </a:r>
            <a:r>
              <a:rPr lang="fr-FR" sz="1800" i="1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 Design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, 2 février 2021, 1‑20.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ucida Sans" panose="020B0602030504020204" pitchFamily="34" charset="0"/>
                <a:hlinkClick r:id="rId5"/>
              </a:rPr>
              <a:t> </a:t>
            </a:r>
            <a:r>
              <a:rPr lang="fr-FR" sz="1800" u="none" strike="noStrike" kern="15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  <a:hlinkClick r:id="rId5"/>
              </a:rPr>
              <a:t>https://doi.org/10.1007/s41469-021-00093-4</a:t>
            </a:r>
            <a:r>
              <a:rPr lang="fr-FR" sz="1800" u="sng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Lucida Sans" panose="020B0602030504020204" pitchFamily="34" charset="0"/>
              </a:rPr>
              <a:t>.</a:t>
            </a:r>
            <a:endParaRPr lang="fr-FR" sz="18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098327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30230-2796-4337-B595-6871247D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10" y="583167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Les notions importantes sur les fourmis</a:t>
            </a:r>
          </a:p>
        </p:txBody>
      </p:sp>
      <p:pic>
        <p:nvPicPr>
          <p:cNvPr id="1026" name="Picture 2" descr="Mille et une fourmis - École">
            <a:extLst>
              <a:ext uri="{FF2B5EF4-FFF2-40B4-BE49-F238E27FC236}">
                <a16:creationId xmlns:a16="http://schemas.microsoft.com/office/drawing/2014/main" id="{5763C85F-337C-42B7-ADE7-E64C71DD4D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10" y="1864057"/>
            <a:ext cx="3219727" cy="236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ment devenir reine des fourmis">
            <a:extLst>
              <a:ext uri="{FF2B5EF4-FFF2-40B4-BE49-F238E27FC236}">
                <a16:creationId xmlns:a16="http://schemas.microsoft.com/office/drawing/2014/main" id="{093EFF73-FF6B-476F-84C4-7B6F8B21D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16" y="1864058"/>
            <a:ext cx="3988552" cy="23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urmi déposant une phéromone de piste. - Manuel numérique max Belin">
            <a:extLst>
              <a:ext uri="{FF2B5EF4-FFF2-40B4-BE49-F238E27FC236}">
                <a16:creationId xmlns:a16="http://schemas.microsoft.com/office/drawing/2014/main" id="{C69977F4-B554-4D98-8D7A-9EBB6A3E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116" y="4794833"/>
            <a:ext cx="4888073" cy="1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50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D2D0BC-3D80-4AAA-B238-56F7A53D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196" y="542223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Quelles sont les interactions, mécanismes organisationnels permettant aux fourmis de faire naitre un super-organisme résilient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1BBA2E-96E1-4342-868D-961793B48B53}"/>
              </a:ext>
            </a:extLst>
          </p:cNvPr>
          <p:cNvSpPr txBox="1"/>
          <p:nvPr/>
        </p:nvSpPr>
        <p:spPr>
          <a:xfrm>
            <a:off x="5483290" y="2599329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Hypothèses: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9C4E91B-36BE-48EF-B3F2-197C1AE67BAB}"/>
              </a:ext>
            </a:extLst>
          </p:cNvPr>
          <p:cNvSpPr txBox="1"/>
          <p:nvPr/>
        </p:nvSpPr>
        <p:spPr>
          <a:xfrm>
            <a:off x="4154499" y="3263431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1: La durée de vie des fourmis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FC8866-A945-4048-8039-FDD79A758E13}"/>
              </a:ext>
            </a:extLst>
          </p:cNvPr>
          <p:cNvSpPr txBox="1"/>
          <p:nvPr/>
        </p:nvSpPr>
        <p:spPr>
          <a:xfrm>
            <a:off x="4154499" y="3881524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: la persistance des phéromones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81037B-FDA6-4692-AE08-13C7BB024C93}"/>
              </a:ext>
            </a:extLst>
          </p:cNvPr>
          <p:cNvSpPr txBox="1"/>
          <p:nvPr/>
        </p:nvSpPr>
        <p:spPr>
          <a:xfrm>
            <a:off x="4154499" y="4499617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3: la rentabilité du milieu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FD1BCD-F2C4-41FC-B3E3-87966BB7CACC}"/>
              </a:ext>
            </a:extLst>
          </p:cNvPr>
          <p:cNvSpPr txBox="1"/>
          <p:nvPr/>
        </p:nvSpPr>
        <p:spPr>
          <a:xfrm>
            <a:off x="4154499" y="5159795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4: la prédation du milieu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99051F-814F-4CDC-8853-82ED01CFFA37}"/>
              </a:ext>
            </a:extLst>
          </p:cNvPr>
          <p:cNvSpPr txBox="1"/>
          <p:nvPr/>
        </p:nvSpPr>
        <p:spPr>
          <a:xfrm>
            <a:off x="4154499" y="5819973"/>
            <a:ext cx="331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5: la capacité d’exploration</a:t>
            </a:r>
          </a:p>
        </p:txBody>
      </p:sp>
    </p:spTree>
    <p:extLst>
      <p:ext uri="{BB962C8B-B14F-4D97-AF65-F5344CB8AC3E}">
        <p14:creationId xmlns:p14="http://schemas.microsoft.com/office/powerpoint/2010/main" val="1436133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39396-935A-44DE-A071-EFFA7997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91060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Présentation du modèle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C10784-C8FC-445B-B311-228F3432B82E}"/>
              </a:ext>
            </a:extLst>
          </p:cNvPr>
          <p:cNvSpPr txBox="1"/>
          <p:nvPr/>
        </p:nvSpPr>
        <p:spPr>
          <a:xfrm>
            <a:off x="2325574" y="1801014"/>
            <a:ext cx="754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Modélisation : matrice pour représenter l’univers en vue du dessus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4366CC-39A5-4E2E-87EA-8279A86AE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16" y="3605270"/>
            <a:ext cx="5356874" cy="278176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B64B96A-7860-4637-B63D-80B735852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b="2007"/>
          <a:stretch/>
        </p:blipFill>
        <p:spPr>
          <a:xfrm>
            <a:off x="7347098" y="2468744"/>
            <a:ext cx="3556088" cy="413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351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94751-5090-4472-B020-11DEF1ED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788" y="596815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Paramètres du modèle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714762-A236-4D48-BED5-3CE5FAE0A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890713"/>
            <a:ext cx="7334250" cy="36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19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81E5E-EB97-4AD0-AA27-D4CDAC7B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357" y="527234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Les fonctions du modèle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1A7B97-4131-4F6C-968A-CEE06A3A942B}"/>
              </a:ext>
            </a:extLst>
          </p:cNvPr>
          <p:cNvSpPr txBox="1"/>
          <p:nvPr/>
        </p:nvSpPr>
        <p:spPr>
          <a:xfrm>
            <a:off x="1019249" y="1711825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1: </a:t>
            </a:r>
            <a:r>
              <a:rPr lang="fr-FR" dirty="0" err="1"/>
              <a:t>Generate_map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A3BCCD-ECEC-449A-8BBF-3D4A0BF9F03C}"/>
              </a:ext>
            </a:extLst>
          </p:cNvPr>
          <p:cNvSpPr txBox="1"/>
          <p:nvPr/>
        </p:nvSpPr>
        <p:spPr>
          <a:xfrm>
            <a:off x="1019249" y="2328350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 : </a:t>
            </a:r>
            <a:r>
              <a:rPr lang="fr-FR" dirty="0" err="1"/>
              <a:t>spatial_ant_neighborhood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1CFB73-7129-4B0B-98EA-2CC4048E4D56}"/>
              </a:ext>
            </a:extLst>
          </p:cNvPr>
          <p:cNvSpPr txBox="1"/>
          <p:nvPr/>
        </p:nvSpPr>
        <p:spPr>
          <a:xfrm>
            <a:off x="1019249" y="3031509"/>
            <a:ext cx="35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3: </a:t>
            </a:r>
            <a:r>
              <a:rPr lang="fr-FR" dirty="0" err="1"/>
              <a:t>spatial_pher_neighborhood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3D013B-5B70-4A06-B1C2-135E915E9FE7}"/>
              </a:ext>
            </a:extLst>
          </p:cNvPr>
          <p:cNvSpPr txBox="1"/>
          <p:nvPr/>
        </p:nvSpPr>
        <p:spPr>
          <a:xfrm>
            <a:off x="1019249" y="436754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5: </a:t>
            </a:r>
            <a:r>
              <a:rPr lang="fr-FR" dirty="0" err="1"/>
              <a:t>ants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9B61102-9DE0-48F5-BFBF-5A5BC3A0DA50}"/>
              </a:ext>
            </a:extLst>
          </p:cNvPr>
          <p:cNvSpPr txBox="1"/>
          <p:nvPr/>
        </p:nvSpPr>
        <p:spPr>
          <a:xfrm>
            <a:off x="1019249" y="375754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4: </a:t>
            </a:r>
            <a:r>
              <a:rPr lang="fr-FR" dirty="0" err="1"/>
              <a:t>Clock_map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61C2225-D62C-4BE5-8C59-A29E546F4886}"/>
              </a:ext>
            </a:extLst>
          </p:cNvPr>
          <p:cNvSpPr txBox="1"/>
          <p:nvPr/>
        </p:nvSpPr>
        <p:spPr>
          <a:xfrm>
            <a:off x="7003445" y="1796511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9: </a:t>
            </a:r>
            <a:r>
              <a:rPr lang="fr-FR" dirty="0" err="1"/>
              <a:t>Choose_the_way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0C1434-8BA8-4637-976A-78EC3FC5A7AE}"/>
              </a:ext>
            </a:extLst>
          </p:cNvPr>
          <p:cNvSpPr txBox="1"/>
          <p:nvPr/>
        </p:nvSpPr>
        <p:spPr>
          <a:xfrm>
            <a:off x="6932928" y="237965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10: </a:t>
            </a:r>
            <a:r>
              <a:rPr lang="fr-FR" dirty="0" err="1"/>
              <a:t>Spatial_relocation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430923A-5B0C-4F17-BC0D-871C30C9BF76}"/>
              </a:ext>
            </a:extLst>
          </p:cNvPr>
          <p:cNvSpPr txBox="1"/>
          <p:nvPr/>
        </p:nvSpPr>
        <p:spPr>
          <a:xfrm>
            <a:off x="6932928" y="303150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11: </a:t>
            </a:r>
            <a:r>
              <a:rPr lang="fr-FR" dirty="0" err="1"/>
              <a:t>Take_food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74ADF24-A872-4A51-9F1B-CD5D837542AB}"/>
              </a:ext>
            </a:extLst>
          </p:cNvPr>
          <p:cNvSpPr txBox="1"/>
          <p:nvPr/>
        </p:nvSpPr>
        <p:spPr>
          <a:xfrm>
            <a:off x="1019249" y="4913613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6: </a:t>
            </a:r>
            <a:r>
              <a:rPr lang="fr-FR" dirty="0" err="1"/>
              <a:t>No_pheromon</a:t>
            </a:r>
            <a:endParaRPr lang="fr-FR" dirty="0"/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8FF849-13E5-4E81-AEA9-2099C3B60AC3}"/>
              </a:ext>
            </a:extLst>
          </p:cNvPr>
          <p:cNvSpPr txBox="1"/>
          <p:nvPr/>
        </p:nvSpPr>
        <p:spPr>
          <a:xfrm>
            <a:off x="1019249" y="555201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7:No_food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7E51C31-ED55-41E2-8706-85831F2EDBD8}"/>
              </a:ext>
            </a:extLst>
          </p:cNvPr>
          <p:cNvSpPr txBox="1"/>
          <p:nvPr/>
        </p:nvSpPr>
        <p:spPr>
          <a:xfrm>
            <a:off x="1019249" y="614249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8: </a:t>
            </a:r>
            <a:r>
              <a:rPr lang="fr-FR" dirty="0" err="1"/>
              <a:t>No_home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D0860B7-1AD6-4C39-BDE9-4CE5367FCB2F}"/>
              </a:ext>
            </a:extLst>
          </p:cNvPr>
          <p:cNvSpPr txBox="1"/>
          <p:nvPr/>
        </p:nvSpPr>
        <p:spPr>
          <a:xfrm>
            <a:off x="6932928" y="3757540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12: </a:t>
            </a:r>
            <a:r>
              <a:rPr lang="fr-FR" dirty="0" err="1"/>
              <a:t>Drop_food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942814E-8874-4113-87AD-7BD73EA4F00F}"/>
              </a:ext>
            </a:extLst>
          </p:cNvPr>
          <p:cNvSpPr txBox="1"/>
          <p:nvPr/>
        </p:nvSpPr>
        <p:spPr>
          <a:xfrm>
            <a:off x="6973804" y="4367548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13: One _</a:t>
            </a:r>
            <a:r>
              <a:rPr lang="fr-FR" dirty="0" err="1"/>
              <a:t>urn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4FF8E1B-545D-41F9-9170-A7627795202E}"/>
              </a:ext>
            </a:extLst>
          </p:cNvPr>
          <p:cNvSpPr txBox="1"/>
          <p:nvPr/>
        </p:nvSpPr>
        <p:spPr>
          <a:xfrm>
            <a:off x="7003445" y="4913613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14: </a:t>
            </a:r>
            <a:r>
              <a:rPr lang="fr-FR" dirty="0" err="1"/>
              <a:t>One_erratic_move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9D04D0-9E32-4D3C-82DF-26F2C9E149E6}"/>
              </a:ext>
            </a:extLst>
          </p:cNvPr>
          <p:cNvSpPr txBox="1"/>
          <p:nvPr/>
        </p:nvSpPr>
        <p:spPr>
          <a:xfrm>
            <a:off x="6973804" y="555201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15: </a:t>
            </a:r>
            <a:r>
              <a:rPr lang="fr-FR" dirty="0" err="1"/>
              <a:t>One_turn_erratic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61DF35B-29C3-48D5-B450-D63F6EC7E67E}"/>
              </a:ext>
            </a:extLst>
          </p:cNvPr>
          <p:cNvSpPr txBox="1"/>
          <p:nvPr/>
        </p:nvSpPr>
        <p:spPr>
          <a:xfrm>
            <a:off x="6973804" y="613699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16: Simulation</a:t>
            </a:r>
          </a:p>
        </p:txBody>
      </p:sp>
    </p:spTree>
    <p:extLst>
      <p:ext uri="{BB962C8B-B14F-4D97-AF65-F5344CB8AC3E}">
        <p14:creationId xmlns:p14="http://schemas.microsoft.com/office/powerpoint/2010/main" val="38779353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3" grpId="0"/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F60DA-C396-445A-92FD-D1C55C7B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185" y="596815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L’interface graphique </a:t>
            </a:r>
            <a:r>
              <a:rPr lang="fr-FR" dirty="0" err="1"/>
              <a:t>tkinter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7477E2-2880-4BB9-8349-262071CA3F15}"/>
              </a:ext>
            </a:extLst>
          </p:cNvPr>
          <p:cNvSpPr txBox="1"/>
          <p:nvPr/>
        </p:nvSpPr>
        <p:spPr>
          <a:xfrm>
            <a:off x="514076" y="3238928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2: Les roulettes avec </a:t>
            </a:r>
            <a:r>
              <a:rPr lang="fr-FR" dirty="0" err="1"/>
              <a:t>tk.scale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5CCC39-C579-4E48-B6EA-BA7C673A227A}"/>
              </a:ext>
            </a:extLst>
          </p:cNvPr>
          <p:cNvSpPr txBox="1"/>
          <p:nvPr/>
        </p:nvSpPr>
        <p:spPr>
          <a:xfrm>
            <a:off x="623220" y="22237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1: La </a:t>
            </a:r>
            <a:r>
              <a:rPr lang="fr-FR" dirty="0" err="1"/>
              <a:t>fenetre</a:t>
            </a:r>
            <a:r>
              <a:rPr lang="fr-FR" dirty="0"/>
              <a:t> </a:t>
            </a:r>
            <a:r>
              <a:rPr lang="fr-FR" dirty="0" err="1"/>
              <a:t>tkinter</a:t>
            </a:r>
            <a:r>
              <a:rPr lang="fr-FR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EBCF97-3B96-4AD3-890A-50515A42866D}"/>
              </a:ext>
            </a:extLst>
          </p:cNvPr>
          <p:cNvSpPr txBox="1"/>
          <p:nvPr/>
        </p:nvSpPr>
        <p:spPr>
          <a:xfrm>
            <a:off x="409347" y="4323635"/>
            <a:ext cx="542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3: Les boutons avec </a:t>
            </a:r>
            <a:r>
              <a:rPr lang="fr-FR" dirty="0" err="1"/>
              <a:t>tk.radiobutton</a:t>
            </a:r>
            <a:r>
              <a:rPr lang="fr-FR" dirty="0"/>
              <a:t> et </a:t>
            </a:r>
            <a:r>
              <a:rPr lang="fr-FR" dirty="0" err="1"/>
              <a:t>tk.button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80F7E0-0E34-4341-B50F-B317CBB13746}"/>
              </a:ext>
            </a:extLst>
          </p:cNvPr>
          <p:cNvSpPr txBox="1"/>
          <p:nvPr/>
        </p:nvSpPr>
        <p:spPr>
          <a:xfrm>
            <a:off x="513879" y="5408342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Transformation </a:t>
            </a:r>
            <a:r>
              <a:rPr lang="fr-FR" dirty="0" err="1"/>
              <a:t>numpy</a:t>
            </a:r>
            <a:r>
              <a:rPr lang="fr-FR" dirty="0"/>
              <a:t> vers </a:t>
            </a:r>
            <a:r>
              <a:rPr lang="fr-FR" dirty="0" err="1"/>
              <a:t>tkinter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76E2BAB-473D-4B23-B576-7E760341E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30" y="1364776"/>
            <a:ext cx="6227774" cy="50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441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000FC-5720-4594-8125-9164617C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des résultats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9DD5202-F37C-42DD-89FA-1B16A96B0DAD}"/>
              </a:ext>
            </a:extLst>
          </p:cNvPr>
          <p:cNvSpPr txBox="1"/>
          <p:nvPr/>
        </p:nvSpPr>
        <p:spPr>
          <a:xfrm>
            <a:off x="384565" y="2011912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1 : établissement du chemin par une fourmi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50010D-2EF7-4708-BD1D-1E2BC86ABB1F}"/>
              </a:ext>
            </a:extLst>
          </p:cNvPr>
          <p:cNvSpPr txBox="1"/>
          <p:nvPr/>
        </p:nvSpPr>
        <p:spPr>
          <a:xfrm>
            <a:off x="5435031" y="2837444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2: établissement d’un chemin avec 3 fourmis </a:t>
            </a:r>
          </a:p>
          <a:p>
            <a:r>
              <a:rPr lang="fr-FR" dirty="0"/>
              <a:t>                        et création d’une fourmi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F2D390-2591-4DDC-A6A1-9425EF685EA8}"/>
              </a:ext>
            </a:extLst>
          </p:cNvPr>
          <p:cNvSpPr txBox="1"/>
          <p:nvPr/>
        </p:nvSpPr>
        <p:spPr>
          <a:xfrm>
            <a:off x="384565" y="3820555"/>
            <a:ext cx="592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3: influence d’un fort taux d’exploration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09C3CBB-C3DD-4253-BFAC-DD718F345657}"/>
              </a:ext>
            </a:extLst>
          </p:cNvPr>
          <p:cNvSpPr txBox="1"/>
          <p:nvPr/>
        </p:nvSpPr>
        <p:spPr>
          <a:xfrm>
            <a:off x="5351583" y="4480094"/>
            <a:ext cx="623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4: influence d’un faible taux d’exploration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D9EB0F-6C44-4158-8EAA-293FC75CCFCA}"/>
              </a:ext>
            </a:extLst>
          </p:cNvPr>
          <p:cNvSpPr txBox="1"/>
          <p:nvPr/>
        </p:nvSpPr>
        <p:spPr>
          <a:xfrm>
            <a:off x="4546958" y="5949022"/>
            <a:ext cx="764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6: influence de l ’éloignement et du nombre de pièges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15D95BB-B866-48FC-BE0F-B6F785AC1F77}"/>
              </a:ext>
            </a:extLst>
          </p:cNvPr>
          <p:cNvSpPr txBox="1"/>
          <p:nvPr/>
        </p:nvSpPr>
        <p:spPr>
          <a:xfrm>
            <a:off x="148391" y="5308050"/>
            <a:ext cx="742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Expérience 5: influence d’une faible persistance de phéromones</a:t>
            </a:r>
          </a:p>
        </p:txBody>
      </p:sp>
    </p:spTree>
    <p:extLst>
      <p:ext uri="{BB962C8B-B14F-4D97-AF65-F5344CB8AC3E}">
        <p14:creationId xmlns:p14="http://schemas.microsoft.com/office/powerpoint/2010/main" val="38318243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7DC83-DE33-4CBB-8FAC-883461F3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51911"/>
            <a:ext cx="8911687" cy="1280890"/>
          </a:xfrm>
        </p:spPr>
        <p:txBody>
          <a:bodyPr/>
          <a:lstStyle/>
          <a:p>
            <a:pPr algn="ctr"/>
            <a:r>
              <a:rPr lang="fr-FR" dirty="0"/>
              <a:t>Établissement d’un chemin avec 3 fourmi et création d’une fourmi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E2E066-9A96-452C-B48B-B0C531255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5" y="1564394"/>
            <a:ext cx="3687977" cy="51416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DC2361-4AB1-403E-B5B1-5B5B56E72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6" y="1564394"/>
            <a:ext cx="3687977" cy="52936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92CE443-FA21-4960-A074-F99FCA625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59" y="1366092"/>
            <a:ext cx="3238959" cy="54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48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776</Words>
  <Application>Microsoft Office PowerPoint</Application>
  <PresentationFormat>Grand écran</PresentationFormat>
  <Paragraphs>78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Brin</vt:lpstr>
      <vt:lpstr>La dynamique de la fourmilière</vt:lpstr>
      <vt:lpstr>Les notions importantes sur les fourmis</vt:lpstr>
      <vt:lpstr>Quelles sont les interactions, mécanismes organisationnels permettant aux fourmis de faire naitre un super-organisme résilient ?</vt:lpstr>
      <vt:lpstr>Présentation du modèle</vt:lpstr>
      <vt:lpstr>Paramètres du modèle</vt:lpstr>
      <vt:lpstr>Les fonctions du modèle </vt:lpstr>
      <vt:lpstr>L’interface graphique tkinter</vt:lpstr>
      <vt:lpstr>Présentation des résultats </vt:lpstr>
      <vt:lpstr>Établissement d’un chemin avec 3 fourmi et création d’une fourmi</vt:lpstr>
      <vt:lpstr>Influence d’un fort taux d’exploration </vt:lpstr>
      <vt:lpstr>Influence d’un faible taux d’exploration</vt:lpstr>
      <vt:lpstr>Ce que l’on aurait pu améliorer</vt:lpstr>
      <vt:lpstr>Conclusion</vt:lpstr>
      <vt:lpstr>Bibliographie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dynamique de la fourmilière</dc:title>
  <dc:creator>Alban de Lisle</dc:creator>
  <cp:lastModifiedBy>Alban de Lisle</cp:lastModifiedBy>
  <cp:revision>25</cp:revision>
  <dcterms:created xsi:type="dcterms:W3CDTF">2021-05-04T03:18:30Z</dcterms:created>
  <dcterms:modified xsi:type="dcterms:W3CDTF">2021-05-05T12:49:29Z</dcterms:modified>
</cp:coreProperties>
</file>