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36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9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66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1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5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1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69B0-FE2B-4FB8-95D8-D68055FF0ABC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dwissen.net/fr/habitat-forestier/faune-forestiere/insectes-invertebres/fourmis-des-bois-en-suisse" TargetMode="External"/><Relationship Id="rId2" Type="http://schemas.openxmlformats.org/officeDocument/2006/relationships/hyperlink" Target="https://doi.org/10.1111/j.1439-0310.1983.tb00088.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B978-008045405-4.00696-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sups.ups-tlse.fr/3594/" TargetMode="External"/><Relationship Id="rId2" Type="http://schemas.openxmlformats.org/officeDocument/2006/relationships/hyperlink" Target="https://doi.org/10.1016/j.ress.2021.10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41469-021-00093-4" TargetMode="External"/><Relationship Id="rId4" Type="http://schemas.openxmlformats.org/officeDocument/2006/relationships/hyperlink" Target="https://doi.org/10.1109/MCI.2006.3296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7E3C9-BE61-4576-B727-EC04435A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359" y="95875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La dynamique de la fourmilière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D2FB78-9880-43B8-AB50-99CF6AE9812A}"/>
              </a:ext>
            </a:extLst>
          </p:cNvPr>
          <p:cNvSpPr txBox="1"/>
          <p:nvPr/>
        </p:nvSpPr>
        <p:spPr>
          <a:xfrm>
            <a:off x="1519450" y="4258944"/>
            <a:ext cx="29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 Pons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1397FF-0B0F-42B7-B5BB-875A43FFF62E}"/>
              </a:ext>
            </a:extLst>
          </p:cNvPr>
          <p:cNvSpPr txBox="1"/>
          <p:nvPr/>
        </p:nvSpPr>
        <p:spPr>
          <a:xfrm>
            <a:off x="1519450" y="51925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Alban  Leschallier de Lisle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873C9-231F-4501-9EA6-62FED0586D0B}"/>
              </a:ext>
            </a:extLst>
          </p:cNvPr>
          <p:cNvSpPr txBox="1"/>
          <p:nvPr/>
        </p:nvSpPr>
        <p:spPr>
          <a:xfrm>
            <a:off x="7779224" y="407427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Timéo </a:t>
            </a:r>
            <a:r>
              <a:rPr lang="fr-FR" dirty="0" err="1"/>
              <a:t>Drouart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E5E5F6-7809-4A18-BED3-2AE1C9B07D96}"/>
              </a:ext>
            </a:extLst>
          </p:cNvPr>
          <p:cNvSpPr txBox="1"/>
          <p:nvPr/>
        </p:nvSpPr>
        <p:spPr>
          <a:xfrm>
            <a:off x="7779224" y="5007925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Hyppolite Allemand</a:t>
            </a:r>
          </a:p>
        </p:txBody>
      </p:sp>
    </p:spTree>
    <p:extLst>
      <p:ext uri="{BB962C8B-B14F-4D97-AF65-F5344CB8AC3E}">
        <p14:creationId xmlns:p14="http://schemas.microsoft.com/office/powerpoint/2010/main" val="108152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7DC83-DE33-4CBB-8FAC-883461F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Résultats du modèle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E2E066-9A96-452C-B48B-B0C53125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5" y="1564394"/>
            <a:ext cx="3687977" cy="51416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DC2361-4AB1-403E-B5B1-5B5B56E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6" y="1564394"/>
            <a:ext cx="3687977" cy="52936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2CE443-FA21-4960-A074-F99FCA625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1366092"/>
            <a:ext cx="3238959" cy="54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72DE7-A30B-4068-8D57-7C4B53F6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7EA98E-8A6A-4C4B-8D5D-018E9DB3E185}"/>
              </a:ext>
            </a:extLst>
          </p:cNvPr>
          <p:cNvSpPr txBox="1"/>
          <p:nvPr/>
        </p:nvSpPr>
        <p:spPr>
          <a:xfrm>
            <a:off x="1410159" y="2787267"/>
            <a:ext cx="99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fourmi a été créée, augmentation des effectifs de la fourmilière au cours du temps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EF00A0-E289-42AD-94EB-3B1AD0A3E5CB}"/>
              </a:ext>
            </a:extLst>
          </p:cNvPr>
          <p:cNvSpPr txBox="1"/>
          <p:nvPr/>
        </p:nvSpPr>
        <p:spPr>
          <a:xfrm>
            <a:off x="1503156" y="3602515"/>
            <a:ext cx="1000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Durée de vie des fourmis assez grande pour permettre une croissance de la fourmilière, </a:t>
            </a:r>
          </a:p>
          <a:p>
            <a:r>
              <a:rPr lang="fr-FR" dirty="0"/>
              <a:t> avec celle-ci, elle double d’ici la mort des  premières exploratrices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BA9938-7819-40D5-8FB6-C5334600A20E}"/>
              </a:ext>
            </a:extLst>
          </p:cNvPr>
          <p:cNvSpPr txBox="1"/>
          <p:nvPr/>
        </p:nvSpPr>
        <p:spPr>
          <a:xfrm>
            <a:off x="1487277" y="4715219"/>
            <a:ext cx="10666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facteur d’exploration des fourmis étant trop grand, les phéromones sont diffusés sur la 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et empêchent le chemin optimal</a:t>
            </a:r>
          </a:p>
        </p:txBody>
      </p:sp>
    </p:spTree>
    <p:extLst>
      <p:ext uri="{BB962C8B-B14F-4D97-AF65-F5344CB8AC3E}">
        <p14:creationId xmlns:p14="http://schemas.microsoft.com/office/powerpoint/2010/main" val="389470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6D2A9-2E28-40AD-ADF1-15370940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Critique des résultats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5DEBDE-2D4C-41F2-8C45-1A2D7C45D0A8}"/>
              </a:ext>
            </a:extLst>
          </p:cNvPr>
          <p:cNvSpPr txBox="1"/>
          <p:nvPr/>
        </p:nvSpPr>
        <p:spPr>
          <a:xfrm>
            <a:off x="2093205" y="253388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phéromones persistent après l’épuisement de la zone de nourriture</a:t>
            </a:r>
          </a:p>
        </p:txBody>
      </p:sp>
    </p:spTree>
    <p:extLst>
      <p:ext uri="{BB962C8B-B14F-4D97-AF65-F5344CB8AC3E}">
        <p14:creationId xmlns:p14="http://schemas.microsoft.com/office/powerpoint/2010/main" val="194381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45397-6831-444D-B017-9B211AEF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que l’on aurait pu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46529-B763-4F9D-8DCE-BD94E303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53" y="2136361"/>
            <a:ext cx="8915400" cy="829937"/>
          </a:xfrm>
        </p:spPr>
        <p:txBody>
          <a:bodyPr/>
          <a:lstStyle/>
          <a:p>
            <a:r>
              <a:rPr lang="fr-FR" dirty="0"/>
              <a:t>Un modèle à échelle naturelle avec bien plus de fourmis/prédateur/zone de nourriture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BD6DD2-F297-48CC-BDD1-553ACFE4BFF1}"/>
              </a:ext>
            </a:extLst>
          </p:cNvPr>
          <p:cNvSpPr txBox="1"/>
          <p:nvPr/>
        </p:nvSpPr>
        <p:spPr>
          <a:xfrm>
            <a:off x="2243353" y="3429000"/>
            <a:ext cx="651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nombre de reines selon l’espèce de fourmi modélisée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AE4E75-D073-4C9C-A392-FF21EC9BB66D}"/>
              </a:ext>
            </a:extLst>
          </p:cNvPr>
          <p:cNvSpPr txBox="1"/>
          <p:nvPr/>
        </p:nvSpPr>
        <p:spPr>
          <a:xfrm>
            <a:off x="2243353" y="4306670"/>
            <a:ext cx="960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Faire tourner le modèle sur une échelle temporelle équivalente à celle d’une année</a:t>
            </a:r>
          </a:p>
          <a:p>
            <a:r>
              <a:rPr lang="fr-FR" dirty="0"/>
              <a:t>Et comparer les résultats avec ceux d’une fourmilière réelle </a:t>
            </a:r>
          </a:p>
        </p:txBody>
      </p:sp>
    </p:spTree>
    <p:extLst>
      <p:ext uri="{BB962C8B-B14F-4D97-AF65-F5344CB8AC3E}">
        <p14:creationId xmlns:p14="http://schemas.microsoft.com/office/powerpoint/2010/main" val="424504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FD57-509D-4CB8-83F3-7568D694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171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5A42B-6F20-4F14-A778-7B895A5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1D5099-031E-4175-891B-71605FDC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4746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Lenoir, A., et H.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Ataya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. «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Polyéthisme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et Répartition Des Niveaux d’Activité Chez La Fourmi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Lasius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Niger L. »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Zeitschrift</a:t>
            </a:r>
            <a:r>
              <a:rPr lang="fr-FR" sz="1800" i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Für</a:t>
            </a:r>
            <a:r>
              <a:rPr lang="fr-FR" sz="1800" i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Tierpsychologie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63, no 2‑3 (1983): 213‑32.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 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279400" indent="-279400">
              <a:lnSpc>
                <a:spcPct val="160000"/>
              </a:lnSpc>
              <a:spcAft>
                <a:spcPts val="600"/>
              </a:spcAft>
            </a:pP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Passera Luc. 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Les fourmis : comportement, organisation sociale et évolution / Luc Passera,... Serge Aron,...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Ottawa (Ont.): les Presses scientifiques du CNRC, 2005.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WSL (FR), Institut fédéral de recherches WSL-. « Les fourmis des bois en Suisse ».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https://www.waldwissen.net/fr/habitat-forestier/faune-forestiere/insectes-invertebres/fourmis-des-bois-en-suisse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</a:p>
          <a:p>
            <a:endParaRPr lang="fr-FR" u="sng" kern="15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r>
              <a:rPr lang="de-DE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Green, D. G., S. </a:t>
            </a:r>
            <a:r>
              <a:rPr lang="de-DE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Sadedin</a:t>
            </a:r>
            <a:r>
              <a:rPr lang="de-DE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et T. G. </a:t>
            </a:r>
            <a:r>
              <a:rPr lang="de-DE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Leishman</a:t>
            </a:r>
            <a:r>
              <a:rPr lang="de-DE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 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« Self-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Organization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». In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Encyclopedia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of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Ecology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édité par Sven Erik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Jørgensen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et Brian D. Fath, 3195‑3203. Oxford: Academic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Press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2008.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https://doi.org/10.1016/B978-008045405-4.00696-0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3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687D6-D695-4DB2-9DF4-91DF8BF8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1FB8-A88B-4F59-9084-C6EACCE1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«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Entropy-Based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Goal-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Oriented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Emergence Management in Self-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Organizing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Systems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through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Feedback Control Loop: A Case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Study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in NASA ANTS Mission ». 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Reliability</a:t>
            </a:r>
            <a:r>
              <a:rPr lang="de-DE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Engineering &amp; System 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Safety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210 (1 </a:t>
            </a:r>
            <a:r>
              <a:rPr lang="de-DE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juin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2021): 107506.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 </a:t>
            </a:r>
            <a:r>
              <a:rPr lang="de-DE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https://doi.org/10.1016/j.ress.2021.107506</a:t>
            </a:r>
            <a:endParaRPr lang="de-DE" sz="1800" u="none" strike="noStrike" dirty="0">
              <a:solidFill>
                <a:srgbClr val="0563C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Berthelot, Kévin. « Communication Chimique et Reconnaissance de Castes Chez Les Fourmis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Odontomachus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Hastatus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et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Lasius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Niger ».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Phd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Université de Toulouse, Université Toulouse III - Paul Sabatier, 2016.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http://thesesups.ups-tlse.fr/3594/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Dorigo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Marco, Mauro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Birattari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et Thomas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Stützle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 « Ant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Colony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Optimization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». </a:t>
            </a:r>
            <a:r>
              <a:rPr lang="fr-FR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Computational</a:t>
            </a:r>
            <a:r>
              <a:rPr lang="fr-FR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Intelligence Magazine, IEEE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1 (1 décembre 2006): 28‑39.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 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https://doi.org/10.1109/MCI.2006.329691</a:t>
            </a:r>
            <a:endParaRPr lang="de-DE" dirty="0">
              <a:solidFill>
                <a:srgbClr val="0563C1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Moffett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Mark W., Simon Garnier, Kathleen M.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Eisenhardt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Nathan R.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Furr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Massimo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Warglien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Costanza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Sartoris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William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Ocasio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Thorbjørn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Knudsen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Lars A. Bach, et Joachim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Offenberg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 « Ant Colonies: Building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Complex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Organizations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with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Minuscule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Brains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and No Leaders ». 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Journal of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Organization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Design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2 février 2021, 1‑20.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5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5"/>
              </a:rPr>
              <a:t>https://doi.org/10.1007/s41469-021-00093-4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9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30230-2796-4337-B595-6871247D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0" y="583167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notions importantes sur les fourmis</a:t>
            </a:r>
          </a:p>
        </p:txBody>
      </p:sp>
      <p:pic>
        <p:nvPicPr>
          <p:cNvPr id="1026" name="Picture 2" descr="Mille et une fourmis - École">
            <a:extLst>
              <a:ext uri="{FF2B5EF4-FFF2-40B4-BE49-F238E27FC236}">
                <a16:creationId xmlns:a16="http://schemas.microsoft.com/office/drawing/2014/main" id="{5763C85F-337C-42B7-ADE7-E64C71DD4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10" y="1864057"/>
            <a:ext cx="3219727" cy="23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devenir reine des fourmis">
            <a:extLst>
              <a:ext uri="{FF2B5EF4-FFF2-40B4-BE49-F238E27FC236}">
                <a16:creationId xmlns:a16="http://schemas.microsoft.com/office/drawing/2014/main" id="{093EFF73-FF6B-476F-84C4-7B6F8B21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16" y="1864058"/>
            <a:ext cx="3988552" cy="23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mi déposant une phéromone de piste. - Manuel numérique max Belin">
            <a:extLst>
              <a:ext uri="{FF2B5EF4-FFF2-40B4-BE49-F238E27FC236}">
                <a16:creationId xmlns:a16="http://schemas.microsoft.com/office/drawing/2014/main" id="{C69977F4-B554-4D98-8D7A-9EBB6A3E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16" y="4794833"/>
            <a:ext cx="4888073" cy="1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2D0BC-3D80-4AAA-B238-56F7A53D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196" y="54222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Quelles sont les interactions, mécanismes organisationnels permettant aux fourmis de faire naitre un super-organisme résilient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1BBA2E-96E1-4342-868D-961793B48B53}"/>
              </a:ext>
            </a:extLst>
          </p:cNvPr>
          <p:cNvSpPr txBox="1"/>
          <p:nvPr/>
        </p:nvSpPr>
        <p:spPr>
          <a:xfrm>
            <a:off x="5483290" y="259932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Hypothèses: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C4E91B-36BE-48EF-B3F2-197C1AE67BAB}"/>
              </a:ext>
            </a:extLst>
          </p:cNvPr>
          <p:cNvSpPr txBox="1"/>
          <p:nvPr/>
        </p:nvSpPr>
        <p:spPr>
          <a:xfrm>
            <a:off x="2156196" y="3939653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La durée de vie des fourmis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2B8C7-458A-45AA-870D-54D42AEBAF46}"/>
              </a:ext>
            </a:extLst>
          </p:cNvPr>
          <p:cNvSpPr txBox="1"/>
          <p:nvPr/>
        </p:nvSpPr>
        <p:spPr>
          <a:xfrm>
            <a:off x="2156196" y="4688427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2: le taux de naissance dans la fourmilière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C8866-A945-4048-8039-FDD79A758E13}"/>
              </a:ext>
            </a:extLst>
          </p:cNvPr>
          <p:cNvSpPr txBox="1"/>
          <p:nvPr/>
        </p:nvSpPr>
        <p:spPr>
          <a:xfrm>
            <a:off x="2156196" y="5447311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: la persistance des phéromones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81037B-FDA6-4692-AE08-13C7BB024C93}"/>
              </a:ext>
            </a:extLst>
          </p:cNvPr>
          <p:cNvSpPr txBox="1"/>
          <p:nvPr/>
        </p:nvSpPr>
        <p:spPr>
          <a:xfrm>
            <a:off x="8172152" y="4114209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4: la rentabilité du milieu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FD1BCD-F2C4-41FC-B3E3-87966BB7CACC}"/>
              </a:ext>
            </a:extLst>
          </p:cNvPr>
          <p:cNvSpPr txBox="1"/>
          <p:nvPr/>
        </p:nvSpPr>
        <p:spPr>
          <a:xfrm>
            <a:off x="8172152" y="4688427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5: la prédation du milieu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99051F-814F-4CDC-8853-82ED01CFFA37}"/>
              </a:ext>
            </a:extLst>
          </p:cNvPr>
          <p:cNvSpPr txBox="1"/>
          <p:nvPr/>
        </p:nvSpPr>
        <p:spPr>
          <a:xfrm>
            <a:off x="8172152" y="544731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6: la capacité d’exploration</a:t>
            </a:r>
          </a:p>
        </p:txBody>
      </p:sp>
    </p:spTree>
    <p:extLst>
      <p:ext uri="{BB962C8B-B14F-4D97-AF65-F5344CB8AC3E}">
        <p14:creationId xmlns:p14="http://schemas.microsoft.com/office/powerpoint/2010/main" val="14361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39396-935A-44DE-A071-EFFA7997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91060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Présentation du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C10784-C8FC-445B-B311-228F3432B82E}"/>
              </a:ext>
            </a:extLst>
          </p:cNvPr>
          <p:cNvSpPr txBox="1"/>
          <p:nvPr/>
        </p:nvSpPr>
        <p:spPr>
          <a:xfrm>
            <a:off x="2325576" y="2258457"/>
            <a:ext cx="75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Modélisation : matrice pour représenter l’univers en vue du dessus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4366CC-39A5-4E2E-87EA-8279A86A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25" y="3398703"/>
            <a:ext cx="5356874" cy="27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3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4751-5090-4472-B020-11DEF1E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8" y="596815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Paramètres du modèle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714762-A236-4D48-BED5-3CE5FAE0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90713"/>
            <a:ext cx="7334250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81E5E-EB97-4AD0-AA27-D4CDAC7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28" y="624110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fonctions du modèle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1A7B97-4131-4F6C-968A-CEE06A3A942B}"/>
              </a:ext>
            </a:extLst>
          </p:cNvPr>
          <p:cNvSpPr txBox="1"/>
          <p:nvPr/>
        </p:nvSpPr>
        <p:spPr>
          <a:xfrm>
            <a:off x="4235555" y="2277765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</a:t>
            </a:r>
            <a:r>
              <a:rPr lang="fr-FR" dirty="0" err="1"/>
              <a:t>Generate_map</a:t>
            </a:r>
            <a:r>
              <a:rPr lang="fr-FR" dirty="0"/>
              <a:t> (</a:t>
            </a:r>
            <a:r>
              <a:rPr lang="fr-FR" dirty="0" err="1"/>
              <a:t>n,m</a:t>
            </a:r>
            <a:r>
              <a:rPr lang="fr-FR" dirty="0"/>
              <a:t>, pièges)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A3BCCD-ECEC-449A-8BBF-3D4A0BF9F03C}"/>
              </a:ext>
            </a:extLst>
          </p:cNvPr>
          <p:cNvSpPr txBox="1"/>
          <p:nvPr/>
        </p:nvSpPr>
        <p:spPr>
          <a:xfrm>
            <a:off x="3477332" y="3289912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: </a:t>
            </a:r>
            <a:r>
              <a:rPr lang="fr-FR" dirty="0" err="1"/>
              <a:t>spatial_ant_neighborhood</a:t>
            </a:r>
            <a:r>
              <a:rPr lang="fr-FR" dirty="0"/>
              <a:t> (</a:t>
            </a:r>
            <a:r>
              <a:rPr lang="fr-FR" dirty="0" err="1"/>
              <a:t>map</a:t>
            </a:r>
            <a:r>
              <a:rPr lang="fr-FR" dirty="0"/>
              <a:t>, a, b, </a:t>
            </a:r>
            <a:r>
              <a:rPr lang="fr-FR" dirty="0" err="1"/>
              <a:t>neigh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1CFB73-7129-4B0B-98EA-2CC4048E4D56}"/>
              </a:ext>
            </a:extLst>
          </p:cNvPr>
          <p:cNvSpPr txBox="1"/>
          <p:nvPr/>
        </p:nvSpPr>
        <p:spPr>
          <a:xfrm>
            <a:off x="3477332" y="4549359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</a:t>
            </a:r>
            <a:r>
              <a:rPr lang="fr-FR" dirty="0" err="1"/>
              <a:t>spatial_pher_neighbohood</a:t>
            </a:r>
            <a:r>
              <a:rPr lang="fr-FR" dirty="0"/>
              <a:t> (</a:t>
            </a:r>
            <a:r>
              <a:rPr lang="fr-FR" dirty="0" err="1"/>
              <a:t>map</a:t>
            </a:r>
            <a:r>
              <a:rPr lang="fr-FR" dirty="0"/>
              <a:t>, a, b, </a:t>
            </a:r>
            <a:r>
              <a:rPr lang="fr-FR" dirty="0" err="1"/>
              <a:t>neigh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3D013B-5B70-4A06-B1C2-135E915E9FE7}"/>
              </a:ext>
            </a:extLst>
          </p:cNvPr>
          <p:cNvSpPr txBox="1"/>
          <p:nvPr/>
        </p:nvSpPr>
        <p:spPr>
          <a:xfrm>
            <a:off x="4212310" y="5725982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4: fourmis ( </a:t>
            </a:r>
            <a:r>
              <a:rPr lang="fr-FR" dirty="0" err="1"/>
              <a:t>map</a:t>
            </a:r>
            <a:r>
              <a:rPr lang="fr-FR" dirty="0"/>
              <a:t>, nombre de fourmi)</a:t>
            </a:r>
          </a:p>
        </p:txBody>
      </p:sp>
    </p:spTree>
    <p:extLst>
      <p:ext uri="{BB962C8B-B14F-4D97-AF65-F5344CB8AC3E}">
        <p14:creationId xmlns:p14="http://schemas.microsoft.com/office/powerpoint/2010/main" val="387793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588BC-BB67-4278-8E2E-8E374E97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537" y="610462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fonctions du modèle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C9B1C-ABEC-450D-A3CA-43F7687F8FCC}"/>
              </a:ext>
            </a:extLst>
          </p:cNvPr>
          <p:cNvSpPr txBox="1"/>
          <p:nvPr/>
        </p:nvSpPr>
        <p:spPr>
          <a:xfrm>
            <a:off x="1995358" y="3793322"/>
            <a:ext cx="820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Spatial_relocation</a:t>
            </a:r>
            <a:r>
              <a:rPr lang="fr-FR" dirty="0"/>
              <a:t> (</a:t>
            </a:r>
            <a:r>
              <a:rPr lang="fr-FR" dirty="0" err="1"/>
              <a:t>map_pher_home</a:t>
            </a:r>
            <a:r>
              <a:rPr lang="fr-FR" dirty="0"/>
              <a:t>, </a:t>
            </a:r>
            <a:r>
              <a:rPr lang="fr-FR" dirty="0" err="1"/>
              <a:t>map_pher_food,clock_map</a:t>
            </a:r>
            <a:r>
              <a:rPr lang="fr-FR" dirty="0"/>
              <a:t>, a, b)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5C1554-6458-45A9-8B3D-AE35A732C1A9}"/>
              </a:ext>
            </a:extLst>
          </p:cNvPr>
          <p:cNvSpPr txBox="1"/>
          <p:nvPr/>
        </p:nvSpPr>
        <p:spPr>
          <a:xfrm>
            <a:off x="4673929" y="1891352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Clock_map</a:t>
            </a:r>
            <a:r>
              <a:rPr lang="fr-FR" dirty="0"/>
              <a:t>(</a:t>
            </a:r>
            <a:r>
              <a:rPr lang="fr-FR" dirty="0" err="1"/>
              <a:t>map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1188DA-481C-40AF-A9CC-ACAC3EC706DA}"/>
              </a:ext>
            </a:extLst>
          </p:cNvPr>
          <p:cNvSpPr txBox="1"/>
          <p:nvPr/>
        </p:nvSpPr>
        <p:spPr>
          <a:xfrm>
            <a:off x="3715332" y="2750004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Choose_the_way</a:t>
            </a:r>
            <a:r>
              <a:rPr lang="fr-FR" dirty="0"/>
              <a:t> (</a:t>
            </a:r>
            <a:r>
              <a:rPr lang="fr-FR" dirty="0" err="1"/>
              <a:t>map_pher</a:t>
            </a:r>
            <a:r>
              <a:rPr lang="fr-FR" dirty="0"/>
              <a:t>, a, b)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56CC880-FA96-4463-95DB-FCCA71DC479F}"/>
              </a:ext>
            </a:extLst>
          </p:cNvPr>
          <p:cNvSpPr txBox="1"/>
          <p:nvPr/>
        </p:nvSpPr>
        <p:spPr>
          <a:xfrm>
            <a:off x="3309153" y="483664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Take_food</a:t>
            </a:r>
            <a:r>
              <a:rPr lang="fr-FR" dirty="0"/>
              <a:t> (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food_map</a:t>
            </a:r>
            <a:r>
              <a:rPr lang="fr-FR" dirty="0"/>
              <a:t>, </a:t>
            </a:r>
            <a:r>
              <a:rPr lang="fr-FR" dirty="0" err="1"/>
              <a:t>clock_map</a:t>
            </a:r>
            <a:r>
              <a:rPr lang="fr-FR" dirty="0"/>
              <a:t>, a, b)</a:t>
            </a:r>
          </a:p>
        </p:txBody>
      </p:sp>
    </p:spTree>
    <p:extLst>
      <p:ext uri="{BB962C8B-B14F-4D97-AF65-F5344CB8AC3E}">
        <p14:creationId xmlns:p14="http://schemas.microsoft.com/office/powerpoint/2010/main" val="253419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A08A2-9269-4BD2-91BF-C105CF92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58" y="596814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fonctions du modèle 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5BDC2D-AABE-48FF-A8E0-C63360BA57F4}"/>
              </a:ext>
            </a:extLst>
          </p:cNvPr>
          <p:cNvSpPr txBox="1"/>
          <p:nvPr/>
        </p:nvSpPr>
        <p:spPr>
          <a:xfrm>
            <a:off x="4045598" y="2380418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Drop_food</a:t>
            </a:r>
            <a:r>
              <a:rPr lang="fr-FR" dirty="0"/>
              <a:t> (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food</a:t>
            </a:r>
            <a:r>
              <a:rPr lang="fr-FR" dirty="0"/>
              <a:t> count, a, b)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328D4D-BB6B-42EA-9C14-F0D71BB8493C}"/>
              </a:ext>
            </a:extLst>
          </p:cNvPr>
          <p:cNvSpPr txBox="1"/>
          <p:nvPr/>
        </p:nvSpPr>
        <p:spPr>
          <a:xfrm>
            <a:off x="2087958" y="3324115"/>
            <a:ext cx="881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One_turn</a:t>
            </a:r>
            <a:r>
              <a:rPr lang="fr-FR" dirty="0"/>
              <a:t> (</a:t>
            </a:r>
            <a:r>
              <a:rPr lang="fr-FR" dirty="0" err="1"/>
              <a:t>map_pher_home</a:t>
            </a:r>
            <a:r>
              <a:rPr lang="fr-FR" dirty="0"/>
              <a:t>, </a:t>
            </a:r>
            <a:r>
              <a:rPr lang="fr-FR" dirty="0" err="1"/>
              <a:t>map_pher_food</a:t>
            </a:r>
            <a:r>
              <a:rPr lang="fr-FR" dirty="0"/>
              <a:t>, </a:t>
            </a:r>
            <a:r>
              <a:rPr lang="fr-FR" dirty="0" err="1"/>
              <a:t>food_map</a:t>
            </a:r>
            <a:r>
              <a:rPr lang="fr-FR" dirty="0"/>
              <a:t>, </a:t>
            </a:r>
            <a:r>
              <a:rPr lang="fr-FR" dirty="0" err="1"/>
              <a:t>clock_map</a:t>
            </a:r>
            <a:r>
              <a:rPr lang="fr-FR" dirty="0"/>
              <a:t>, count)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7E76F9-A27D-403B-A5B5-51AD74768EE6}"/>
              </a:ext>
            </a:extLst>
          </p:cNvPr>
          <p:cNvSpPr txBox="1"/>
          <p:nvPr/>
        </p:nvSpPr>
        <p:spPr>
          <a:xfrm>
            <a:off x="1326776" y="5250223"/>
            <a:ext cx="106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Simulation (</a:t>
            </a:r>
            <a:r>
              <a:rPr lang="fr-FR" dirty="0" err="1"/>
              <a:t>map_pher_home</a:t>
            </a:r>
            <a:r>
              <a:rPr lang="fr-FR" dirty="0"/>
              <a:t>, </a:t>
            </a:r>
            <a:r>
              <a:rPr lang="fr-FR" dirty="0" err="1"/>
              <a:t>map_pher_food</a:t>
            </a:r>
            <a:r>
              <a:rPr lang="fr-FR" dirty="0"/>
              <a:t>, </a:t>
            </a:r>
            <a:r>
              <a:rPr lang="fr-FR" dirty="0" err="1"/>
              <a:t>food_map</a:t>
            </a:r>
            <a:r>
              <a:rPr lang="fr-FR" dirty="0"/>
              <a:t>, </a:t>
            </a:r>
            <a:r>
              <a:rPr lang="fr-FR" dirty="0" err="1"/>
              <a:t>clock_map</a:t>
            </a:r>
            <a:r>
              <a:rPr lang="fr-FR" dirty="0"/>
              <a:t>, </a:t>
            </a:r>
            <a:r>
              <a:rPr lang="fr-FR" dirty="0" err="1"/>
              <a:t>food_count</a:t>
            </a:r>
            <a:r>
              <a:rPr lang="fr-FR" dirty="0"/>
              <a:t>, </a:t>
            </a:r>
            <a:r>
              <a:rPr lang="fr-FR" dirty="0" err="1"/>
              <a:t>max_turn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26F2A5-CB56-4E68-86D4-A4C45737788B}"/>
              </a:ext>
            </a:extLst>
          </p:cNvPr>
          <p:cNvSpPr txBox="1"/>
          <p:nvPr/>
        </p:nvSpPr>
        <p:spPr>
          <a:xfrm>
            <a:off x="2087958" y="4287169"/>
            <a:ext cx="83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One_eratic_move</a:t>
            </a:r>
            <a:r>
              <a:rPr lang="fr-FR" dirty="0"/>
              <a:t>(</a:t>
            </a:r>
            <a:r>
              <a:rPr lang="fr-FR" dirty="0" err="1"/>
              <a:t>map_pher_home</a:t>
            </a:r>
            <a:r>
              <a:rPr lang="fr-FR" dirty="0"/>
              <a:t>, </a:t>
            </a:r>
            <a:r>
              <a:rPr lang="fr-FR" dirty="0" err="1"/>
              <a:t>map_pher_food</a:t>
            </a:r>
            <a:r>
              <a:rPr lang="fr-FR" dirty="0"/>
              <a:t>, </a:t>
            </a:r>
            <a:r>
              <a:rPr lang="fr-FR" dirty="0" err="1"/>
              <a:t>clock_map</a:t>
            </a:r>
            <a:r>
              <a:rPr lang="fr-FR" dirty="0"/>
              <a:t>, a, b)</a:t>
            </a:r>
          </a:p>
        </p:txBody>
      </p:sp>
    </p:spTree>
    <p:extLst>
      <p:ext uri="{BB962C8B-B14F-4D97-AF65-F5344CB8AC3E}">
        <p14:creationId xmlns:p14="http://schemas.microsoft.com/office/powerpoint/2010/main" val="189067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F60DA-C396-445A-92FD-D1C55C7B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185" y="596815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L’interface graphique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7477E2-2880-4BB9-8349-262071CA3F15}"/>
              </a:ext>
            </a:extLst>
          </p:cNvPr>
          <p:cNvSpPr txBox="1"/>
          <p:nvPr/>
        </p:nvSpPr>
        <p:spPr>
          <a:xfrm>
            <a:off x="409347" y="3142672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2: Les roulettes avec </a:t>
            </a:r>
            <a:r>
              <a:rPr lang="fr-FR" dirty="0" err="1"/>
              <a:t>tk.scale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5CCC39-C579-4E48-B6EA-BA7C673A227A}"/>
              </a:ext>
            </a:extLst>
          </p:cNvPr>
          <p:cNvSpPr txBox="1"/>
          <p:nvPr/>
        </p:nvSpPr>
        <p:spPr>
          <a:xfrm>
            <a:off x="496031" y="224263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La </a:t>
            </a:r>
            <a:r>
              <a:rPr lang="fr-FR" dirty="0" err="1"/>
              <a:t>fenetre</a:t>
            </a:r>
            <a:r>
              <a:rPr lang="fr-FR" dirty="0"/>
              <a:t> </a:t>
            </a:r>
            <a:r>
              <a:rPr lang="fr-FR" dirty="0" err="1"/>
              <a:t>tkinter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EBCF97-3B96-4AD3-890A-50515A42866D}"/>
              </a:ext>
            </a:extLst>
          </p:cNvPr>
          <p:cNvSpPr txBox="1"/>
          <p:nvPr/>
        </p:nvSpPr>
        <p:spPr>
          <a:xfrm>
            <a:off x="409347" y="4073848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Les boutons avec </a:t>
            </a:r>
            <a:r>
              <a:rPr lang="fr-FR" dirty="0" err="1"/>
              <a:t>tk.radiobutton</a:t>
            </a:r>
            <a:r>
              <a:rPr lang="fr-FR" dirty="0"/>
              <a:t> et </a:t>
            </a:r>
            <a:r>
              <a:rPr lang="fr-FR" dirty="0" err="1"/>
              <a:t>tk.button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80F7E0-0E34-4341-B50F-B317CBB13746}"/>
              </a:ext>
            </a:extLst>
          </p:cNvPr>
          <p:cNvSpPr txBox="1"/>
          <p:nvPr/>
        </p:nvSpPr>
        <p:spPr>
          <a:xfrm>
            <a:off x="245574" y="5708147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Transformation </a:t>
            </a:r>
            <a:r>
              <a:rPr lang="fr-FR" dirty="0" err="1"/>
              <a:t>numpy</a:t>
            </a:r>
            <a:r>
              <a:rPr lang="fr-FR" dirty="0"/>
              <a:t> vers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6E2BAB-473D-4B23-B576-7E760341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0" y="1364776"/>
            <a:ext cx="6227774" cy="50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41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858</Words>
  <Application>Microsoft Office PowerPoint</Application>
  <PresentationFormat>Grand écran</PresentationFormat>
  <Paragraphs>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Brin</vt:lpstr>
      <vt:lpstr>La dynamique de la fourmilière</vt:lpstr>
      <vt:lpstr>Les notions importantes sur les fourmis</vt:lpstr>
      <vt:lpstr>Quelles sont les interactions, mécanismes organisationnels permettant aux fourmis de faire naitre un super-organisme résilient ?</vt:lpstr>
      <vt:lpstr>Présentation du modèle</vt:lpstr>
      <vt:lpstr>Paramètres du modèle</vt:lpstr>
      <vt:lpstr>Les fonctions du modèle 1</vt:lpstr>
      <vt:lpstr>Les fonctions du modèle 2</vt:lpstr>
      <vt:lpstr>Les fonctions du modèle 3</vt:lpstr>
      <vt:lpstr>L’interface graphique tkinter</vt:lpstr>
      <vt:lpstr>Résultats du modèle</vt:lpstr>
      <vt:lpstr>Analyse des résultats</vt:lpstr>
      <vt:lpstr>Critique des résultats</vt:lpstr>
      <vt:lpstr>Ce que l’on aurait pu améliorer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dynamique de la fourmilière</dc:title>
  <dc:creator>Alban de Lisle</dc:creator>
  <cp:lastModifiedBy>Alban de Lisle</cp:lastModifiedBy>
  <cp:revision>14</cp:revision>
  <dcterms:created xsi:type="dcterms:W3CDTF">2021-05-04T03:18:30Z</dcterms:created>
  <dcterms:modified xsi:type="dcterms:W3CDTF">2021-05-04T15:45:01Z</dcterms:modified>
</cp:coreProperties>
</file>