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8" r:id="rId9"/>
    <p:sldId id="269" r:id="rId10"/>
    <p:sldId id="263" r:id="rId11"/>
    <p:sldId id="264" r:id="rId12"/>
    <p:sldId id="266" r:id="rId13"/>
    <p:sldId id="265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E7E1D-C717-4477-98F3-E2BB58DCF09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B32EDC-8FC5-49DF-A985-1B2D94C634E1}">
      <dgm:prSet/>
      <dgm:spPr/>
      <dgm:t>
        <a:bodyPr/>
        <a:lstStyle/>
        <a:p>
          <a:r>
            <a:rPr lang="fr-FR" dirty="0"/>
            <a:t>Comment la mobilité influe sur la biodiversité dans un milieu?</a:t>
          </a:r>
          <a:endParaRPr lang="en-US" dirty="0"/>
        </a:p>
      </dgm:t>
    </dgm:pt>
    <dgm:pt modelId="{051ABF46-24E9-44DE-BD75-7F9B14A0E205}" type="parTrans" cxnId="{623A2024-04CD-491E-A7BF-CA9C884004F6}">
      <dgm:prSet/>
      <dgm:spPr/>
      <dgm:t>
        <a:bodyPr/>
        <a:lstStyle/>
        <a:p>
          <a:endParaRPr lang="en-US"/>
        </a:p>
      </dgm:t>
    </dgm:pt>
    <dgm:pt modelId="{BDCB2F8C-12BB-4E4C-9401-A11F2DE765B7}" type="sibTrans" cxnId="{623A2024-04CD-491E-A7BF-CA9C884004F6}">
      <dgm:prSet/>
      <dgm:spPr/>
      <dgm:t>
        <a:bodyPr/>
        <a:lstStyle/>
        <a:p>
          <a:endParaRPr lang="en-US"/>
        </a:p>
      </dgm:t>
    </dgm:pt>
    <dgm:pt modelId="{BBCB11E2-11F6-4504-8CE5-860B41A27882}">
      <dgm:prSet/>
      <dgm:spPr/>
      <dgm:t>
        <a:bodyPr/>
        <a:lstStyle/>
        <a:p>
          <a:r>
            <a:rPr lang="fr-FR" dirty="0"/>
            <a:t>Quel est le seuil critique de mobilité ?</a:t>
          </a:r>
          <a:endParaRPr lang="en-US" dirty="0"/>
        </a:p>
      </dgm:t>
    </dgm:pt>
    <dgm:pt modelId="{C10FC157-B44F-440A-9FB1-03B9E6FB3211}" type="parTrans" cxnId="{024E71F5-3AC8-4400-BF12-5F63C86E8A26}">
      <dgm:prSet/>
      <dgm:spPr/>
      <dgm:t>
        <a:bodyPr/>
        <a:lstStyle/>
        <a:p>
          <a:endParaRPr lang="en-US"/>
        </a:p>
      </dgm:t>
    </dgm:pt>
    <dgm:pt modelId="{4D25F64E-16F4-48E6-8503-A4E4651BD07B}" type="sibTrans" cxnId="{024E71F5-3AC8-4400-BF12-5F63C86E8A26}">
      <dgm:prSet/>
      <dgm:spPr/>
      <dgm:t>
        <a:bodyPr/>
        <a:lstStyle/>
        <a:p>
          <a:endParaRPr lang="en-US"/>
        </a:p>
      </dgm:t>
    </dgm:pt>
    <dgm:pt modelId="{006C57AE-5CA7-4A66-AD47-C1236E6C0270}" type="pres">
      <dgm:prSet presAssocID="{00DE7E1D-C717-4477-98F3-E2BB58DCF0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C7B2B1-0C52-4C6D-9301-2A5E29951BCF}" type="pres">
      <dgm:prSet presAssocID="{92B32EDC-8FC5-49DF-A985-1B2D94C634E1}" presName="hierRoot1" presStyleCnt="0"/>
      <dgm:spPr/>
    </dgm:pt>
    <dgm:pt modelId="{23FFC0C3-E5B3-4ED8-8813-F5CF339931BC}" type="pres">
      <dgm:prSet presAssocID="{92B32EDC-8FC5-49DF-A985-1B2D94C634E1}" presName="composite" presStyleCnt="0"/>
      <dgm:spPr/>
    </dgm:pt>
    <dgm:pt modelId="{1786B608-C49F-46D2-A53D-F8E44CEC6298}" type="pres">
      <dgm:prSet presAssocID="{92B32EDC-8FC5-49DF-A985-1B2D94C634E1}" presName="background" presStyleLbl="node0" presStyleIdx="0" presStyleCnt="2"/>
      <dgm:spPr/>
    </dgm:pt>
    <dgm:pt modelId="{86BEA3A3-ABEB-4705-A86A-F008434C3623}" type="pres">
      <dgm:prSet presAssocID="{92B32EDC-8FC5-49DF-A985-1B2D94C634E1}" presName="text" presStyleLbl="fgAcc0" presStyleIdx="0" presStyleCnt="2">
        <dgm:presLayoutVars>
          <dgm:chPref val="3"/>
        </dgm:presLayoutVars>
      </dgm:prSet>
      <dgm:spPr/>
    </dgm:pt>
    <dgm:pt modelId="{D93C557F-851F-4B58-B3A8-38D16E77FC10}" type="pres">
      <dgm:prSet presAssocID="{92B32EDC-8FC5-49DF-A985-1B2D94C634E1}" presName="hierChild2" presStyleCnt="0"/>
      <dgm:spPr/>
    </dgm:pt>
    <dgm:pt modelId="{4AA74296-B41E-4E08-AB29-AD020A11919C}" type="pres">
      <dgm:prSet presAssocID="{BBCB11E2-11F6-4504-8CE5-860B41A27882}" presName="hierRoot1" presStyleCnt="0"/>
      <dgm:spPr/>
    </dgm:pt>
    <dgm:pt modelId="{8A8A12FC-8F92-49BF-A9A7-779FF723C34D}" type="pres">
      <dgm:prSet presAssocID="{BBCB11E2-11F6-4504-8CE5-860B41A27882}" presName="composite" presStyleCnt="0"/>
      <dgm:spPr/>
    </dgm:pt>
    <dgm:pt modelId="{1F5DA47E-7B9E-4F38-8885-206276A2CDB6}" type="pres">
      <dgm:prSet presAssocID="{BBCB11E2-11F6-4504-8CE5-860B41A27882}" presName="background" presStyleLbl="node0" presStyleIdx="1" presStyleCnt="2"/>
      <dgm:spPr/>
    </dgm:pt>
    <dgm:pt modelId="{F5ECD71A-C4DA-4865-B8F5-61C8FC83810F}" type="pres">
      <dgm:prSet presAssocID="{BBCB11E2-11F6-4504-8CE5-860B41A27882}" presName="text" presStyleLbl="fgAcc0" presStyleIdx="1" presStyleCnt="2">
        <dgm:presLayoutVars>
          <dgm:chPref val="3"/>
        </dgm:presLayoutVars>
      </dgm:prSet>
      <dgm:spPr/>
    </dgm:pt>
    <dgm:pt modelId="{F7A4AAA2-35AA-4754-95D7-E2B7D0B7A872}" type="pres">
      <dgm:prSet presAssocID="{BBCB11E2-11F6-4504-8CE5-860B41A27882}" presName="hierChild2" presStyleCnt="0"/>
      <dgm:spPr/>
    </dgm:pt>
  </dgm:ptLst>
  <dgm:cxnLst>
    <dgm:cxn modelId="{623A2024-04CD-491E-A7BF-CA9C884004F6}" srcId="{00DE7E1D-C717-4477-98F3-E2BB58DCF09D}" destId="{92B32EDC-8FC5-49DF-A985-1B2D94C634E1}" srcOrd="0" destOrd="0" parTransId="{051ABF46-24E9-44DE-BD75-7F9B14A0E205}" sibTransId="{BDCB2F8C-12BB-4E4C-9401-A11F2DE765B7}"/>
    <dgm:cxn modelId="{B19DBFAD-7A15-4678-A60C-1F881780AA05}" type="presOf" srcId="{00DE7E1D-C717-4477-98F3-E2BB58DCF09D}" destId="{006C57AE-5CA7-4A66-AD47-C1236E6C0270}" srcOrd="0" destOrd="0" presId="urn:microsoft.com/office/officeart/2005/8/layout/hierarchy1"/>
    <dgm:cxn modelId="{966188B1-F2DE-466B-B031-0B0D974141F6}" type="presOf" srcId="{BBCB11E2-11F6-4504-8CE5-860B41A27882}" destId="{F5ECD71A-C4DA-4865-B8F5-61C8FC83810F}" srcOrd="0" destOrd="0" presId="urn:microsoft.com/office/officeart/2005/8/layout/hierarchy1"/>
    <dgm:cxn modelId="{B3A6C0B4-6507-4593-B58F-A691C2678A4E}" type="presOf" srcId="{92B32EDC-8FC5-49DF-A985-1B2D94C634E1}" destId="{86BEA3A3-ABEB-4705-A86A-F008434C3623}" srcOrd="0" destOrd="0" presId="urn:microsoft.com/office/officeart/2005/8/layout/hierarchy1"/>
    <dgm:cxn modelId="{024E71F5-3AC8-4400-BF12-5F63C86E8A26}" srcId="{00DE7E1D-C717-4477-98F3-E2BB58DCF09D}" destId="{BBCB11E2-11F6-4504-8CE5-860B41A27882}" srcOrd="1" destOrd="0" parTransId="{C10FC157-B44F-440A-9FB1-03B9E6FB3211}" sibTransId="{4D25F64E-16F4-48E6-8503-A4E4651BD07B}"/>
    <dgm:cxn modelId="{2664A9D6-FAB6-4BBE-8995-F7DF83E6A537}" type="presParOf" srcId="{006C57AE-5CA7-4A66-AD47-C1236E6C0270}" destId="{55C7B2B1-0C52-4C6D-9301-2A5E29951BCF}" srcOrd="0" destOrd="0" presId="urn:microsoft.com/office/officeart/2005/8/layout/hierarchy1"/>
    <dgm:cxn modelId="{792536E9-4B65-4E25-9BEA-CFBAF61F7833}" type="presParOf" srcId="{55C7B2B1-0C52-4C6D-9301-2A5E29951BCF}" destId="{23FFC0C3-E5B3-4ED8-8813-F5CF339931BC}" srcOrd="0" destOrd="0" presId="urn:microsoft.com/office/officeart/2005/8/layout/hierarchy1"/>
    <dgm:cxn modelId="{12E76E53-1A98-4443-9C37-E582723BF6B5}" type="presParOf" srcId="{23FFC0C3-E5B3-4ED8-8813-F5CF339931BC}" destId="{1786B608-C49F-46D2-A53D-F8E44CEC6298}" srcOrd="0" destOrd="0" presId="urn:microsoft.com/office/officeart/2005/8/layout/hierarchy1"/>
    <dgm:cxn modelId="{BB00C63E-1086-4E63-88DB-F6BC7A52E08F}" type="presParOf" srcId="{23FFC0C3-E5B3-4ED8-8813-F5CF339931BC}" destId="{86BEA3A3-ABEB-4705-A86A-F008434C3623}" srcOrd="1" destOrd="0" presId="urn:microsoft.com/office/officeart/2005/8/layout/hierarchy1"/>
    <dgm:cxn modelId="{1C811CCB-9DD7-4BD1-9E6A-AA2EF805A826}" type="presParOf" srcId="{55C7B2B1-0C52-4C6D-9301-2A5E29951BCF}" destId="{D93C557F-851F-4B58-B3A8-38D16E77FC10}" srcOrd="1" destOrd="0" presId="urn:microsoft.com/office/officeart/2005/8/layout/hierarchy1"/>
    <dgm:cxn modelId="{1775CEC8-0764-46BE-B179-1DF844721490}" type="presParOf" srcId="{006C57AE-5CA7-4A66-AD47-C1236E6C0270}" destId="{4AA74296-B41E-4E08-AB29-AD020A11919C}" srcOrd="1" destOrd="0" presId="urn:microsoft.com/office/officeart/2005/8/layout/hierarchy1"/>
    <dgm:cxn modelId="{70382438-17B4-443B-B485-724EA22C7B0F}" type="presParOf" srcId="{4AA74296-B41E-4E08-AB29-AD020A11919C}" destId="{8A8A12FC-8F92-49BF-A9A7-779FF723C34D}" srcOrd="0" destOrd="0" presId="urn:microsoft.com/office/officeart/2005/8/layout/hierarchy1"/>
    <dgm:cxn modelId="{2E410775-DF23-4817-B303-683D05820EAD}" type="presParOf" srcId="{8A8A12FC-8F92-49BF-A9A7-779FF723C34D}" destId="{1F5DA47E-7B9E-4F38-8885-206276A2CDB6}" srcOrd="0" destOrd="0" presId="urn:microsoft.com/office/officeart/2005/8/layout/hierarchy1"/>
    <dgm:cxn modelId="{F4C70F20-4B1A-4895-82F2-C7F861F051F5}" type="presParOf" srcId="{8A8A12FC-8F92-49BF-A9A7-779FF723C34D}" destId="{F5ECD71A-C4DA-4865-B8F5-61C8FC83810F}" srcOrd="1" destOrd="0" presId="urn:microsoft.com/office/officeart/2005/8/layout/hierarchy1"/>
    <dgm:cxn modelId="{1E1B3B9F-398E-4C8A-B7F0-4320B5420B1E}" type="presParOf" srcId="{4AA74296-B41E-4E08-AB29-AD020A11919C}" destId="{F7A4AAA2-35AA-4754-95D7-E2B7D0B7A8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6B608-C49F-46D2-A53D-F8E44CEC629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EA3A3-ABEB-4705-A86A-F008434C3623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Comment la mobilité influe sur la biodiversité dans un milieu?</a:t>
          </a:r>
          <a:endParaRPr lang="en-US" sz="4000" kern="1200" dirty="0"/>
        </a:p>
      </dsp:txBody>
      <dsp:txXfrm>
        <a:off x="696297" y="538547"/>
        <a:ext cx="4171627" cy="2590157"/>
      </dsp:txXfrm>
    </dsp:sp>
    <dsp:sp modelId="{1F5DA47E-7B9E-4F38-8885-206276A2CDB6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CD71A-C4DA-4865-B8F5-61C8FC83810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Quel est le seuil critique de mobilité ?</a:t>
          </a:r>
          <a:endParaRPr lang="en-US" sz="4000" kern="1200" dirty="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0D3-DBF6-4A5C-92B0-33AC3B44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803E71-2C0F-4A72-9C63-9DF13E291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53044-EA48-46E7-89FD-E6C3BFFB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504CF4-4115-4933-845C-E4CB5CA2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B49B2-24B7-4397-9EC6-7A031DA9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4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CB8EE-CC4E-4698-8FC4-27F807DF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837F41-38F0-4DA1-A304-AD9D767A8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ABD67-360A-41AE-B423-B1812D57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A9002-1071-4B10-8EEF-2B801896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E5521-E982-4EAC-849D-BD3C72EE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1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902250-876E-49A6-AFE4-75301D0B5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A0608E-0C00-48C4-B450-EDFEF464F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637A6-A34C-46BD-92A0-89B9CB2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045DE-992E-4256-86E9-371ED44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BFEA94-DB6A-4185-8464-A71B5D79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08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4A633-F682-4924-866B-C7A21504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A3A74-04F8-4A9F-913E-E45607EC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F655E2-6341-4C9E-B422-A3F03DB1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489B55-F939-48D1-AD48-DCE3BC13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980843-CE97-45C9-8E53-D79D6409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4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4FEF7-1784-470D-B3E8-C68056DC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C1DD8D-9E74-4B94-8BA6-A8287EA3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55989-1FBD-4860-9815-1CD35E5F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7AF62-BCFB-48EC-9675-55568522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CDE96-D2C2-40BA-A64C-3628315C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23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42DFC-1F75-4B45-9E76-61A2CA84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1F47FF-DA81-4C55-BDDE-B7D2038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86BA66-BDAF-4D86-B2C6-D4A92241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C7EC9C-C63B-4AE5-951D-F45E48F7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F52B2F-0F26-49F2-8A42-43BB03D0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65E217-F38F-46F8-8DF2-F4F22AF1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45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82580-0319-4D07-83FC-DA2B4626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E313CB-64E5-4C45-9B73-E46CED66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D000D5-29A1-499D-97B9-37DC6136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609913-C501-4178-BCA9-09B243870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3DE0D4-6033-466B-A3DD-C92DB3041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262D5B-B79F-4D1E-B6E2-3EF6A541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30F83E-0D9D-40D5-8156-07A8BA6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69873B-0270-42ED-A0D5-9F41443E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8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FB7C3-73B8-4C1F-8FC4-320E7CB8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E90216-B333-4A6E-85F4-24071844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2253C9-B950-460F-9924-18151FB8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434083-6615-4DD9-BF02-FB7C84B1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03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AEAE7C-A2EA-42BD-9000-56400260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80E33C-D15A-4AEF-9C6C-0B6ED15C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294A56-F78E-4D0F-9FD4-9663C764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34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CC37B-41E2-474F-89B5-43C3CEC3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34569B-EFBF-4CE0-AF45-A464B8B0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5D81E4-0457-4280-8EAC-50800FE6F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F20DE1-ABAA-4FAB-AEE7-D42F985E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775A56-9198-46DE-BA90-35A6427B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F6C6A4-993B-4085-B932-729A4FC8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05EA1-5661-4035-B4DB-B18E8115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89DB22-257E-45FE-9EEA-0C3097E35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1892E7-C320-4DC9-9A21-CA5AE085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104C83-3B8E-48D1-BA23-84E2612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2E2BE6-3E6E-4356-A9DC-D1C10612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CD31BD-494B-4B7A-82EE-3D07255B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42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E7FCB0-B184-431F-96EF-2214EC16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107705-C831-41FE-A31B-6EAEFF1A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B362F-6DBD-4639-BD1B-C55C206F8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0AEB-31A0-4A1C-B8F6-6BA217B70A3F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E3CAEA-25E8-4D73-8E81-D2A472F54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D81C9C-8B8A-4EB5-BC26-7AA5C4C3E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3969-A07B-46B1-A323-D615F7069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6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185175-C444-4A00-A57B-F6C910FD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4500" dirty="0"/>
              <a:t>ARE DYNAMIC </a:t>
            </a:r>
            <a:br>
              <a:rPr lang="fr-FR" sz="4500" dirty="0"/>
            </a:br>
            <a:r>
              <a:rPr lang="fr-FR" sz="4500" dirty="0">
                <a:latin typeface="Baskerville Old Face" panose="02020602080505020303" pitchFamily="18" charset="0"/>
              </a:rPr>
              <a:t>Etude de la biodiversité d’une population selon le modèle du Spatial Rock Paper Scissors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9E3038-2522-45E2-8574-0289F9E5C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616" y="5298487"/>
            <a:ext cx="8172768" cy="1559513"/>
          </a:xfrm>
        </p:spPr>
        <p:txBody>
          <a:bodyPr anchor="ctr">
            <a:normAutofit/>
          </a:bodyPr>
          <a:lstStyle/>
          <a:p>
            <a:r>
              <a:rPr lang="fr-FR" sz="1400" dirty="0"/>
              <a:t>Le </a:t>
            </a:r>
            <a:r>
              <a:rPr lang="fr-FR" sz="1400" dirty="0" err="1"/>
              <a:t>Roc’h</a:t>
            </a:r>
            <a:r>
              <a:rPr lang="fr-FR" sz="1400" dirty="0"/>
              <a:t> </a:t>
            </a:r>
            <a:r>
              <a:rPr lang="fr-FR" sz="1400" dirty="0" err="1"/>
              <a:t>Morgère</a:t>
            </a:r>
            <a:r>
              <a:rPr lang="fr-FR" sz="1400" dirty="0"/>
              <a:t> Lucas</a:t>
            </a:r>
          </a:p>
          <a:p>
            <a:r>
              <a:rPr lang="fr-FR" sz="1400" dirty="0" err="1"/>
              <a:t>Ouriagli</a:t>
            </a:r>
            <a:r>
              <a:rPr lang="fr-FR" sz="1400" dirty="0"/>
              <a:t> Ilias</a:t>
            </a:r>
          </a:p>
          <a:p>
            <a:r>
              <a:rPr lang="fr-FR" sz="1400" dirty="0" err="1"/>
              <a:t>ScFo</a:t>
            </a:r>
            <a:r>
              <a:rPr lang="fr-FR" sz="1400" dirty="0"/>
              <a:t> 21-4A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1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69A163-1ABC-48DB-9D3A-B5EB5019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Résultats</a:t>
            </a:r>
            <a:r>
              <a:rPr lang="en-US" sz="5200" dirty="0"/>
              <a:t> de </a:t>
            </a:r>
            <a:r>
              <a:rPr lang="en-US" sz="5200" dirty="0" err="1"/>
              <a:t>nos</a:t>
            </a:r>
            <a:r>
              <a:rPr lang="en-US" sz="5200" dirty="0"/>
              <a:t> tests</a:t>
            </a:r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5FF53297-5879-490D-8CB3-3B21DBD59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60" y="2682156"/>
            <a:ext cx="4918351" cy="3737459"/>
          </a:xfrm>
          <a:prstGeom prst="rect">
            <a:avLst/>
          </a:prstGeom>
        </p:spPr>
      </p:pic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5525E2ED-1BEC-4538-871E-61751BA1A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5" y="2682034"/>
            <a:ext cx="5460023" cy="36150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25FB4F-3087-49DE-BC9A-F2D935B1B56B}"/>
              </a:ext>
            </a:extLst>
          </p:cNvPr>
          <p:cNvSpPr/>
          <p:nvPr/>
        </p:nvSpPr>
        <p:spPr>
          <a:xfrm>
            <a:off x="3095364" y="1675261"/>
            <a:ext cx="6038476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234A42F-8117-44DF-A212-467C4195A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181" y="2300996"/>
            <a:ext cx="4657748" cy="85351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832251-0ED3-427C-8EB9-A2F581FC183C}"/>
              </a:ext>
            </a:extLst>
          </p:cNvPr>
          <p:cNvSpPr txBox="1"/>
          <p:nvPr/>
        </p:nvSpPr>
        <p:spPr>
          <a:xfrm>
            <a:off x="6789614" y="2368671"/>
            <a:ext cx="43860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fr-FR" sz="1600" dirty="0">
                <a:solidFill>
                  <a:prstClr val="black"/>
                </a:solidFill>
              </a:rPr>
              <a:t>Proportion de cas d’extinction sur 100 exécutions en fonction de la probabilité de mobilité</a:t>
            </a:r>
            <a:r>
              <a:rPr lang="fr-FR" sz="1400" dirty="0">
                <a:solidFill>
                  <a:prstClr val="black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908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BE7446-FA09-48E4-8926-4BEB976D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FR" sz="6000" dirty="0"/>
              <a:t>Observations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851437-08AA-460A-B0AC-750DB2B5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200" dirty="0"/>
              <a:t> Plus la mobilité est élevée, plus l’algorithme converge rapidement vers l’extinction d’une espèce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/>
              <a:t>On trouve que le seuil critique de mobilité au dessus duquel l’algorithme converge systématiquement est de 0,2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95717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133608-DCCE-4477-B800-34343733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dirty="0"/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B76A94-0D8F-49BC-B32D-02297008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/>
              <a:t>Pour maintenir la biodiversité dans un milieu, la migration des individus doit être faible, donc les interactions doivent rester localisées</a:t>
            </a:r>
          </a:p>
          <a:p>
            <a:endParaRPr lang="fr-FR" sz="1800"/>
          </a:p>
          <a:p>
            <a:r>
              <a:rPr lang="fr-FR" sz="1800"/>
              <a:t>Exemple d’espèce invasive : Le frelon asiatique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arbre, plein air, ciel, nid de guêpes&#10;&#10;Description générée automatiquement">
            <a:extLst>
              <a:ext uri="{FF2B5EF4-FFF2-40B4-BE49-F238E27FC236}">
                <a16:creationId xmlns:a16="http://schemas.microsoft.com/office/drawing/2014/main" id="{C31DBE46-3DDF-4FA4-88F7-586B9F548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307584"/>
            <a:ext cx="5628018" cy="40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9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39B70-C13A-49A5-97A6-A470072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910" y="1182221"/>
            <a:ext cx="4483659" cy="1162285"/>
          </a:xfrm>
        </p:spPr>
        <p:txBody>
          <a:bodyPr/>
          <a:lstStyle/>
          <a:p>
            <a:pPr marL="0" indent="0" defTabSz="941832">
              <a:spcBef>
                <a:spcPts val="1030"/>
              </a:spcBef>
              <a:buNone/>
            </a:pPr>
            <a:r>
              <a:rPr lang="fr-FR" sz="3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 critique</a:t>
            </a:r>
          </a:p>
          <a:p>
            <a:pPr marL="235458" indent="-235458" defTabSz="941832">
              <a:spcBef>
                <a:spcPts val="1030"/>
              </a:spcBef>
            </a:pPr>
            <a:r>
              <a:rPr lang="fr-FR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Modèle très simplifié</a:t>
            </a:r>
          </a:p>
          <a:p>
            <a:pPr marL="0" indent="0" defTabSz="941832">
              <a:spcBef>
                <a:spcPts val="1030"/>
              </a:spcBef>
              <a:buNone/>
            </a:pPr>
            <a:endParaRPr lang="fr-FR" sz="288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5458" indent="-235458" defTabSz="941832">
              <a:spcBef>
                <a:spcPts val="1030"/>
              </a:spcBef>
            </a:pPr>
            <a:endParaRPr lang="fr-FR" sz="288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5458" indent="-235458" defTabSz="941832">
              <a:spcBef>
                <a:spcPts val="1030"/>
              </a:spcBef>
            </a:pPr>
            <a:endParaRPr lang="fr-FR" sz="288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5458" indent="-235458" defTabSz="941832">
              <a:spcBef>
                <a:spcPts val="1030"/>
              </a:spcBef>
            </a:pPr>
            <a:endParaRPr lang="fr-FR" sz="288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40F4A1-BADE-4C6F-AFF4-69AC296E68CF}"/>
              </a:ext>
            </a:extLst>
          </p:cNvPr>
          <p:cNvSpPr txBox="1"/>
          <p:nvPr/>
        </p:nvSpPr>
        <p:spPr>
          <a:xfrm>
            <a:off x="5852558" y="1056575"/>
            <a:ext cx="5452533" cy="289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fr-FR" sz="3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Ouvertures</a:t>
            </a:r>
          </a:p>
          <a:p>
            <a:pPr marL="353187" indent="-353187" defTabSz="9418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serait intéressant d’étudier l’impact des autres paramètres sur l’extinction d’une espèce et sur la variation du seuil critique de mobilité</a:t>
            </a:r>
            <a:endParaRPr lang="fr-FR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10460-D204-45F1-90A7-35F61D9260AD}"/>
              </a:ext>
            </a:extLst>
          </p:cNvPr>
          <p:cNvSpPr/>
          <p:nvPr/>
        </p:nvSpPr>
        <p:spPr>
          <a:xfrm>
            <a:off x="365760" y="914400"/>
            <a:ext cx="4483659" cy="40538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A5298-0645-4AF6-A6F4-FB9751C98518}"/>
              </a:ext>
            </a:extLst>
          </p:cNvPr>
          <p:cNvSpPr/>
          <p:nvPr/>
        </p:nvSpPr>
        <p:spPr>
          <a:xfrm>
            <a:off x="5548393" y="914400"/>
            <a:ext cx="5920353" cy="40538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12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EB4A3C-2D57-402C-B105-017F20D1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63" y="3065538"/>
            <a:ext cx="7765277" cy="866381"/>
          </a:xfrm>
        </p:spPr>
        <p:txBody>
          <a:bodyPr>
            <a:normAutofit/>
          </a:bodyPr>
          <a:lstStyle/>
          <a:p>
            <a:pPr marL="0" indent="0" algn="ctr" defTabSz="667512">
              <a:spcBef>
                <a:spcPts val="730"/>
              </a:spcBef>
              <a:buNone/>
            </a:pPr>
            <a:r>
              <a:rPr lang="fr-FR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Merci de votre écoute</a:t>
            </a:r>
            <a:endParaRPr lang="fr-FR" sz="6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7C3C9-0664-4062-A763-9D5AC2842EA2}"/>
              </a:ext>
            </a:extLst>
          </p:cNvPr>
          <p:cNvSpPr/>
          <p:nvPr/>
        </p:nvSpPr>
        <p:spPr>
          <a:xfrm>
            <a:off x="1589060" y="2615749"/>
            <a:ext cx="6028770" cy="3368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925833-071B-4B55-B048-B02250BC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60" y="4155764"/>
            <a:ext cx="6036220" cy="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4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sol, lézard, reptile, plein air&#10;&#10;Description générée automatiquement">
            <a:extLst>
              <a:ext uri="{FF2B5EF4-FFF2-40B4-BE49-F238E27FC236}">
                <a16:creationId xmlns:a16="http://schemas.microsoft.com/office/drawing/2014/main" id="{DC886767-BC81-4B92-8741-47239DC2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8C5336-691A-4676-92C5-ED79E445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Thématique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57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0C77A5-E7F7-455B-BE1A-A2F632BE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Problématique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37C2BCA-C278-02BB-29A2-3CC248F59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7924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16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79F529-2959-4A7D-9CEC-3FB26F09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82" y="2297247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Le modèle : Spatial Rock Paper Scissors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8B1F74-2B26-408A-9ECA-488AACFF8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3" r="8165" b="2"/>
          <a:stretch/>
        </p:blipFill>
        <p:spPr>
          <a:xfrm>
            <a:off x="5922492" y="1176670"/>
            <a:ext cx="5536001" cy="492694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7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BEC9A3-494F-4CEA-9750-FDE5CFAD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Vidéo de notre modèle en action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5C0E8B-6793-47BB-833E-6166A0BA22B3}"/>
              </a:ext>
            </a:extLst>
          </p:cNvPr>
          <p:cNvSpPr txBox="1"/>
          <p:nvPr/>
        </p:nvSpPr>
        <p:spPr>
          <a:xfrm>
            <a:off x="9035511" y="5704621"/>
            <a:ext cx="36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https://imgur.com/a/5CajVVb</a:t>
            </a:r>
            <a:endParaRPr lang="fr-FR" dirty="0"/>
          </a:p>
        </p:txBody>
      </p:sp>
      <p:pic>
        <p:nvPicPr>
          <p:cNvPr id="8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9171C9AA-6581-4299-AD14-2AB6AF9E8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84" y="1651950"/>
            <a:ext cx="6630797" cy="37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28747C-6792-425E-A207-8E75D5AD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 dirty="0"/>
              <a:t>Implémentation du modèle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5A329-6754-43DB-B73B-ECF32F9D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35" y="2102035"/>
            <a:ext cx="10660933" cy="434993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Tableau à deux dimensions avec un nombre dans chaque case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3 Paramètres :</a:t>
            </a:r>
          </a:p>
          <a:p>
            <a:pPr marL="742950" lvl="1" indent="-285750"/>
            <a:r>
              <a:rPr lang="fr-FR" sz="2000" dirty="0"/>
              <a:t>Taux de prédation</a:t>
            </a:r>
          </a:p>
          <a:p>
            <a:pPr marL="742950" lvl="1" indent="-285750"/>
            <a:r>
              <a:rPr lang="fr-FR" sz="2000" dirty="0"/>
              <a:t>Taux de reproduction</a:t>
            </a:r>
          </a:p>
          <a:p>
            <a:pPr marL="742950" lvl="1" indent="-285750"/>
            <a:r>
              <a:rPr lang="fr-FR" sz="2000" dirty="0"/>
              <a:t>Taux de mobilité (permutation)</a:t>
            </a:r>
          </a:p>
          <a:p>
            <a:pPr marL="0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Chaque action correspond à une fonction</a:t>
            </a:r>
          </a:p>
          <a:p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Utilisation du module </a:t>
            </a:r>
            <a:r>
              <a:rPr lang="fr-FR" sz="2000" dirty="0" err="1"/>
              <a:t>Tkinter</a:t>
            </a:r>
            <a:r>
              <a:rPr lang="fr-FR" sz="2000" dirty="0"/>
              <a:t> pour l’affichage graphique </a:t>
            </a:r>
          </a:p>
        </p:txBody>
      </p:sp>
    </p:spTree>
    <p:extLst>
      <p:ext uri="{BB962C8B-B14F-4D97-AF65-F5344CB8AC3E}">
        <p14:creationId xmlns:p14="http://schemas.microsoft.com/office/powerpoint/2010/main" val="62989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63913-91C6-49A4-90AE-818EA03E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3800"/>
              <a:t>Notre modèle avec d’autres paramètres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20F7F-A6BD-44C3-A4B1-91F7BE97A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 dirty="0"/>
              <a:t>On voit que le comportement du programme change en fonction des paramètres</a:t>
            </a:r>
          </a:p>
          <a:p>
            <a:pPr marL="0" indent="0">
              <a:buNone/>
            </a:pPr>
            <a:r>
              <a:rPr lang="fr-FR" sz="2000" dirty="0"/>
              <a:t>Ici, les paramètres sont :</a:t>
            </a:r>
            <a:br>
              <a:rPr lang="fr-FR" sz="2000" dirty="0"/>
            </a:br>
            <a:r>
              <a:rPr lang="fr-FR" sz="2000" dirty="0"/>
              <a:t>taux de prédation : 0,6</a:t>
            </a:r>
            <a:br>
              <a:rPr lang="fr-FR" sz="2000" dirty="0"/>
            </a:br>
            <a:r>
              <a:rPr lang="fr-FR" sz="2000" dirty="0"/>
              <a:t>taux de reproduction : 0,3</a:t>
            </a:r>
            <a:br>
              <a:rPr lang="fr-FR" sz="2000" dirty="0"/>
            </a:br>
            <a:r>
              <a:rPr lang="fr-FR" sz="2000" dirty="0"/>
              <a:t>taux de mobilité : 0,1</a:t>
            </a:r>
          </a:p>
          <a:p>
            <a:pPr marL="0" indent="0">
              <a:buNone/>
            </a:pPr>
            <a:endParaRPr lang="fr-FR" sz="2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15F3B5-912A-43C8-8D9C-BC483EBF2F85}"/>
              </a:ext>
            </a:extLst>
          </p:cNvPr>
          <p:cNvSpPr txBox="1"/>
          <p:nvPr/>
        </p:nvSpPr>
        <p:spPr>
          <a:xfrm>
            <a:off x="8977394" y="5620257"/>
            <a:ext cx="426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https://imgur.com/a/LIDKk96</a:t>
            </a:r>
          </a:p>
        </p:txBody>
      </p:sp>
      <p:pic>
        <p:nvPicPr>
          <p:cNvPr id="8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3929DE69-0CA3-4C2F-9B97-6B6A92AFC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85" y="1579968"/>
            <a:ext cx="6702844" cy="37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BEF5E-1BC6-4ADE-AA22-58FB71FE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Exemple de cas où une couleur l’emporte sur les autres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B497E5-D07B-4675-BFF3-038C2F571F81}"/>
              </a:ext>
            </a:extLst>
          </p:cNvPr>
          <p:cNvSpPr txBox="1"/>
          <p:nvPr/>
        </p:nvSpPr>
        <p:spPr>
          <a:xfrm>
            <a:off x="8450266" y="5027923"/>
            <a:ext cx="553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https://imgur.com/a/o27XBHy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3A76D43-6197-4D85-92DB-803982531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50" y="1637764"/>
            <a:ext cx="5549485" cy="31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5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82C589-6AF1-413D-8D50-16D25B51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/>
              <a:t>Méthode pour répondre à notre problématique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AFF2D30-D12E-4F19-98F7-CE581B89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2400" dirty="0"/>
              <a:t>Faire varier le taux de mobilité</a:t>
            </a:r>
          </a:p>
          <a:p>
            <a:r>
              <a:rPr lang="fr-FR" sz="2400" dirty="0"/>
              <a:t>Regarder combien de tours sont nécessaire avant l’extinction d’une couleur</a:t>
            </a:r>
          </a:p>
          <a:p>
            <a:r>
              <a:rPr lang="fr-FR" sz="2400" dirty="0"/>
              <a:t>Sur plusieurs tirages, regarder quelle proportion arrive à une extinction avant 5000 tours</a:t>
            </a:r>
          </a:p>
        </p:txBody>
      </p:sp>
    </p:spTree>
    <p:extLst>
      <p:ext uri="{BB962C8B-B14F-4D97-AF65-F5344CB8AC3E}">
        <p14:creationId xmlns:p14="http://schemas.microsoft.com/office/powerpoint/2010/main" val="3406077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327</Words>
  <Application>Microsoft Office PowerPoint</Application>
  <PresentationFormat>Grand écran</PresentationFormat>
  <Paragraphs>50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Wingdings</vt:lpstr>
      <vt:lpstr>Thème Office</vt:lpstr>
      <vt:lpstr>ARE DYNAMIC  Etude de la biodiversité d’une population selon le modèle du Spatial Rock Paper Scissors </vt:lpstr>
      <vt:lpstr>Thématique</vt:lpstr>
      <vt:lpstr>Problématique</vt:lpstr>
      <vt:lpstr>Le modèle : Spatial Rock Paper Scissors</vt:lpstr>
      <vt:lpstr>Vidéo de notre modèle en action</vt:lpstr>
      <vt:lpstr>Implémentation du modèle</vt:lpstr>
      <vt:lpstr>Notre modèle avec d’autres paramètres</vt:lpstr>
      <vt:lpstr>Exemple de cas où une couleur l’emporte sur les autres</vt:lpstr>
      <vt:lpstr>Méthode pour répondre à notre problématique</vt:lpstr>
      <vt:lpstr>Résultats de nos tests</vt:lpstr>
      <vt:lpstr>Observations</vt:lpstr>
      <vt:lpstr>Conclusions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DYNAMIC  Etude de la biodiversité d’une population selon le modèle du Spatial Rock Paper Scissors</dc:title>
  <dc:creator>Noémie LE ROC'H MORGERE</dc:creator>
  <cp:lastModifiedBy>Noémie LE ROC'H MORGERE</cp:lastModifiedBy>
  <cp:revision>3</cp:revision>
  <dcterms:created xsi:type="dcterms:W3CDTF">2023-04-20T21:37:49Z</dcterms:created>
  <dcterms:modified xsi:type="dcterms:W3CDTF">2023-04-20T21:58:20Z</dcterms:modified>
</cp:coreProperties>
</file>