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Radley" charset="1" panose="00000500000000000000"/>
      <p:regular r:id="rId14"/>
    </p:embeddedFont>
    <p:embeddedFont>
      <p:font typeface="Radley Italic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5.jpeg" Type="http://schemas.openxmlformats.org/officeDocument/2006/relationships/image"/><Relationship Id="rId7" Target="../media/VAGD4Vg7vkY.mp4" Type="http://schemas.openxmlformats.org/officeDocument/2006/relationships/video"/><Relationship Id="rId8" Target="../media/VAGD4Vg7vkY.mp4" Type="http://schemas.microsoft.com/office/2007/relationships/media"/><Relationship Id="rId9" Target="../media/image3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7.jpeg" Type="http://schemas.openxmlformats.org/officeDocument/2006/relationships/image"/><Relationship Id="rId7" Target="../media/VAGD4QS6UVM.mp4" Type="http://schemas.openxmlformats.org/officeDocument/2006/relationships/video"/><Relationship Id="rId8" Target="../media/VAGD4QS6UVM.mp4" Type="http://schemas.microsoft.com/office/2007/relationships/media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19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3.jpe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D4vQGZB0.mp4" Type="http://schemas.microsoft.com/office/2007/relationships/media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4.jpeg" Type="http://schemas.openxmlformats.org/officeDocument/2006/relationships/image"/><Relationship Id="rId9" Target="../media/VAGD4vQGZB0.mp4" Type="http://schemas.openxmlformats.org/officeDocument/2006/relationships/video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46440" y="1997659"/>
            <a:ext cx="12195120" cy="6826361"/>
            <a:chOff x="0" y="0"/>
            <a:chExt cx="16260160" cy="910181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28600"/>
              <a:ext cx="16260160" cy="64363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300"/>
                </a:lnSpc>
              </a:pPr>
              <a:r>
                <a:rPr lang="en-US" sz="12300">
                  <a:solidFill>
                    <a:srgbClr val="D49E26"/>
                  </a:solidFill>
                  <a:latin typeface="Radley"/>
                </a:rPr>
                <a:t>Modélisation de l'évacuation en cas d'incendie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7253965"/>
              <a:ext cx="16260160" cy="184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000000"/>
                  </a:solidFill>
                  <a:latin typeface="Roboto"/>
                </a:rPr>
                <a:t>LIN Chenye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000000"/>
                  </a:solidFill>
                  <a:latin typeface="Roboto"/>
                </a:rPr>
                <a:t>Haouchine Liza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000000"/>
                  </a:solidFill>
                  <a:latin typeface="Roboto"/>
                </a:rPr>
                <a:t>SCFO22-1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3337941" y="5086872"/>
            <a:ext cx="7284632" cy="5946909"/>
          </a:xfrm>
          <a:custGeom>
            <a:avLst/>
            <a:gdLst/>
            <a:ahLst/>
            <a:cxnLst/>
            <a:rect r="r" b="b" t="t" l="l"/>
            <a:pathLst>
              <a:path h="5946909" w="7284632">
                <a:moveTo>
                  <a:pt x="0" y="0"/>
                </a:moveTo>
                <a:lnTo>
                  <a:pt x="7284632" y="0"/>
                </a:lnTo>
                <a:lnTo>
                  <a:pt x="7284632" y="5946909"/>
                </a:lnTo>
                <a:lnTo>
                  <a:pt x="0" y="594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966719" y="-1029396"/>
            <a:ext cx="8536036" cy="6968510"/>
          </a:xfrm>
          <a:custGeom>
            <a:avLst/>
            <a:gdLst/>
            <a:ahLst/>
            <a:cxnLst/>
            <a:rect r="r" b="b" t="t" l="l"/>
            <a:pathLst>
              <a:path h="6968510" w="8536036">
                <a:moveTo>
                  <a:pt x="0" y="0"/>
                </a:moveTo>
                <a:lnTo>
                  <a:pt x="8536037" y="0"/>
                </a:lnTo>
                <a:lnTo>
                  <a:pt x="8536037" y="6968510"/>
                </a:lnTo>
                <a:lnTo>
                  <a:pt x="0" y="6968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495484">
            <a:off x="-1952676" y="5701556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700908">
            <a:off x="13301167" y="26109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3363" y="671830"/>
            <a:ext cx="7190994" cy="75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5600">
                <a:solidFill>
                  <a:srgbClr val="D49E26"/>
                </a:solidFill>
                <a:latin typeface="Radley"/>
              </a:rPr>
              <a:t>Nombre de sorties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458753">
            <a:off x="-1702587" y="8100129"/>
            <a:ext cx="6424486" cy="5244716"/>
          </a:xfrm>
          <a:custGeom>
            <a:avLst/>
            <a:gdLst/>
            <a:ahLst/>
            <a:cxnLst/>
            <a:rect r="r" b="b" t="t" l="l"/>
            <a:pathLst>
              <a:path h="5244716" w="6424486">
                <a:moveTo>
                  <a:pt x="0" y="0"/>
                </a:moveTo>
                <a:lnTo>
                  <a:pt x="6424486" y="0"/>
                </a:lnTo>
                <a:lnTo>
                  <a:pt x="6424486" y="5244716"/>
                </a:lnTo>
                <a:lnTo>
                  <a:pt x="0" y="5244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782282" y="-1218429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80" y="0"/>
                </a:lnTo>
                <a:lnTo>
                  <a:pt x="4408980" y="3599331"/>
                </a:lnTo>
                <a:lnTo>
                  <a:pt x="0" y="3599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3832296" y="190672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3363" y="1366520"/>
            <a:ext cx="6238304" cy="2987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"/>
              </a:rPr>
              <a:t>Situation : 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Nombre de sorties = [1 2 3 4]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Nombre de personnes = 60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</a:t>
            </a:r>
            <a:r>
              <a:rPr lang="en-US" sz="2400">
                <a:solidFill>
                  <a:srgbClr val="000000"/>
                </a:solidFill>
                <a:latin typeface="Roboto"/>
              </a:rPr>
              <a:t>imensions 30 m x 30 m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Deux niveaux de perception du danger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vitesse faible = 0.3-0.8 m/s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vitesse élevée = 1.0-1.6 m/s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15806" y="4513070"/>
            <a:ext cx="7506109" cy="5773930"/>
          </a:xfrm>
          <a:custGeom>
            <a:avLst/>
            <a:gdLst/>
            <a:ahLst/>
            <a:cxnLst/>
            <a:rect r="r" b="b" t="t" l="l"/>
            <a:pathLst>
              <a:path h="5773930" w="7506109">
                <a:moveTo>
                  <a:pt x="0" y="0"/>
                </a:moveTo>
                <a:lnTo>
                  <a:pt x="7506109" y="0"/>
                </a:lnTo>
                <a:lnTo>
                  <a:pt x="7506109" y="5773930"/>
                </a:lnTo>
                <a:lnTo>
                  <a:pt x="0" y="5773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75565" y="270209"/>
            <a:ext cx="7292078" cy="5606344"/>
          </a:xfrm>
          <a:custGeom>
            <a:avLst/>
            <a:gdLst/>
            <a:ahLst/>
            <a:cxnLst/>
            <a:rect r="r" b="b" t="t" l="l"/>
            <a:pathLst>
              <a:path h="5606344" w="7292078">
                <a:moveTo>
                  <a:pt x="0" y="0"/>
                </a:moveTo>
                <a:lnTo>
                  <a:pt x="7292078" y="0"/>
                </a:lnTo>
                <a:lnTo>
                  <a:pt x="7292078" y="5606343"/>
                </a:lnTo>
                <a:lnTo>
                  <a:pt x="0" y="56063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739186" y="6401979"/>
            <a:ext cx="8959514" cy="330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Conséquents : 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La disponibilité de plusieurs sorties accélère le processus d'évacuation. 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Solutions proposées :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Disposer d’un nombre adéquat de sorties lors de la conception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Répartir les sorties de manière stratégique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58753">
            <a:off x="-1702587" y="8100129"/>
            <a:ext cx="6424486" cy="5244716"/>
          </a:xfrm>
          <a:custGeom>
            <a:avLst/>
            <a:gdLst/>
            <a:ahLst/>
            <a:cxnLst/>
            <a:rect r="r" b="b" t="t" l="l"/>
            <a:pathLst>
              <a:path h="5244716" w="6424486">
                <a:moveTo>
                  <a:pt x="0" y="0"/>
                </a:moveTo>
                <a:lnTo>
                  <a:pt x="6424486" y="0"/>
                </a:lnTo>
                <a:lnTo>
                  <a:pt x="6424486" y="5244716"/>
                </a:lnTo>
                <a:lnTo>
                  <a:pt x="0" y="5244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782282" y="-1218429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80" y="0"/>
                </a:lnTo>
                <a:lnTo>
                  <a:pt x="4408980" y="3599331"/>
                </a:lnTo>
                <a:lnTo>
                  <a:pt x="0" y="3599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700908">
            <a:off x="13832296" y="190672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3363" y="4942065"/>
            <a:ext cx="7040414" cy="5344935"/>
          </a:xfrm>
          <a:custGeom>
            <a:avLst/>
            <a:gdLst/>
            <a:ahLst/>
            <a:cxnLst/>
            <a:rect r="r" b="b" t="t" l="l"/>
            <a:pathLst>
              <a:path h="5344935" w="7040414">
                <a:moveTo>
                  <a:pt x="0" y="0"/>
                </a:moveTo>
                <a:lnTo>
                  <a:pt x="7040414" y="0"/>
                </a:lnTo>
                <a:lnTo>
                  <a:pt x="7040414" y="5344935"/>
                </a:lnTo>
                <a:lnTo>
                  <a:pt x="0" y="53449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375" r="0" b="-137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94993"/>
            <a:ext cx="7432556" cy="5606344"/>
          </a:xfrm>
          <a:custGeom>
            <a:avLst/>
            <a:gdLst/>
            <a:ahLst/>
            <a:cxnLst/>
            <a:rect r="r" b="b" t="t" l="l"/>
            <a:pathLst>
              <a:path h="5606344" w="7432556">
                <a:moveTo>
                  <a:pt x="0" y="0"/>
                </a:moveTo>
                <a:lnTo>
                  <a:pt x="7432556" y="0"/>
                </a:lnTo>
                <a:lnTo>
                  <a:pt x="7432556" y="5606344"/>
                </a:lnTo>
                <a:lnTo>
                  <a:pt x="0" y="56063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3363" y="671830"/>
            <a:ext cx="6861056" cy="75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5600">
                <a:solidFill>
                  <a:srgbClr val="D49E26"/>
                </a:solidFill>
                <a:latin typeface="Radley"/>
              </a:rPr>
              <a:t>Niveau de perception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3363" y="1366520"/>
            <a:ext cx="6238304" cy="340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"/>
              </a:rPr>
              <a:t>Situation : 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3 catégories du selon le niveau de perception</a:t>
            </a:r>
          </a:p>
          <a:p>
            <a:pPr marL="1036320" indent="-345440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tous les niveaux</a:t>
            </a:r>
          </a:p>
          <a:p>
            <a:pPr marL="1036320" indent="-345440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niveau faible : 0.3 et 0.7 m/s </a:t>
            </a:r>
          </a:p>
          <a:p>
            <a:pPr marL="1036320" indent="-345440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niveau élevé : 1.0 et 1.8 m/s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</a:t>
            </a:r>
            <a:r>
              <a:rPr lang="en-US" sz="2400">
                <a:solidFill>
                  <a:srgbClr val="000000"/>
                </a:solidFill>
                <a:latin typeface="Roboto"/>
              </a:rPr>
              <a:t>imensions 30 m x 30 m avec 2 sorties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Nombre de personnes = 60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16248" y="5781357"/>
            <a:ext cx="9959524" cy="4505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Conséquents : 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Les personnes ayant un niveau de perception élevé comme les jeunes les adultes peuvent réagir plus rapidement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Celles avec un niveau de perception faible (comme les personnes âgées) peuvent être plus lents à réagir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Solutions proposées :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Fournir un soutien prioritaire aux enfants, aux personnes âgées ou aux personnes handicapées afin de garantir leur sécurité.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12188">
            <a:off x="-117767" y="-235660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502" y="0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0" y="-376800"/>
            <a:ext cx="7497184" cy="6247653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-682847" y="4969274"/>
            <a:ext cx="8862877" cy="5317726"/>
          </a:xfrm>
          <a:custGeom>
            <a:avLst/>
            <a:gdLst/>
            <a:ahLst/>
            <a:cxnLst/>
            <a:rect r="r" b="b" t="t" l="l"/>
            <a:pathLst>
              <a:path h="5317726" w="8862877">
                <a:moveTo>
                  <a:pt x="0" y="0"/>
                </a:moveTo>
                <a:lnTo>
                  <a:pt x="8862877" y="0"/>
                </a:lnTo>
                <a:lnTo>
                  <a:pt x="8862877" y="5317726"/>
                </a:lnTo>
                <a:lnTo>
                  <a:pt x="0" y="53177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85308" y="586917"/>
            <a:ext cx="8115300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99"/>
              </a:lnSpc>
            </a:pPr>
            <a:r>
              <a:rPr lang="en-US" sz="6399">
                <a:solidFill>
                  <a:srgbClr val="D49E26"/>
                </a:solidFill>
                <a:latin typeface="Radley"/>
              </a:rPr>
              <a:t>Simulation des scénarios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08387" y="2485089"/>
            <a:ext cx="983371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 spc="95">
                <a:solidFill>
                  <a:srgbClr val="DFB77A"/>
                </a:solidFill>
                <a:latin typeface="Roboto Bold"/>
              </a:rPr>
              <a:t>Scénario 1 : Évacuation d’une grande salle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97184" y="3569234"/>
            <a:ext cx="10517160" cy="595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Dim</a:t>
            </a:r>
            <a:r>
              <a:rPr lang="en-US" sz="2799" spc="27">
                <a:solidFill>
                  <a:srgbClr val="000000"/>
                </a:solidFill>
                <a:latin typeface="Roboto"/>
              </a:rPr>
              <a:t>ensions de la salle : 25m x 15m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Nombre de personnes : 200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Dispositions de sorties : 4 portes ouvertes à 4 côté de la salle, 2 personnes peut se passer en même temps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Population étudiée : adultes, avec une vitesse entre 0.3 et 0.7 m/s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Résultats :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A t = 112 s, tout le monde est évacué avec succès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temps total = 112 s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temps moyen = 40.56 s</a:t>
            </a:r>
          </a:p>
          <a:p>
            <a:pPr>
              <a:lnSpc>
                <a:spcPts val="3079"/>
              </a:lnSpc>
            </a:pPr>
            <a:r>
              <a:rPr lang="en-US" sz="2199" spc="21">
                <a:solidFill>
                  <a:srgbClr val="000000"/>
                </a:solidFill>
                <a:latin typeface="Roboto"/>
              </a:rPr>
              <a:t>.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12188">
            <a:off x="-259169" y="-2743566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0607" y="-493471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86901" y="746084"/>
            <a:ext cx="9875520" cy="8229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321740" y="586917"/>
            <a:ext cx="8115300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99"/>
              </a:lnSpc>
            </a:pPr>
            <a:r>
              <a:rPr lang="en-US" sz="6399">
                <a:solidFill>
                  <a:srgbClr val="D49E26"/>
                </a:solidFill>
                <a:latin typeface="Radley"/>
              </a:rPr>
              <a:t>Simulation des scénarios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3323" y="2485089"/>
            <a:ext cx="983371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 spc="95">
                <a:solidFill>
                  <a:srgbClr val="DFB77A"/>
                </a:solidFill>
                <a:latin typeface="Roboto Bold"/>
              </a:rPr>
              <a:t>Scénario 2 : Évacuation dans un couloir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7081" y="3726933"/>
            <a:ext cx="7759820" cy="4024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Dim</a:t>
            </a:r>
            <a:r>
              <a:rPr lang="en-US" sz="2799" spc="27">
                <a:solidFill>
                  <a:srgbClr val="000000"/>
                </a:solidFill>
                <a:latin typeface="Roboto"/>
              </a:rPr>
              <a:t>ensions de la salle : 30m x 2m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Nombre de personnes : 50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Dispositions de sorties : 2 portes ouvertes à 2 côté de couloir, une seule personne peut se passer en même temps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Population étudiée : étudiants et enseignants, avec une vitesse entre 0.3 et 0.7 m/s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99480" y="6451242"/>
            <a:ext cx="7759820" cy="252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Résulta</a:t>
            </a:r>
            <a:r>
              <a:rPr lang="en-US" sz="2799" spc="27">
                <a:solidFill>
                  <a:srgbClr val="000000"/>
                </a:solidFill>
                <a:latin typeface="Roboto"/>
              </a:rPr>
              <a:t>ts :</a:t>
            </a:r>
          </a:p>
          <a:p>
            <a:pPr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</a:rPr>
              <a:t>A t = 73 s, tout le monde est évacué avec succès</a:t>
            </a:r>
          </a:p>
          <a:p>
            <a:pPr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</a:rPr>
              <a:t>temps total = 73s</a:t>
            </a:r>
          </a:p>
          <a:p>
            <a:pPr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</a:rPr>
              <a:t>temps moyen = 29.35s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6751" y="585788"/>
            <a:ext cx="4047411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 spc="168">
                <a:solidFill>
                  <a:srgbClr val="DFB77A"/>
                </a:solidFill>
                <a:latin typeface="Roboto Bold"/>
              </a:rPr>
              <a:t>Résumé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6751" y="1931552"/>
            <a:ext cx="13615617" cy="7703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">
                <a:solidFill>
                  <a:srgbClr val="000000"/>
                </a:solidFill>
                <a:latin typeface="Roboto Bold"/>
              </a:rPr>
              <a:t>Le temps d’évacuation total </a:t>
            </a:r>
            <a:r>
              <a:rPr lang="en-US" sz="3200" spc="32">
                <a:solidFill>
                  <a:srgbClr val="000000"/>
                </a:solidFill>
                <a:latin typeface="Roboto"/>
              </a:rPr>
              <a:t>est un indicateur important pour mesurer l’efficacité globale de l’évacuation. Elle peut être affectée par des facteurs externes tels que la densité de population et la configuration des sorties.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De plus, en raison des différences de vitesse de déplacement et de perception du danger entre les personnes, </a:t>
            </a:r>
            <a:r>
              <a:rPr lang="en-US" sz="3200" spc="32">
                <a:solidFill>
                  <a:srgbClr val="000000"/>
                </a:solidFill>
                <a:latin typeface="Roboto Bold"/>
              </a:rPr>
              <a:t>le temps d'évacuation moyen</a:t>
            </a:r>
            <a:r>
              <a:rPr lang="en-US" sz="3200" spc="32">
                <a:solidFill>
                  <a:srgbClr val="000000"/>
                </a:solidFill>
                <a:latin typeface="Roboto"/>
              </a:rPr>
              <a:t> sera différent pour chaque personne. Cela peut être affecté par des différences individuelles et des comportements imprévisibles des personnes.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Cependant, </a:t>
            </a:r>
            <a:r>
              <a:rPr lang="en-US" sz="3200" spc="32">
                <a:solidFill>
                  <a:srgbClr val="000000"/>
                </a:solidFill>
                <a:latin typeface="Roboto Bold"/>
              </a:rPr>
              <a:t>le taux de réussite de l'évacuation</a:t>
            </a:r>
            <a:r>
              <a:rPr lang="en-US" sz="3200" spc="32">
                <a:solidFill>
                  <a:srgbClr val="000000"/>
                </a:solidFill>
                <a:latin typeface="Roboto"/>
              </a:rPr>
              <a:t> n'est peut-être pas le meilleur indicateur pour définir une évacuation réussie. Il peut ne pas tenir compte des personnes qui sont déjà en danger pendant l'évacuation.</a:t>
            </a:r>
          </a:p>
          <a:p>
            <a:pPr>
              <a:lnSpc>
                <a:spcPts val="307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78055">
            <a:off x="-2650389" y="6219141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39490">
            <a:off x="15698239" y="-1220605"/>
            <a:ext cx="3526238" cy="5912899"/>
          </a:xfrm>
          <a:custGeom>
            <a:avLst/>
            <a:gdLst/>
            <a:ahLst/>
            <a:cxnLst/>
            <a:rect r="r" b="b" t="t" l="l"/>
            <a:pathLst>
              <a:path h="5912899" w="3526238">
                <a:moveTo>
                  <a:pt x="0" y="0"/>
                </a:moveTo>
                <a:lnTo>
                  <a:pt x="3526238" y="0"/>
                </a:lnTo>
                <a:lnTo>
                  <a:pt x="3526238" y="5912899"/>
                </a:lnTo>
                <a:lnTo>
                  <a:pt x="0" y="5912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43318" y="348874"/>
            <a:ext cx="7401363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D49E26"/>
                </a:solidFill>
                <a:latin typeface="Radley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32827" y="1335405"/>
            <a:ext cx="16422347" cy="380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La </a:t>
            </a:r>
            <a:r>
              <a:rPr lang="en-US" sz="3200" spc="32">
                <a:solidFill>
                  <a:srgbClr val="000000"/>
                </a:solidFill>
                <a:latin typeface="Roboto"/>
              </a:rPr>
              <a:t>simulation d'évacuation en cas d'incendie montre clairement que pour évacuer rapidement , il est crucial de bien gérer le nombre de personnes et les sorties disponibles. 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Les résultats confirment que des endroits bondés ralentissent l'évacuation et peuvent créer des blocages, ce qui confirme l'importance de contrôler la densité des foules.</a:t>
            </a:r>
          </a:p>
          <a:p>
            <a:pPr>
              <a:lnSpc>
                <a:spcPts val="307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4645684" y="5108438"/>
            <a:ext cx="7284632" cy="5946909"/>
          </a:xfrm>
          <a:custGeom>
            <a:avLst/>
            <a:gdLst/>
            <a:ahLst/>
            <a:cxnLst/>
            <a:rect r="r" b="b" t="t" l="l"/>
            <a:pathLst>
              <a:path h="5946909" w="7284632">
                <a:moveTo>
                  <a:pt x="0" y="0"/>
                </a:moveTo>
                <a:lnTo>
                  <a:pt x="7284632" y="0"/>
                </a:lnTo>
                <a:lnTo>
                  <a:pt x="7284632" y="5946909"/>
                </a:lnTo>
                <a:lnTo>
                  <a:pt x="0" y="594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833050">
            <a:off x="-1847314" y="-1509969"/>
            <a:ext cx="5441473" cy="4442221"/>
          </a:xfrm>
          <a:custGeom>
            <a:avLst/>
            <a:gdLst/>
            <a:ahLst/>
            <a:cxnLst/>
            <a:rect r="r" b="b" t="t" l="l"/>
            <a:pathLst>
              <a:path h="4442221" w="5441473">
                <a:moveTo>
                  <a:pt x="0" y="0"/>
                </a:moveTo>
                <a:lnTo>
                  <a:pt x="5441473" y="0"/>
                </a:lnTo>
                <a:lnTo>
                  <a:pt x="5441473" y="4442220"/>
                </a:lnTo>
                <a:lnTo>
                  <a:pt x="0" y="4442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700908">
            <a:off x="13301167" y="26109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566652"/>
            <a:ext cx="16230600" cy="328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Augmenter le nombre et la taille des sorties dans les bâtiments très fréquentés.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Utiliser la technologie pour surveiller la densité des foules et ajuster les itinéraires d'évacuation en temps réel si nécessaire.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Installer des signalisations de sortie de secours clairs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Exercices d'évacuation pourront être organisés régulièrement</a:t>
            </a:r>
          </a:p>
          <a:p>
            <a:pPr>
              <a:lnSpc>
                <a:spcPts val="30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504629" y="5267325"/>
            <a:ext cx="13278742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D49E26"/>
                </a:solidFill>
                <a:latin typeface="Radley"/>
              </a:rPr>
              <a:t>Stratégies et recommandations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7460" y="774186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7017" y="639763"/>
            <a:ext cx="14936616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D49E26"/>
                </a:solidFill>
                <a:latin typeface="Radley"/>
              </a:rPr>
              <a:t>Description synthétique du projet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3518549" y="-2545138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5" y="0"/>
                </a:lnTo>
                <a:lnTo>
                  <a:pt x="6235305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3422610" y="-4946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95484">
            <a:off x="-2082073" y="8643738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70693" y="1819275"/>
            <a:ext cx="16189263" cy="846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 spc="95">
                <a:solidFill>
                  <a:srgbClr val="000000"/>
                </a:solidFill>
                <a:latin typeface="Roboto Bold"/>
              </a:rPr>
              <a:t>Problématique :  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Quels facteurs influent sur la dynamique du mouvement de foule lors d'une évacuation en cas d'incendie ?</a:t>
            </a:r>
          </a:p>
          <a:p>
            <a:pPr algn="just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 spc="95">
                <a:solidFill>
                  <a:srgbClr val="000000"/>
                </a:solidFill>
                <a:latin typeface="Roboto Bold"/>
              </a:rPr>
              <a:t>Hypothèses : 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Une densité élevée de population peut entraîner des ralentissements et des blocages, qui affectent la vitesse de l’évacuation. 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Les caractéristiques individuelles des personnes, telles que leur vitesse de déplacement et leur perception du danger, influencent le temps d'évacuation. </a:t>
            </a:r>
          </a:p>
          <a:p>
            <a:pPr algn="just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 spc="95">
                <a:solidFill>
                  <a:srgbClr val="000000"/>
                </a:solidFill>
                <a:latin typeface="Roboto Bold"/>
              </a:rPr>
              <a:t>Objectifs : Analyser les principaux facteurs qui influent sur la dynamique du mouvement de la foule :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Comparer les résultats d'évacuation en fonction de la densité de population, du choix de la sortie et des niveaux de perception...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Proposer les stratégies d'évacuation</a:t>
            </a:r>
          </a:p>
          <a:p>
            <a:pPr algn="just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 spc="95">
                <a:solidFill>
                  <a:srgbClr val="000000"/>
                </a:solidFill>
                <a:latin typeface="Roboto Bold"/>
              </a:rPr>
              <a:t>Critères d'évaluation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Évaluer l'efficacité dans le processus d'évacuation en comparant des temps total et des taux de réussite de l'évacuation dans différents scénarios.</a:t>
            </a:r>
          </a:p>
          <a:p>
            <a:pPr algn="ctr">
              <a:lnSpc>
                <a:spcPts val="38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7460" y="774186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7017" y="639763"/>
            <a:ext cx="14936616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D49E26"/>
                </a:solidFill>
                <a:latin typeface="Radley"/>
              </a:rPr>
              <a:t>Description synthétique du projet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3518549" y="-2545138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5" y="0"/>
                </a:lnTo>
                <a:lnTo>
                  <a:pt x="6235305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3422610" y="-4946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95484">
            <a:off x="-2082073" y="8643738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10192" y="1802818"/>
            <a:ext cx="13331235" cy="803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Distance Euclidienne 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       l</a:t>
            </a:r>
            <a:r>
              <a:rPr lang="en-US" sz="4200">
                <a:solidFill>
                  <a:srgbClr val="000000"/>
                </a:solidFill>
                <a:latin typeface="Arimo"/>
              </a:rPr>
              <a:t>a position de la personne 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"/>
              </a:rPr>
              <a:t>       la position d'une sortie :</a:t>
            </a: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Direction vers la sortie la plus proche: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      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"/>
              </a:rPr>
              <a:t>              est la sortie la plus proche.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"/>
              </a:rPr>
              <a:t> 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Mise à jour de la position: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        </a:t>
            </a:r>
            <a:r>
              <a:rPr lang="en-US" sz="4200">
                <a:solidFill>
                  <a:srgbClr val="000000"/>
                </a:solidFill>
                <a:latin typeface="Arimo"/>
                <a:ea typeface="Arimo"/>
              </a:rPr>
              <a:t>𝑣 : la vitesse de la personne .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Italics"/>
              </a:rPr>
              <a:t>        dt</a:t>
            </a:r>
            <a:r>
              <a:rPr lang="en-US" sz="4200">
                <a:solidFill>
                  <a:srgbClr val="000000"/>
                </a:solidFill>
                <a:latin typeface="Arimo"/>
              </a:rPr>
              <a:t> : le pas de temps.</a:t>
            </a: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Ajustement de la vitesse: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"/>
              </a:rPr>
              <a:t>             est le nombre de personnes à proximité.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875795" y="1735202"/>
            <a:ext cx="5617749" cy="734420"/>
          </a:xfrm>
          <a:custGeom>
            <a:avLst/>
            <a:gdLst/>
            <a:ahLst/>
            <a:cxnLst/>
            <a:rect r="r" b="b" t="t" l="l"/>
            <a:pathLst>
              <a:path h="734420" w="5617749">
                <a:moveTo>
                  <a:pt x="0" y="0"/>
                </a:moveTo>
                <a:lnTo>
                  <a:pt x="5617749" y="0"/>
                </a:lnTo>
                <a:lnTo>
                  <a:pt x="5617749" y="734420"/>
                </a:lnTo>
                <a:lnTo>
                  <a:pt x="0" y="7344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296" t="0" r="-929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89851" y="2469622"/>
            <a:ext cx="2091419" cy="548570"/>
          </a:xfrm>
          <a:custGeom>
            <a:avLst/>
            <a:gdLst/>
            <a:ahLst/>
            <a:cxnLst/>
            <a:rect r="r" b="b" t="t" l="l"/>
            <a:pathLst>
              <a:path h="548570" w="2091419">
                <a:moveTo>
                  <a:pt x="0" y="0"/>
                </a:moveTo>
                <a:lnTo>
                  <a:pt x="2091419" y="0"/>
                </a:lnTo>
                <a:lnTo>
                  <a:pt x="2091419" y="548569"/>
                </a:lnTo>
                <a:lnTo>
                  <a:pt x="0" y="5485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905417" y="3096412"/>
            <a:ext cx="2472433" cy="544774"/>
          </a:xfrm>
          <a:custGeom>
            <a:avLst/>
            <a:gdLst/>
            <a:ahLst/>
            <a:cxnLst/>
            <a:rect r="r" b="b" t="t" l="l"/>
            <a:pathLst>
              <a:path h="544774" w="2472433">
                <a:moveTo>
                  <a:pt x="0" y="0"/>
                </a:moveTo>
                <a:lnTo>
                  <a:pt x="2472434" y="0"/>
                </a:lnTo>
                <a:lnTo>
                  <a:pt x="2472434" y="544775"/>
                </a:lnTo>
                <a:lnTo>
                  <a:pt x="0" y="54477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531483" y="5243452"/>
            <a:ext cx="1126589" cy="563295"/>
          </a:xfrm>
          <a:custGeom>
            <a:avLst/>
            <a:gdLst/>
            <a:ahLst/>
            <a:cxnLst/>
            <a:rect r="r" b="b" t="t" l="l"/>
            <a:pathLst>
              <a:path h="563295" w="1126589">
                <a:moveTo>
                  <a:pt x="0" y="0"/>
                </a:moveTo>
                <a:lnTo>
                  <a:pt x="1126589" y="0"/>
                </a:lnTo>
                <a:lnTo>
                  <a:pt x="1126589" y="563295"/>
                </a:lnTo>
                <a:lnTo>
                  <a:pt x="0" y="56329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291145" y="7600460"/>
            <a:ext cx="3700979" cy="600159"/>
          </a:xfrm>
          <a:custGeom>
            <a:avLst/>
            <a:gdLst/>
            <a:ahLst/>
            <a:cxnLst/>
            <a:rect r="r" b="b" t="t" l="l"/>
            <a:pathLst>
              <a:path h="600159" w="3700979">
                <a:moveTo>
                  <a:pt x="0" y="0"/>
                </a:moveTo>
                <a:lnTo>
                  <a:pt x="3700978" y="0"/>
                </a:lnTo>
                <a:lnTo>
                  <a:pt x="3700978" y="600159"/>
                </a:lnTo>
                <a:lnTo>
                  <a:pt x="0" y="60015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224238" y="9254799"/>
            <a:ext cx="1433835" cy="691004"/>
          </a:xfrm>
          <a:custGeom>
            <a:avLst/>
            <a:gdLst/>
            <a:ahLst/>
            <a:cxnLst/>
            <a:rect r="r" b="b" t="t" l="l"/>
            <a:pathLst>
              <a:path h="691004" w="1433835">
                <a:moveTo>
                  <a:pt x="0" y="0"/>
                </a:moveTo>
                <a:lnTo>
                  <a:pt x="1433834" y="0"/>
                </a:lnTo>
                <a:lnTo>
                  <a:pt x="1433834" y="691004"/>
                </a:lnTo>
                <a:lnTo>
                  <a:pt x="0" y="69100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420670" y="9012966"/>
            <a:ext cx="4867330" cy="826285"/>
          </a:xfrm>
          <a:custGeom>
            <a:avLst/>
            <a:gdLst/>
            <a:ahLst/>
            <a:cxnLst/>
            <a:rect r="r" b="b" t="t" l="l"/>
            <a:pathLst>
              <a:path h="826285" w="4867330">
                <a:moveTo>
                  <a:pt x="0" y="0"/>
                </a:moveTo>
                <a:lnTo>
                  <a:pt x="4867330" y="0"/>
                </a:lnTo>
                <a:lnTo>
                  <a:pt x="4867330" y="826285"/>
                </a:lnTo>
                <a:lnTo>
                  <a:pt x="0" y="82628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4897210" y="-933172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79" y="0"/>
                </a:lnTo>
                <a:lnTo>
                  <a:pt x="4408979" y="3599330"/>
                </a:lnTo>
                <a:lnTo>
                  <a:pt x="0" y="3599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6779" y="1427368"/>
            <a:ext cx="15574443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D49E26"/>
                </a:solidFill>
                <a:latin typeface="Radley"/>
              </a:rPr>
              <a:t>Présentation des résultats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6779" y="3474659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Choix de modélisation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6779" y="6355019"/>
            <a:ext cx="15574443" cy="1299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Numpy : manipuler les données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Matplotlib : visualiser les résultats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4700908">
            <a:off x="12732497" y="-624001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6779" y="4131884"/>
            <a:ext cx="14133252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</a:rPr>
              <a:t>Langage de programmation Python dans Jupyter Notebook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6779" y="5621594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Bibliothèques utilisées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97101" y="-323725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95484">
            <a:off x="-2858538" y="-195118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0354">
            <a:off x="13955906" y="7026441"/>
            <a:ext cx="3526238" cy="5912899"/>
          </a:xfrm>
          <a:custGeom>
            <a:avLst/>
            <a:gdLst/>
            <a:ahLst/>
            <a:cxnLst/>
            <a:rect r="r" b="b" t="t" l="l"/>
            <a:pathLst>
              <a:path h="5912899" w="3526238">
                <a:moveTo>
                  <a:pt x="0" y="0"/>
                </a:moveTo>
                <a:lnTo>
                  <a:pt x="3526237" y="0"/>
                </a:lnTo>
                <a:lnTo>
                  <a:pt x="3526237" y="5912899"/>
                </a:lnTo>
                <a:lnTo>
                  <a:pt x="0" y="59128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56779" y="657225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Démarches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2560" y="1891124"/>
            <a:ext cx="15826740" cy="646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Trajectoires et positions des personnes </a:t>
            </a:r>
          </a:p>
          <a:p>
            <a:pPr algn="l"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vers les sorties :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Nombre de personnes: 2</a:t>
            </a:r>
          </a:p>
          <a:p>
            <a:pPr algn="l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Nombre de sorties:2</a:t>
            </a:r>
          </a:p>
          <a:p>
            <a:pPr algn="l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dt: 1</a:t>
            </a:r>
          </a:p>
          <a:p>
            <a:pPr algn="l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Tmax: 60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5832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289197" y="2798929"/>
            <a:ext cx="9301269" cy="6989819"/>
          </a:xfrm>
          <a:custGeom>
            <a:avLst/>
            <a:gdLst/>
            <a:ahLst/>
            <a:cxnLst/>
            <a:rect r="r" b="b" t="t" l="l"/>
            <a:pathLst>
              <a:path h="6989819" w="9301269">
                <a:moveTo>
                  <a:pt x="0" y="0"/>
                </a:moveTo>
                <a:lnTo>
                  <a:pt x="9301269" y="0"/>
                </a:lnTo>
                <a:lnTo>
                  <a:pt x="9301269" y="6989819"/>
                </a:lnTo>
                <a:lnTo>
                  <a:pt x="0" y="69898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97101" y="-323725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95484">
            <a:off x="-2858538" y="-195118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64751" y="2679868"/>
            <a:ext cx="10669744" cy="7607132"/>
          </a:xfrm>
          <a:custGeom>
            <a:avLst/>
            <a:gdLst/>
            <a:ahLst/>
            <a:cxnLst/>
            <a:rect r="r" b="b" t="t" l="l"/>
            <a:pathLst>
              <a:path h="7607132" w="10669744">
                <a:moveTo>
                  <a:pt x="0" y="0"/>
                </a:moveTo>
                <a:lnTo>
                  <a:pt x="10669744" y="0"/>
                </a:lnTo>
                <a:lnTo>
                  <a:pt x="10669744" y="7607132"/>
                </a:lnTo>
                <a:lnTo>
                  <a:pt x="0" y="76071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770354">
            <a:off x="13955906" y="7026441"/>
            <a:ext cx="3526238" cy="5912899"/>
          </a:xfrm>
          <a:custGeom>
            <a:avLst/>
            <a:gdLst/>
            <a:ahLst/>
            <a:cxnLst/>
            <a:rect r="r" b="b" t="t" l="l"/>
            <a:pathLst>
              <a:path h="5912899" w="3526238">
                <a:moveTo>
                  <a:pt x="0" y="0"/>
                </a:moveTo>
                <a:lnTo>
                  <a:pt x="3526237" y="0"/>
                </a:lnTo>
                <a:lnTo>
                  <a:pt x="3526237" y="5912899"/>
                </a:lnTo>
                <a:lnTo>
                  <a:pt x="0" y="59128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32560" y="1891124"/>
            <a:ext cx="15826740" cy="605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Positions et trajectoires de plusieurs personnes</a:t>
            </a:r>
          </a:p>
          <a:p>
            <a:pPr algn="l"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vers les sorties :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3888"/>
              </a:lnSpc>
            </a:pP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Nombre de personnes : 50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Nombre de sorties : 3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dt : 1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Tmax : 60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583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56779" y="657225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Démarches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97101" y="-323725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95484">
            <a:off x="-2858538" y="-195118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0354">
            <a:off x="13955906" y="7026441"/>
            <a:ext cx="3526238" cy="5912899"/>
          </a:xfrm>
          <a:custGeom>
            <a:avLst/>
            <a:gdLst/>
            <a:ahLst/>
            <a:cxnLst/>
            <a:rect r="r" b="b" t="t" l="l"/>
            <a:pathLst>
              <a:path h="5912899" w="3526238">
                <a:moveTo>
                  <a:pt x="0" y="0"/>
                </a:moveTo>
                <a:lnTo>
                  <a:pt x="3526237" y="0"/>
                </a:lnTo>
                <a:lnTo>
                  <a:pt x="3526237" y="5912899"/>
                </a:lnTo>
                <a:lnTo>
                  <a:pt x="0" y="59128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32560" y="1891124"/>
            <a:ext cx="15826740" cy="7316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Animation des positions et trajectoires des personnes vers les sorties:</a:t>
            </a:r>
            <a:r>
              <a:rPr lang="en-US" sz="4800">
                <a:solidFill>
                  <a:srgbClr val="000000"/>
                </a:solidFill>
                <a:latin typeface="Arimo Bold"/>
              </a:rPr>
              <a:t> 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5832"/>
              </a:lnSpc>
            </a:pP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Nombre de personnes : 50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Nombre de sorties : 4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dt : 1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Tmax : 60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Rayon d’interaction = 5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Capacité de sortie = 2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5832"/>
              </a:lnSpc>
            </a:pPr>
          </a:p>
        </p:txBody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267" t="7721" r="0" b="7721"/>
          <a:stretch>
            <a:fillRect/>
          </a:stretch>
        </p:blipFill>
        <p:spPr>
          <a:xfrm flipH="false" flipV="false" rot="0">
            <a:off x="8141905" y="2531002"/>
            <a:ext cx="8789316" cy="745188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356779" y="657225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Démarches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77714" y="1018985"/>
            <a:ext cx="1073257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D49E26"/>
                </a:solidFill>
                <a:latin typeface="Radley"/>
              </a:rPr>
              <a:t>Résultats et analyses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4262" y="3047310"/>
            <a:ext cx="15839477" cy="514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Le temps d'évacuation total : la durée totale nécessaire pour que l'ensemble des personnes évacuent l'espace</a:t>
            </a:r>
          </a:p>
          <a:p>
            <a:pPr>
              <a:lnSpc>
                <a:spcPts val="5040"/>
              </a:lnSpc>
            </a:pP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L</a:t>
            </a:r>
            <a:r>
              <a:rPr lang="en-US" sz="3600" spc="36">
                <a:solidFill>
                  <a:srgbClr val="000000"/>
                </a:solidFill>
                <a:latin typeface="Roboto"/>
              </a:rPr>
              <a:t>e temps moyen : la moyenne du temps nécessaire à chaque personne pour atteindre une sortie depuis son point de départ.</a:t>
            </a:r>
          </a:p>
          <a:p>
            <a:pPr>
              <a:lnSpc>
                <a:spcPts val="5040"/>
              </a:lnSpc>
            </a:pP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Le taux d'évacuation : le pourcentage de personnes évacuées par rapport au nombre total de personnes dans l'espace.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3872727" y="8013183"/>
            <a:ext cx="5570599" cy="4547634"/>
          </a:xfrm>
          <a:custGeom>
            <a:avLst/>
            <a:gdLst/>
            <a:ahLst/>
            <a:cxnLst/>
            <a:rect r="r" b="b" t="t" l="l"/>
            <a:pathLst>
              <a:path h="4547634" w="5570599">
                <a:moveTo>
                  <a:pt x="5570599" y="0"/>
                </a:moveTo>
                <a:lnTo>
                  <a:pt x="0" y="0"/>
                </a:lnTo>
                <a:lnTo>
                  <a:pt x="0" y="4547634"/>
                </a:lnTo>
                <a:lnTo>
                  <a:pt x="5570599" y="4547634"/>
                </a:lnTo>
                <a:lnTo>
                  <a:pt x="557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4460031" y="7285373"/>
            <a:ext cx="5598538" cy="1455620"/>
          </a:xfrm>
          <a:custGeom>
            <a:avLst/>
            <a:gdLst/>
            <a:ahLst/>
            <a:cxnLst/>
            <a:rect r="r" b="b" t="t" l="l"/>
            <a:pathLst>
              <a:path h="1455620" w="5598538">
                <a:moveTo>
                  <a:pt x="0" y="0"/>
                </a:moveTo>
                <a:lnTo>
                  <a:pt x="5598538" y="0"/>
                </a:lnTo>
                <a:lnTo>
                  <a:pt x="5598538" y="1455620"/>
                </a:lnTo>
                <a:lnTo>
                  <a:pt x="0" y="1455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39343">
            <a:off x="-513119" y="119725"/>
            <a:ext cx="5598538" cy="1455620"/>
          </a:xfrm>
          <a:custGeom>
            <a:avLst/>
            <a:gdLst/>
            <a:ahLst/>
            <a:cxnLst/>
            <a:rect r="r" b="b" t="t" l="l"/>
            <a:pathLst>
              <a:path h="1455620" w="5598538">
                <a:moveTo>
                  <a:pt x="0" y="0"/>
                </a:moveTo>
                <a:lnTo>
                  <a:pt x="5598537" y="0"/>
                </a:lnTo>
                <a:lnTo>
                  <a:pt x="5598537" y="1455620"/>
                </a:lnTo>
                <a:lnTo>
                  <a:pt x="0" y="14556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3363" y="671830"/>
            <a:ext cx="7190994" cy="75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5600">
                <a:solidFill>
                  <a:srgbClr val="D49E26"/>
                </a:solidFill>
                <a:latin typeface="Radley"/>
              </a:rPr>
              <a:t>Densité de population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458753">
            <a:off x="-1702587" y="8100129"/>
            <a:ext cx="6424486" cy="5244716"/>
          </a:xfrm>
          <a:custGeom>
            <a:avLst/>
            <a:gdLst/>
            <a:ahLst/>
            <a:cxnLst/>
            <a:rect r="r" b="b" t="t" l="l"/>
            <a:pathLst>
              <a:path h="5244716" w="6424486">
                <a:moveTo>
                  <a:pt x="0" y="0"/>
                </a:moveTo>
                <a:lnTo>
                  <a:pt x="6424486" y="0"/>
                </a:lnTo>
                <a:lnTo>
                  <a:pt x="6424486" y="5244716"/>
                </a:lnTo>
                <a:lnTo>
                  <a:pt x="0" y="5244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782282" y="-1218429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80" y="0"/>
                </a:lnTo>
                <a:lnTo>
                  <a:pt x="4408980" y="3599331"/>
                </a:lnTo>
                <a:lnTo>
                  <a:pt x="0" y="3599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3832296" y="190672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0718" y="4231984"/>
            <a:ext cx="7716284" cy="5687002"/>
          </a:xfrm>
          <a:custGeom>
            <a:avLst/>
            <a:gdLst/>
            <a:ahLst/>
            <a:cxnLst/>
            <a:rect r="r" b="b" t="t" l="l"/>
            <a:pathLst>
              <a:path h="5687002" w="7716284">
                <a:moveTo>
                  <a:pt x="0" y="0"/>
                </a:moveTo>
                <a:lnTo>
                  <a:pt x="7716284" y="0"/>
                </a:lnTo>
                <a:lnTo>
                  <a:pt x="7716284" y="5687002"/>
                </a:lnTo>
                <a:lnTo>
                  <a:pt x="0" y="56870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09304" y="430866"/>
            <a:ext cx="8302081" cy="5550466"/>
          </a:xfrm>
          <a:custGeom>
            <a:avLst/>
            <a:gdLst/>
            <a:ahLst/>
            <a:cxnLst/>
            <a:rect r="r" b="b" t="t" l="l"/>
            <a:pathLst>
              <a:path h="5550466" w="8302081">
                <a:moveTo>
                  <a:pt x="0" y="0"/>
                </a:moveTo>
                <a:lnTo>
                  <a:pt x="8302081" y="0"/>
                </a:lnTo>
                <a:lnTo>
                  <a:pt x="8302081" y="5550466"/>
                </a:lnTo>
                <a:lnTo>
                  <a:pt x="0" y="55504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3363" y="1366520"/>
            <a:ext cx="6238304" cy="255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"/>
              </a:rPr>
              <a:t>Situation : 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Nombre de personnes = 10 - 100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</a:t>
            </a:r>
            <a:r>
              <a:rPr lang="en-US" sz="2400">
                <a:solidFill>
                  <a:srgbClr val="000000"/>
                </a:solidFill>
                <a:latin typeface="Roboto"/>
              </a:rPr>
              <a:t>imensions 30 m x 30 m avec 2 sorties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Deux niveaux de perception du danger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vitesse faible = 0.3-0.8 m/s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vitesse élevée = 1.0-1.6 m/s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80588" y="6028957"/>
            <a:ext cx="8959514" cy="410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Conséquents : 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L’</a:t>
            </a:r>
            <a:r>
              <a:rPr lang="en-US" sz="3200">
                <a:solidFill>
                  <a:srgbClr val="000000"/>
                </a:solidFill>
                <a:latin typeface="Radley"/>
              </a:rPr>
              <a:t>augmentation de la densité -&gt; sorties risquent d'être bloquées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Plus la densité de personnes dans l'espace est élevée, plus il est difficile de garantir une évacuation rapide et efficace.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Solutions proposées :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Prendre en compte la densité de population lors de la conception des espaces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DAGD0MELG7M</dc:identifier>
  <dcterms:modified xsi:type="dcterms:W3CDTF">2011-08-01T06:04:30Z</dcterms:modified>
  <cp:revision>1</cp:revision>
  <dc:title>Modélisation de l'évacuation</dc:title>
</cp:coreProperties>
</file>