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8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806"/>
    <a:srgbClr val="4F8928"/>
    <a:srgbClr val="244E9C"/>
    <a:srgbClr val="D72727"/>
    <a:srgbClr val="FDBF49"/>
    <a:srgbClr val="F77F00"/>
    <a:srgbClr val="000000"/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70"/>
  </p:normalViewPr>
  <p:slideViewPr>
    <p:cSldViewPr snapToGrid="0">
      <p:cViewPr varScale="1">
        <p:scale>
          <a:sx n="109" d="100"/>
          <a:sy n="10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F937-5601-764C-A84E-5B45F6A57924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73DEE-032C-E84D-B696-AFD714C9E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0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4D73-F79E-3732-A6FA-AE882809E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32FF6-2083-2854-86AD-2B81648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39609D-F045-5B68-E217-2146B198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2B536-E94A-6092-D5CF-955EB1B0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77157-1945-6949-80D3-41C566D1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34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5D635-9A89-D7CD-09A9-DA1485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BBE84C-12AA-B30A-7C3B-F0112441C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44604-2411-A08A-60D9-4F87E666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2A236-0BFB-FE91-0BCB-BE394268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60AC7-8CAD-C35F-4658-504F390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6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41F85A-BAFD-F607-DE99-5EC443099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195E2-5791-D8AF-97C2-4DAEF69B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504D4-226C-7474-0D50-9A2C58A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1355D-8175-0E4C-69FF-6F74853B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A8EC1-4665-B146-C139-EC721BC1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4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4FF65-DC75-4AE2-ABE7-70DE7E00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3DB17-4AB5-8FF3-0DAE-779C3F1F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43D6C-825A-3E63-EB15-0225B9F8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15A85-6AB7-A0D2-68E4-4A1D70A7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DF9B5-7F9E-13A0-8267-EB3F53E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6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6156-1EED-BB48-995D-9373FD8C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0D83E5-6E21-8ADE-E1C8-DA28E85B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ECFE6-C72E-3C53-C013-29457386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6B396-2BB4-B61B-76A0-5E23738A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69A7B-622C-9C07-1913-BEB9CB9A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7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F8256-79FA-C9EC-8760-79B86C2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761CEE-6BC2-0BA4-53DF-325CCA617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4B267-81F2-699F-4EBF-3FC4BC90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82700-5281-A861-9B27-4EEE4616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AF423-51A3-6271-27BC-1AE61E18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8B764-BE56-03A0-926A-1D66F58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1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E2F52-5723-765B-DBA6-E622F339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F8DA1-0E58-7DEE-C1B5-42B3341D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5007ED-3443-4367-7B48-B0422DCA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C83B9D-927B-1153-967F-53F62230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A4684C-C7BA-271B-3D61-801A15C39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566E28-49FF-CE0F-2F5B-29BD3B20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474E1D-5463-B3A0-B3A0-6E8079F0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85F856-9DC3-E005-6CD2-138BCBD5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6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8AE04-51A9-D9B0-47DF-8E8C2D6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C64B48-007A-C6DB-AF69-1107695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116B0F-FC19-9E2D-BE2C-95738A32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94B88E-F4EA-6B22-9EBF-DBE60E9F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14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A9612D-51E9-18FD-2BBE-DD21494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9646B1-5E0A-25CC-5872-65F44441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2B6856-0697-A00D-5358-BC706B4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212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EA694-8888-1ED8-6551-DC56BA95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384F8-A312-FBAE-192C-6799F72F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C2958B-CCCF-59A8-3E78-67C3A6A6F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26E94B-F6FD-AEE1-2818-C0D42468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63C311-8D65-B7D3-5ADB-0D3B7E72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51EFE3-1F16-941D-6693-E83AE5A3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1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C34BE-4A5F-52F0-D1B5-E088B376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C93386-D2D6-48FB-656B-56C70E355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BB4FD8-A7F0-5010-2AC2-D8D526741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E0C33E-3237-9B3C-BCF1-5C90790B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D9E6C4-54BC-4CF5-8D7E-88F808ED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81E9CF-D236-E1C0-CEC8-A214963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1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742095-699C-152F-24FC-5BA3D439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674DB9-A7A2-4528-4153-97D821F2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1E378C-DE61-5461-01C4-D2F38B3F2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4497-9962-9E4A-83B6-0A07026D5B37}" type="datetimeFigureOut">
              <a:rPr lang="fr-FR" smtClean="0"/>
              <a:t>25/04/2024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897EF-8D96-FAE7-84E9-4D03676CB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1A502-480E-D39D-8C85-19A4F331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65C7-94C1-C64F-9124-9415CAB5F52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4B385-4232-91E7-F8D5-1DEF31F9F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Optimisation des restaurants de Jussieu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E402D9-4FF5-1D82-9FF1-C9F2E698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(ARE dynamic)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7044E-A559-B3A7-C394-DDED414F93C8}"/>
              </a:ext>
            </a:extLst>
          </p:cNvPr>
          <p:cNvSpPr txBox="1"/>
          <p:nvPr/>
        </p:nvSpPr>
        <p:spPr>
          <a:xfrm>
            <a:off x="93517" y="6390409"/>
            <a:ext cx="588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Nicolas Alam – Mehdi Lahboubi – Louis Bresson – Félix Lopez</a:t>
            </a:r>
          </a:p>
        </p:txBody>
      </p:sp>
    </p:spTree>
    <p:extLst>
      <p:ext uri="{BB962C8B-B14F-4D97-AF65-F5344CB8AC3E}">
        <p14:creationId xmlns:p14="http://schemas.microsoft.com/office/powerpoint/2010/main" val="162339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3A84E-8568-AD0F-7E01-4F2A9345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813"/>
            <a:ext cx="10515600" cy="1325563"/>
          </a:xfrm>
        </p:spPr>
        <p:txBody>
          <a:bodyPr/>
          <a:lstStyle/>
          <a:p>
            <a:r>
              <a:rPr lang="fr-FR" b="1" dirty="0"/>
              <a:t>Problématique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D82AB-5DFB-39D5-6C66-4E64A38B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176"/>
            <a:ext cx="10515600" cy="700269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Comment améliorer le CROUS de Jussieu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495CE20-E9B4-DBE7-7C1C-08FB40A29980}"/>
              </a:ext>
            </a:extLst>
          </p:cNvPr>
          <p:cNvSpPr txBox="1">
            <a:spLocks/>
          </p:cNvSpPr>
          <p:nvPr/>
        </p:nvSpPr>
        <p:spPr>
          <a:xfrm>
            <a:off x="838200" y="23695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Hypothèse principale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FFF3662-02BF-82CD-51F5-53324C392DB8}"/>
              </a:ext>
            </a:extLst>
          </p:cNvPr>
          <p:cNvSpPr txBox="1">
            <a:spLocks/>
          </p:cNvSpPr>
          <p:nvPr/>
        </p:nvSpPr>
        <p:spPr>
          <a:xfrm>
            <a:off x="838200" y="3593808"/>
            <a:ext cx="10515600" cy="60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50"/>
                </a:solidFill>
              </a:rPr>
              <a:t>Le restaurant le moins cher est le plus attractif.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377598C-44AF-5320-CE9B-7D303A5675EA}"/>
              </a:ext>
            </a:extLst>
          </p:cNvPr>
          <p:cNvSpPr txBox="1">
            <a:spLocks/>
          </p:cNvSpPr>
          <p:nvPr/>
        </p:nvSpPr>
        <p:spPr>
          <a:xfrm>
            <a:off x="838200" y="4200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Objectif :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568FAE4-5F9C-7706-28B1-E341055FA87F}"/>
              </a:ext>
            </a:extLst>
          </p:cNvPr>
          <p:cNvSpPr txBox="1">
            <a:spLocks/>
          </p:cNvSpPr>
          <p:nvPr/>
        </p:nvSpPr>
        <p:spPr>
          <a:xfrm>
            <a:off x="838200" y="5425240"/>
            <a:ext cx="10515600" cy="60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70C0"/>
                </a:solidFill>
              </a:rPr>
              <a:t>Evaluer la satisfaction globale du groupe.</a:t>
            </a:r>
          </a:p>
        </p:txBody>
      </p:sp>
    </p:spTree>
    <p:extLst>
      <p:ext uri="{BB962C8B-B14F-4D97-AF65-F5344CB8AC3E}">
        <p14:creationId xmlns:p14="http://schemas.microsoft.com/office/powerpoint/2010/main" val="16736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37092-73AB-D3C2-DAEC-3AFCC446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7C33-F6B7-20DA-1C60-4F34E170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Paramètres (restaurants)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9DAB0-3A3A-A2EA-777E-BF2C8463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9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solidFill>
                  <a:srgbClr val="C00000"/>
                </a:solidFill>
              </a:rPr>
              <a:t>Nombre de restaurants</a:t>
            </a:r>
            <a:r>
              <a:rPr lang="fr-FR" dirty="0"/>
              <a:t> : fixé à 3 (CROUS, five pizza, crêpes)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chaque restaurant :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Rapidité du service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Prix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</a:t>
            </a:r>
            <a:r>
              <a:rPr lang="fr-FR" dirty="0"/>
              <a:t>-</a:t>
            </a:r>
            <a:r>
              <a:rPr lang="fr-FR" dirty="0">
                <a:solidFill>
                  <a:srgbClr val="C00000"/>
                </a:solidFill>
              </a:rPr>
              <a:t> Distance aux autres restaurants</a:t>
            </a: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6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37092-73AB-D3C2-DAEC-3AFCC446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7C33-F6B7-20DA-1C60-4F34E170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Paramètres (client)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9DAB0-3A3A-A2EA-777E-BF2C8463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491"/>
            <a:ext cx="10515600" cy="335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solidFill>
                  <a:srgbClr val="C00000"/>
                </a:solidFill>
              </a:rPr>
              <a:t>Nombre total et flux de clients </a:t>
            </a:r>
            <a:r>
              <a:rPr lang="fr-FR" dirty="0"/>
              <a:t>:</a:t>
            </a: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chaque client :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Patience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>
                <a:solidFill>
                  <a:srgbClr val="C00000"/>
                </a:solidFill>
              </a:rPr>
              <a:t>Budget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</a:t>
            </a:r>
            <a:r>
              <a:rPr lang="fr-FR" dirty="0"/>
              <a:t>-</a:t>
            </a:r>
            <a:r>
              <a:rPr lang="fr-FR" dirty="0">
                <a:solidFill>
                  <a:srgbClr val="C00000"/>
                </a:solidFill>
              </a:rPr>
              <a:t> Préférences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C1461A9-81A5-5492-E8D7-AAF259003785}"/>
                  </a:ext>
                </a:extLst>
              </p:cNvPr>
              <p:cNvSpPr txBox="1"/>
              <p:nvPr/>
            </p:nvSpPr>
            <p:spPr>
              <a:xfrm>
                <a:off x="8189011" y="436812"/>
                <a:ext cx="1934307" cy="432000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C1461A9-81A5-5492-E8D7-AAF259003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11" y="436812"/>
                <a:ext cx="1934307" cy="432000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9D46046-4430-9C86-E585-579FEF881222}"/>
                  </a:ext>
                </a:extLst>
              </p:cNvPr>
              <p:cNvSpPr txBox="1"/>
              <p:nvPr/>
            </p:nvSpPr>
            <p:spPr>
              <a:xfrm>
                <a:off x="6835819" y="1367467"/>
                <a:ext cx="2706382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9D46046-4430-9C86-E585-579FEF88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9" y="1367467"/>
                <a:ext cx="2706382" cy="294696"/>
              </a:xfrm>
              <a:prstGeom prst="rect">
                <a:avLst/>
              </a:prstGeom>
              <a:blipFill>
                <a:blip r:embed="rId3"/>
                <a:stretch>
                  <a:fillRect l="-2336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F994CD7-EFB9-FF1C-B6CD-0AABF31E744B}"/>
                  </a:ext>
                </a:extLst>
              </p:cNvPr>
              <p:cNvSpPr txBox="1"/>
              <p:nvPr/>
            </p:nvSpPr>
            <p:spPr>
              <a:xfrm>
                <a:off x="9833578" y="1232070"/>
                <a:ext cx="2022220" cy="567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F994CD7-EFB9-FF1C-B6CD-0AABF31E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578" y="1232070"/>
                <a:ext cx="2022220" cy="567784"/>
              </a:xfrm>
              <a:prstGeom prst="rect">
                <a:avLst/>
              </a:prstGeom>
              <a:blipFill>
                <a:blip r:embed="rId4"/>
                <a:stretch>
                  <a:fillRect l="-25625" t="-204348" r="-625" b="-2913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 descr="Une image contenant ligne&#10;&#10;Description générée automatiquement">
            <a:extLst>
              <a:ext uri="{FF2B5EF4-FFF2-40B4-BE49-F238E27FC236}">
                <a16:creationId xmlns:a16="http://schemas.microsoft.com/office/drawing/2014/main" id="{EACA3A34-60A1-2CF3-FDD3-6BF7BB0C88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" r="31734" b="972"/>
          <a:stretch/>
        </p:blipFill>
        <p:spPr>
          <a:xfrm>
            <a:off x="7198408" y="1871887"/>
            <a:ext cx="3915509" cy="2701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D068F8E-6C70-3F16-066D-A65E894B274A}"/>
                  </a:ext>
                </a:extLst>
              </p:cNvPr>
              <p:cNvSpPr txBox="1"/>
              <p:nvPr/>
            </p:nvSpPr>
            <p:spPr>
              <a:xfrm>
                <a:off x="7692849" y="4776351"/>
                <a:ext cx="99232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D068F8E-6C70-3F16-066D-A65E894B2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49" y="4776351"/>
                <a:ext cx="992323" cy="555793"/>
              </a:xfrm>
              <a:prstGeom prst="rect">
                <a:avLst/>
              </a:prstGeom>
              <a:blipFill>
                <a:blip r:embed="rId6"/>
                <a:stretch>
                  <a:fillRect l="-2532" r="-126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CFFDC9D-7FDF-3416-81D0-10D021F8ABE8}"/>
                  </a:ext>
                </a:extLst>
              </p:cNvPr>
              <p:cNvSpPr txBox="1"/>
              <p:nvPr/>
            </p:nvSpPr>
            <p:spPr>
              <a:xfrm>
                <a:off x="10123318" y="4791258"/>
                <a:ext cx="8309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CFFDC9D-7FDF-3416-81D0-10D021F8A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318" y="4791258"/>
                <a:ext cx="830997" cy="525978"/>
              </a:xfrm>
              <a:prstGeom prst="rect">
                <a:avLst/>
              </a:prstGeom>
              <a:blipFill>
                <a:blip r:embed="rId7"/>
                <a:stretch>
                  <a:fillRect l="-7576" t="-2381" r="-1515" b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01C3025-35A6-05FD-4ECD-083DD59A4E10}"/>
                  </a:ext>
                </a:extLst>
              </p:cNvPr>
              <p:cNvSpPr txBox="1"/>
              <p:nvPr/>
            </p:nvSpPr>
            <p:spPr>
              <a:xfrm>
                <a:off x="7788162" y="5747783"/>
                <a:ext cx="2736000" cy="612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01C3025-35A6-05FD-4ECD-083DD59A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62" y="5747783"/>
                <a:ext cx="2736000" cy="612000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9CD7D72-AE6F-1D15-D140-A653BAC2F8F5}"/>
              </a:ext>
            </a:extLst>
          </p:cNvPr>
          <p:cNvCxnSpPr/>
          <p:nvPr/>
        </p:nvCxnSpPr>
        <p:spPr>
          <a:xfrm>
            <a:off x="7198408" y="4572927"/>
            <a:ext cx="589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F01E903-9BE6-0607-6A0E-A917C9919BE4}"/>
              </a:ext>
            </a:extLst>
          </p:cNvPr>
          <p:cNvCxnSpPr>
            <a:cxnSpLocks/>
          </p:cNvCxnSpPr>
          <p:nvPr/>
        </p:nvCxnSpPr>
        <p:spPr>
          <a:xfrm flipV="1">
            <a:off x="7198408" y="3985846"/>
            <a:ext cx="0" cy="587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F5B79E0-D3CD-2A88-A725-4F6C5B118FFE}"/>
              </a:ext>
            </a:extLst>
          </p:cNvPr>
          <p:cNvSpPr txBox="1"/>
          <p:nvPr/>
        </p:nvSpPr>
        <p:spPr>
          <a:xfrm>
            <a:off x="7145435" y="4528204"/>
            <a:ext cx="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temps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A7245C-B8EE-D298-7BD6-71C89654C4AF}"/>
              </a:ext>
            </a:extLst>
          </p:cNvPr>
          <p:cNvSpPr txBox="1"/>
          <p:nvPr/>
        </p:nvSpPr>
        <p:spPr>
          <a:xfrm>
            <a:off x="6884153" y="4045846"/>
            <a:ext cx="400110" cy="5557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33592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3D23DDD-8CC6-7B81-672C-D8971E8E631E}"/>
              </a:ext>
            </a:extLst>
          </p:cNvPr>
          <p:cNvCxnSpPr>
            <a:cxnSpLocks/>
          </p:cNvCxnSpPr>
          <p:nvPr/>
        </p:nvCxnSpPr>
        <p:spPr>
          <a:xfrm flipV="1">
            <a:off x="6120167" y="3501136"/>
            <a:ext cx="0" cy="2388208"/>
          </a:xfrm>
          <a:prstGeom prst="straightConnector1">
            <a:avLst/>
          </a:prstGeom>
          <a:ln w="76200">
            <a:solidFill>
              <a:srgbClr val="D398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4C9642E8-0A8E-79F6-ABA9-E140656D1A27}"/>
              </a:ext>
            </a:extLst>
          </p:cNvPr>
          <p:cNvSpPr/>
          <p:nvPr/>
        </p:nvSpPr>
        <p:spPr>
          <a:xfrm>
            <a:off x="3877993" y="5899052"/>
            <a:ext cx="4740812" cy="130829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6D3C1024-AA63-3647-7BBF-733B335EE376}"/>
              </a:ext>
            </a:extLst>
          </p:cNvPr>
          <p:cNvCxnSpPr>
            <a:cxnSpLocks/>
          </p:cNvCxnSpPr>
          <p:nvPr/>
        </p:nvCxnSpPr>
        <p:spPr>
          <a:xfrm flipV="1">
            <a:off x="7940128" y="4397548"/>
            <a:ext cx="872067" cy="1679509"/>
          </a:xfrm>
          <a:prstGeom prst="straightConnector1">
            <a:avLst/>
          </a:prstGeom>
          <a:ln w="76200">
            <a:solidFill>
              <a:srgbClr val="4F89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A37FA48-534D-A4F3-0EF3-E9EB626D90F2}"/>
              </a:ext>
            </a:extLst>
          </p:cNvPr>
          <p:cNvCxnSpPr>
            <a:cxnSpLocks/>
          </p:cNvCxnSpPr>
          <p:nvPr/>
        </p:nvCxnSpPr>
        <p:spPr>
          <a:xfrm flipH="1" flipV="1">
            <a:off x="3456589" y="4430960"/>
            <a:ext cx="872067" cy="1679509"/>
          </a:xfrm>
          <a:prstGeom prst="straightConnector1">
            <a:avLst/>
          </a:prstGeom>
          <a:ln w="76200">
            <a:solidFill>
              <a:srgbClr val="244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6526A96-7D31-75DE-5DB4-E9A282F645FE}"/>
              </a:ext>
            </a:extLst>
          </p:cNvPr>
          <p:cNvSpPr/>
          <p:nvPr/>
        </p:nvSpPr>
        <p:spPr>
          <a:xfrm>
            <a:off x="8176769" y="2998368"/>
            <a:ext cx="3688580" cy="153345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CB699953-C261-CC5D-C88D-BFEA6CB7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63" y="5296888"/>
            <a:ext cx="381874" cy="899525"/>
          </a:xfrm>
          <a:prstGeom prst="rect">
            <a:avLst/>
          </a:prstGeom>
        </p:spPr>
      </p:pic>
      <p:pic>
        <p:nvPicPr>
          <p:cNvPr id="13" name="Image 12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D1A2288A-8676-2E39-938A-BAB7E413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669" y="5410640"/>
            <a:ext cx="381874" cy="899525"/>
          </a:xfrm>
          <a:prstGeom prst="rect">
            <a:avLst/>
          </a:prstGeom>
        </p:spPr>
      </p:pic>
      <p:pic>
        <p:nvPicPr>
          <p:cNvPr id="14" name="Image 13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DCD2613B-FB51-DF36-2D8E-0262657E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7" y="5774019"/>
            <a:ext cx="381874" cy="899525"/>
          </a:xfrm>
          <a:prstGeom prst="rect">
            <a:avLst/>
          </a:prstGeom>
        </p:spPr>
      </p:pic>
      <p:pic>
        <p:nvPicPr>
          <p:cNvPr id="15" name="Image 14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587CEED0-7B3B-1984-2023-DF499DB8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01" y="5946347"/>
            <a:ext cx="381874" cy="899525"/>
          </a:xfrm>
          <a:prstGeom prst="rect">
            <a:avLst/>
          </a:prstGeom>
        </p:spPr>
      </p:pic>
      <p:pic>
        <p:nvPicPr>
          <p:cNvPr id="16" name="Image 15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67009DFF-5985-790C-A286-02E80AE4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32" y="5191744"/>
            <a:ext cx="381874" cy="899525"/>
          </a:xfrm>
          <a:prstGeom prst="rect">
            <a:avLst/>
          </a:prstGeom>
        </p:spPr>
      </p:pic>
      <p:pic>
        <p:nvPicPr>
          <p:cNvPr id="17" name="Image 16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F7DECF49-8AB8-7BD8-3EB7-C82E739A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16" y="5296889"/>
            <a:ext cx="381874" cy="899525"/>
          </a:xfrm>
          <a:prstGeom prst="rect">
            <a:avLst/>
          </a:prstGeom>
        </p:spPr>
      </p:pic>
      <p:pic>
        <p:nvPicPr>
          <p:cNvPr id="18" name="Image 17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B6EF7158-571A-AE92-E4F3-0ED24BAA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351" y="5296889"/>
            <a:ext cx="381874" cy="899525"/>
          </a:xfrm>
          <a:prstGeom prst="rect">
            <a:avLst/>
          </a:prstGeom>
        </p:spPr>
      </p:pic>
      <p:pic>
        <p:nvPicPr>
          <p:cNvPr id="19" name="Image 18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084EDF5E-FF27-24ED-EC73-A83FCDDE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19" y="5660707"/>
            <a:ext cx="381874" cy="899525"/>
          </a:xfrm>
          <a:prstGeom prst="rect">
            <a:avLst/>
          </a:prstGeom>
        </p:spPr>
      </p:pic>
      <p:pic>
        <p:nvPicPr>
          <p:cNvPr id="20" name="Image 19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DD883BF2-E904-D094-D13A-2166E66C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84" y="5496585"/>
            <a:ext cx="381874" cy="899525"/>
          </a:xfrm>
          <a:prstGeom prst="rect">
            <a:avLst/>
          </a:prstGeom>
        </p:spPr>
      </p:pic>
      <p:pic>
        <p:nvPicPr>
          <p:cNvPr id="21" name="Image 20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5973A04F-BFC5-7D55-DE9C-A233ED88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69" y="5766581"/>
            <a:ext cx="381874" cy="899525"/>
          </a:xfrm>
          <a:prstGeom prst="rect">
            <a:avLst/>
          </a:prstGeom>
        </p:spPr>
      </p:pic>
      <p:pic>
        <p:nvPicPr>
          <p:cNvPr id="22" name="Image 21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7BDA4DCB-1CF1-0D44-222E-B9E8048D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76" y="5453612"/>
            <a:ext cx="381874" cy="899525"/>
          </a:xfrm>
          <a:prstGeom prst="rect">
            <a:avLst/>
          </a:prstGeom>
        </p:spPr>
      </p:pic>
      <p:pic>
        <p:nvPicPr>
          <p:cNvPr id="23" name="Image 22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F4F46B6B-222B-7B4F-351F-54499B9D9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19" y="5660707"/>
            <a:ext cx="381874" cy="899525"/>
          </a:xfrm>
          <a:prstGeom prst="rect">
            <a:avLst/>
          </a:prstGeom>
        </p:spPr>
      </p:pic>
      <p:pic>
        <p:nvPicPr>
          <p:cNvPr id="32" name="Image 31" descr="Une image contenant croquis, symbole, conception&#10;&#10;Description générée automatiquement">
            <a:extLst>
              <a:ext uri="{FF2B5EF4-FFF2-40B4-BE49-F238E27FC236}">
                <a16:creationId xmlns:a16="http://schemas.microsoft.com/office/drawing/2014/main" id="{1B39B7A6-D097-8B21-D2C8-EB3EA582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08" y="1002948"/>
            <a:ext cx="1698066" cy="1821766"/>
          </a:xfrm>
          <a:prstGeom prst="rect">
            <a:avLst/>
          </a:prstGeom>
        </p:spPr>
      </p:pic>
      <p:pic>
        <p:nvPicPr>
          <p:cNvPr id="33" name="Image 32" descr="Une image contenant croquis, symbole, conception&#10;&#10;Description générée automatiquement">
            <a:extLst>
              <a:ext uri="{FF2B5EF4-FFF2-40B4-BE49-F238E27FC236}">
                <a16:creationId xmlns:a16="http://schemas.microsoft.com/office/drawing/2014/main" id="{5CAEB452-583D-351A-2DB7-E0375C49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026" y="1002948"/>
            <a:ext cx="1698066" cy="1821766"/>
          </a:xfrm>
          <a:prstGeom prst="rect">
            <a:avLst/>
          </a:prstGeom>
        </p:spPr>
      </p:pic>
      <p:pic>
        <p:nvPicPr>
          <p:cNvPr id="34" name="Image 33" descr="Une image contenant croquis, symbole, conception&#10;&#10;Description générée automatiquement">
            <a:extLst>
              <a:ext uri="{FF2B5EF4-FFF2-40B4-BE49-F238E27FC236}">
                <a16:creationId xmlns:a16="http://schemas.microsoft.com/office/drawing/2014/main" id="{D658C132-5C0E-7810-EE98-74F41159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798" y="362061"/>
            <a:ext cx="1446403" cy="1551770"/>
          </a:xfrm>
          <a:prstGeom prst="rect">
            <a:avLst/>
          </a:prstGeom>
        </p:spPr>
      </p:pic>
      <p:sp>
        <p:nvSpPr>
          <p:cNvPr id="37" name="Ellipse 36">
            <a:extLst>
              <a:ext uri="{FF2B5EF4-FFF2-40B4-BE49-F238E27FC236}">
                <a16:creationId xmlns:a16="http://schemas.microsoft.com/office/drawing/2014/main" id="{45A9EB19-4E3A-1459-5385-AC79F0027E97}"/>
              </a:ext>
            </a:extLst>
          </p:cNvPr>
          <p:cNvSpPr/>
          <p:nvPr/>
        </p:nvSpPr>
        <p:spPr>
          <a:xfrm>
            <a:off x="326651" y="2989536"/>
            <a:ext cx="3688580" cy="153344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2F8951E-FE51-48AB-4C09-334B1F7C06BF}"/>
              </a:ext>
            </a:extLst>
          </p:cNvPr>
          <p:cNvSpPr/>
          <p:nvPr/>
        </p:nvSpPr>
        <p:spPr>
          <a:xfrm>
            <a:off x="4412590" y="2038864"/>
            <a:ext cx="3366818" cy="13082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B3713EC6-8F8B-12B4-6FC0-E74A36AF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0359" y="2441774"/>
            <a:ext cx="381874" cy="899525"/>
          </a:xfrm>
          <a:prstGeom prst="rect">
            <a:avLst/>
          </a:prstGeom>
        </p:spPr>
      </p:pic>
      <p:pic>
        <p:nvPicPr>
          <p:cNvPr id="41" name="Image 40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1F814868-F4C9-9D4B-8E4A-0F3F6A8BE8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02759" y="2594174"/>
            <a:ext cx="381874" cy="899525"/>
          </a:xfrm>
          <a:prstGeom prst="rect">
            <a:avLst/>
          </a:prstGeom>
        </p:spPr>
      </p:pic>
      <p:pic>
        <p:nvPicPr>
          <p:cNvPr id="42" name="Image 41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69E5329F-32BB-8D5F-A273-985C3A01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4159" y="2944250"/>
            <a:ext cx="381874" cy="899525"/>
          </a:xfrm>
          <a:prstGeom prst="rect">
            <a:avLst/>
          </a:prstGeom>
        </p:spPr>
      </p:pic>
      <p:pic>
        <p:nvPicPr>
          <p:cNvPr id="43" name="Image 42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41379B7B-98DE-45B7-FD6E-AA2821A265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7692" y="2769212"/>
            <a:ext cx="381874" cy="899525"/>
          </a:xfrm>
          <a:prstGeom prst="rect">
            <a:avLst/>
          </a:prstGeom>
        </p:spPr>
      </p:pic>
      <p:pic>
        <p:nvPicPr>
          <p:cNvPr id="44" name="Image 43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A874F6BD-773D-8EF8-2BF8-79F72292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9959" y="3051374"/>
            <a:ext cx="381874" cy="899525"/>
          </a:xfrm>
          <a:prstGeom prst="rect">
            <a:avLst/>
          </a:prstGeom>
        </p:spPr>
      </p:pic>
      <p:pic>
        <p:nvPicPr>
          <p:cNvPr id="50" name="Image 49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D75A3F6B-80F0-8C87-370C-85734109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6159" y="2689495"/>
            <a:ext cx="381874" cy="899525"/>
          </a:xfrm>
          <a:prstGeom prst="rect">
            <a:avLst/>
          </a:prstGeom>
        </p:spPr>
      </p:pic>
      <p:pic>
        <p:nvPicPr>
          <p:cNvPr id="51" name="Image 50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D40CA06C-CEB0-CE0B-1318-2AB86EBE67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1926" y="1517186"/>
            <a:ext cx="381874" cy="899525"/>
          </a:xfrm>
          <a:prstGeom prst="rect">
            <a:avLst/>
          </a:prstGeom>
        </p:spPr>
      </p:pic>
      <p:pic>
        <p:nvPicPr>
          <p:cNvPr id="52" name="Image 51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946D55A2-FD86-E07B-12AD-88A44018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68559" y="2841895"/>
            <a:ext cx="381874" cy="899525"/>
          </a:xfrm>
          <a:prstGeom prst="rect">
            <a:avLst/>
          </a:prstGeom>
        </p:spPr>
      </p:pic>
      <p:pic>
        <p:nvPicPr>
          <p:cNvPr id="53" name="Image 52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A9C3A951-14BA-8D35-CC2C-1091BC43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28514" y="2869266"/>
            <a:ext cx="381874" cy="899525"/>
          </a:xfrm>
          <a:prstGeom prst="rect">
            <a:avLst/>
          </a:prstGeom>
        </p:spPr>
      </p:pic>
      <p:pic>
        <p:nvPicPr>
          <p:cNvPr id="54" name="Image 53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341FAF03-E2FA-C9DE-5625-837A2512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94160" y="3139257"/>
            <a:ext cx="381874" cy="899525"/>
          </a:xfrm>
          <a:prstGeom prst="rect">
            <a:avLst/>
          </a:prstGeom>
        </p:spPr>
      </p:pic>
      <p:pic>
        <p:nvPicPr>
          <p:cNvPr id="55" name="Image 54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3A841A3A-4875-F81C-F8C2-4DEBAF2C0F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26318" y="3344997"/>
            <a:ext cx="381874" cy="899525"/>
          </a:xfrm>
          <a:prstGeom prst="rect">
            <a:avLst/>
          </a:prstGeom>
        </p:spPr>
      </p:pic>
      <p:pic>
        <p:nvPicPr>
          <p:cNvPr id="56" name="Image 55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B2BA4527-CA52-141A-A8F7-75E887DC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99297" y="3218974"/>
            <a:ext cx="381874" cy="899525"/>
          </a:xfrm>
          <a:prstGeom prst="rect">
            <a:avLst/>
          </a:prstGeom>
        </p:spPr>
      </p:pic>
      <p:pic>
        <p:nvPicPr>
          <p:cNvPr id="57" name="Image 56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ECEDB506-CCA8-26E2-7B00-C4A8DA613C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39421" y="3235558"/>
            <a:ext cx="381874" cy="899525"/>
          </a:xfrm>
          <a:prstGeom prst="rect">
            <a:avLst/>
          </a:prstGeom>
        </p:spPr>
      </p:pic>
      <p:pic>
        <p:nvPicPr>
          <p:cNvPr id="58" name="Image 57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FA791F80-3E14-3B41-532F-D58FE485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4682" y="3331859"/>
            <a:ext cx="381874" cy="899525"/>
          </a:xfrm>
          <a:prstGeom prst="rect">
            <a:avLst/>
          </a:prstGeom>
        </p:spPr>
      </p:pic>
      <p:pic>
        <p:nvPicPr>
          <p:cNvPr id="59" name="Image 58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F18DCD24-B74D-6E9C-FC7A-4B48D1C1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63178" y="3116335"/>
            <a:ext cx="381874" cy="899525"/>
          </a:xfrm>
          <a:prstGeom prst="rect">
            <a:avLst/>
          </a:prstGeom>
        </p:spPr>
      </p:pic>
      <p:pic>
        <p:nvPicPr>
          <p:cNvPr id="60" name="Image 59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4E04A033-A454-2D5A-E4FE-BB92693B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78532" y="3433925"/>
            <a:ext cx="381874" cy="899525"/>
          </a:xfrm>
          <a:prstGeom prst="rect">
            <a:avLst/>
          </a:prstGeom>
        </p:spPr>
      </p:pic>
      <p:pic>
        <p:nvPicPr>
          <p:cNvPr id="61" name="Image 60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BACEF756-8784-150D-4597-7F26CAF2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47122" y="3456549"/>
            <a:ext cx="381874" cy="899525"/>
          </a:xfrm>
          <a:prstGeom prst="rect">
            <a:avLst/>
          </a:prstGeom>
        </p:spPr>
      </p:pic>
      <p:pic>
        <p:nvPicPr>
          <p:cNvPr id="63" name="Image 62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D28DE989-DFCD-F273-2920-BAF583BD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4690" y="1508302"/>
            <a:ext cx="381874" cy="899525"/>
          </a:xfrm>
          <a:prstGeom prst="rect">
            <a:avLst/>
          </a:prstGeom>
        </p:spPr>
      </p:pic>
      <p:pic>
        <p:nvPicPr>
          <p:cNvPr id="64" name="Image 63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0FF4984C-63BA-F466-B1D5-EEB89A19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29230" y="2055519"/>
            <a:ext cx="381874" cy="899525"/>
          </a:xfrm>
          <a:prstGeom prst="rect">
            <a:avLst/>
          </a:prstGeom>
        </p:spPr>
      </p:pic>
      <p:pic>
        <p:nvPicPr>
          <p:cNvPr id="66" name="Image 65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B8D5FC3C-8492-A18F-694E-4925CCD2A7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70100" y="1635407"/>
            <a:ext cx="381874" cy="899525"/>
          </a:xfrm>
          <a:prstGeom prst="rect">
            <a:avLst/>
          </a:prstGeom>
        </p:spPr>
      </p:pic>
      <p:pic>
        <p:nvPicPr>
          <p:cNvPr id="67" name="Image 66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28F80FEB-4310-6247-2DD4-DF9296AB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21959" y="1743455"/>
            <a:ext cx="381874" cy="899525"/>
          </a:xfrm>
          <a:prstGeom prst="rect">
            <a:avLst/>
          </a:prstGeom>
        </p:spPr>
      </p:pic>
      <p:pic>
        <p:nvPicPr>
          <p:cNvPr id="68" name="Image 67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827C131E-67EF-7C6C-0E8A-78C6902797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0544" y="1909375"/>
            <a:ext cx="381874" cy="899525"/>
          </a:xfrm>
          <a:prstGeom prst="rect">
            <a:avLst/>
          </a:prstGeom>
        </p:spPr>
      </p:pic>
      <p:pic>
        <p:nvPicPr>
          <p:cNvPr id="69" name="Image 68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791ADC1F-1914-8E00-7289-750F4A2B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8573" y="2337265"/>
            <a:ext cx="381874" cy="899525"/>
          </a:xfrm>
          <a:prstGeom prst="rect">
            <a:avLst/>
          </a:prstGeom>
        </p:spPr>
      </p:pic>
      <p:pic>
        <p:nvPicPr>
          <p:cNvPr id="70" name="Image 69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6914D789-E6F9-C1AE-4848-272A95E0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78189" y="2594173"/>
            <a:ext cx="381874" cy="899525"/>
          </a:xfrm>
          <a:prstGeom prst="rect">
            <a:avLst/>
          </a:prstGeom>
        </p:spPr>
      </p:pic>
      <p:pic>
        <p:nvPicPr>
          <p:cNvPr id="71" name="Image 70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896DA5B0-9680-46CB-35DF-1F2403B725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0267" y="2757305"/>
            <a:ext cx="381874" cy="899525"/>
          </a:xfrm>
          <a:prstGeom prst="rect">
            <a:avLst/>
          </a:prstGeom>
        </p:spPr>
      </p:pic>
      <p:pic>
        <p:nvPicPr>
          <p:cNvPr id="72" name="Image 71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495821D2-28FB-4934-A920-E29F8CEC91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26500" y="2905198"/>
            <a:ext cx="381874" cy="899525"/>
          </a:xfrm>
          <a:prstGeom prst="rect">
            <a:avLst/>
          </a:prstGeom>
        </p:spPr>
      </p:pic>
      <p:pic>
        <p:nvPicPr>
          <p:cNvPr id="73" name="Image 72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66291862-B75C-EAF2-C9E7-70A447E9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0650" y="2869266"/>
            <a:ext cx="381874" cy="899525"/>
          </a:xfrm>
          <a:prstGeom prst="rect">
            <a:avLst/>
          </a:prstGeom>
        </p:spPr>
      </p:pic>
      <p:pic>
        <p:nvPicPr>
          <p:cNvPr id="74" name="Image 73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F575FC52-B590-50F8-290A-54F2AD0419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52174" y="2879453"/>
            <a:ext cx="381874" cy="899525"/>
          </a:xfrm>
          <a:prstGeom prst="rect">
            <a:avLst/>
          </a:prstGeom>
        </p:spPr>
      </p:pic>
      <p:pic>
        <p:nvPicPr>
          <p:cNvPr id="75" name="Image 74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8C01E0BE-FA31-5EA0-43F8-1FE335FC7F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80322" y="2613222"/>
            <a:ext cx="381874" cy="899525"/>
          </a:xfrm>
          <a:prstGeom prst="rect">
            <a:avLst/>
          </a:prstGeom>
        </p:spPr>
      </p:pic>
      <p:pic>
        <p:nvPicPr>
          <p:cNvPr id="76" name="Image 75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00F83854-E868-A07B-3731-250C6D7A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2939" y="3053899"/>
            <a:ext cx="381874" cy="899525"/>
          </a:xfrm>
          <a:prstGeom prst="rect">
            <a:avLst/>
          </a:prstGeom>
        </p:spPr>
      </p:pic>
      <p:pic>
        <p:nvPicPr>
          <p:cNvPr id="77" name="Image 76" descr="Une image contenant Graphique, noir, conception&#10;&#10;Description générée automatiquement">
            <a:extLst>
              <a:ext uri="{FF2B5EF4-FFF2-40B4-BE49-F238E27FC236}">
                <a16:creationId xmlns:a16="http://schemas.microsoft.com/office/drawing/2014/main" id="{FA04F683-FD9B-286A-3A5F-20922323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4139" y="2950868"/>
            <a:ext cx="381874" cy="899525"/>
          </a:xfrm>
          <a:prstGeom prst="rect">
            <a:avLst/>
          </a:prstGeom>
        </p:spPr>
      </p:pic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0C9DFA6-7ECA-5999-1F7E-DD9DC8C39820}"/>
              </a:ext>
            </a:extLst>
          </p:cNvPr>
          <p:cNvCxnSpPr>
            <a:cxnSpLocks/>
          </p:cNvCxnSpPr>
          <p:nvPr/>
        </p:nvCxnSpPr>
        <p:spPr>
          <a:xfrm flipH="1">
            <a:off x="3235569" y="4015860"/>
            <a:ext cx="5383236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C3C468D-0B74-BD50-E7CA-1A9F8C1C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1013" cy="6858000"/>
          </a:xfrm>
          <a:prstGeom prst="rect">
            <a:avLst/>
          </a:prstGeom>
        </p:spPr>
      </p:pic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68C361A-387D-770F-D6EE-F4A800FB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93" y="1973234"/>
            <a:ext cx="6842576" cy="33335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7A21B74-0E0A-5936-20F9-CC2801DDF523}"/>
              </a:ext>
            </a:extLst>
          </p:cNvPr>
          <p:cNvSpPr txBox="1"/>
          <p:nvPr/>
        </p:nvSpPr>
        <p:spPr>
          <a:xfrm>
            <a:off x="4750891" y="1027984"/>
            <a:ext cx="61632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Classe Client : attributs et méthodes </a:t>
            </a:r>
          </a:p>
        </p:txBody>
      </p:sp>
    </p:spTree>
    <p:extLst>
      <p:ext uri="{BB962C8B-B14F-4D97-AF65-F5344CB8AC3E}">
        <p14:creationId xmlns:p14="http://schemas.microsoft.com/office/powerpoint/2010/main" val="290615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origami, conception&#10;&#10;Description générée automatiquement">
            <a:extLst>
              <a:ext uri="{FF2B5EF4-FFF2-40B4-BE49-F238E27FC236}">
                <a16:creationId xmlns:a16="http://schemas.microsoft.com/office/drawing/2014/main" id="{888B0331-0253-B61E-DA1F-2900F8E0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908"/>
            <a:ext cx="5961184" cy="566030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658BCD3-2887-FF6F-AB8E-4FED2BC283DD}"/>
              </a:ext>
            </a:extLst>
          </p:cNvPr>
          <p:cNvSpPr txBox="1">
            <a:spLocks/>
          </p:cNvSpPr>
          <p:nvPr/>
        </p:nvSpPr>
        <p:spPr>
          <a:xfrm>
            <a:off x="134814" y="0"/>
            <a:ext cx="905607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Fonction d’attrait par le prix</a:t>
            </a:r>
            <a:endParaRPr lang="fr-FR" sz="2400" b="1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0E1A93E-8EC3-9820-51A3-42CF79716384}"/>
              </a:ext>
            </a:extLst>
          </p:cNvPr>
          <p:cNvSpPr txBox="1">
            <a:spLocks/>
          </p:cNvSpPr>
          <p:nvPr/>
        </p:nvSpPr>
        <p:spPr>
          <a:xfrm>
            <a:off x="5169876" y="257908"/>
            <a:ext cx="6887308" cy="65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F69A75-BD92-42BF-DD9D-3168B12311DD}"/>
              </a:ext>
            </a:extLst>
          </p:cNvPr>
          <p:cNvSpPr txBox="1"/>
          <p:nvPr/>
        </p:nvSpPr>
        <p:spPr>
          <a:xfrm>
            <a:off x="6459415" y="5963542"/>
            <a:ext cx="559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X</a:t>
            </a:r>
            <a:r>
              <a:rPr lang="fr-FR" dirty="0"/>
              <a:t> : budget du client                       </a:t>
            </a:r>
            <a:r>
              <a:rPr lang="fr-FR" dirty="0">
                <a:solidFill>
                  <a:srgbClr val="0070C0"/>
                </a:solidFill>
              </a:rPr>
              <a:t>Z</a:t>
            </a:r>
            <a:r>
              <a:rPr lang="fr-FR" dirty="0"/>
              <a:t> : attractivité due au prix</a:t>
            </a:r>
          </a:p>
          <a:p>
            <a:r>
              <a:rPr lang="fr-FR" dirty="0">
                <a:solidFill>
                  <a:srgbClr val="00B050"/>
                </a:solidFill>
              </a:rPr>
              <a:t>Y</a:t>
            </a:r>
            <a:r>
              <a:rPr lang="fr-FR" dirty="0"/>
              <a:t> : prix moyen dans le restaurant </a:t>
            </a:r>
          </a:p>
        </p:txBody>
      </p:sp>
      <p:pic>
        <p:nvPicPr>
          <p:cNvPr id="16" name="Image 15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EDAE669C-B4C2-C560-9948-05061D6E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70" y="1987842"/>
            <a:ext cx="4524474" cy="450166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3B09467-00A6-1961-E962-21CD97857D1B}"/>
              </a:ext>
            </a:extLst>
          </p:cNvPr>
          <p:cNvSpPr txBox="1"/>
          <p:nvPr/>
        </p:nvSpPr>
        <p:spPr>
          <a:xfrm>
            <a:off x="234462" y="1266455"/>
            <a:ext cx="242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référence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76413D-58E6-9E68-7961-E88030D2AF17}"/>
                  </a:ext>
                </a:extLst>
              </p:cNvPr>
              <p:cNvSpPr txBox="1"/>
              <p:nvPr/>
            </p:nvSpPr>
            <p:spPr>
              <a:xfrm>
                <a:off x="2661139" y="1266818"/>
                <a:ext cx="3317630" cy="407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976413D-58E6-9E68-7961-E88030D2A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39" y="1266818"/>
                <a:ext cx="3317630" cy="407227"/>
              </a:xfrm>
              <a:prstGeom prst="rect">
                <a:avLst/>
              </a:prstGeom>
              <a:blipFill>
                <a:blip r:embed="rId4"/>
                <a:stretch>
                  <a:fillRect l="-382" t="-6061" r="-38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89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658BCD3-2887-FF6F-AB8E-4FED2BC283DD}"/>
              </a:ext>
            </a:extLst>
          </p:cNvPr>
          <p:cNvSpPr txBox="1">
            <a:spLocks/>
          </p:cNvSpPr>
          <p:nvPr/>
        </p:nvSpPr>
        <p:spPr>
          <a:xfrm>
            <a:off x="137746" y="234462"/>
            <a:ext cx="1191650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Hypothèse principale : </a:t>
            </a:r>
            <a:r>
              <a:rPr lang="fr-FR" sz="2400" dirty="0">
                <a:solidFill>
                  <a:srgbClr val="00B050"/>
                </a:solidFill>
              </a:rPr>
              <a:t>Le restaurant le moins cher est le plus attractif.</a:t>
            </a:r>
          </a:p>
          <a:p>
            <a:endParaRPr lang="fr-FR" sz="3200" b="1" dirty="0"/>
          </a:p>
        </p:txBody>
      </p:sp>
      <p:pic>
        <p:nvPicPr>
          <p:cNvPr id="5" name="Image 4" descr="Une image contenant Tracé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D378C725-6B3E-F98B-6AFE-FAE7E51F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8"/>
          <a:stretch/>
        </p:blipFill>
        <p:spPr>
          <a:xfrm>
            <a:off x="415059" y="992065"/>
            <a:ext cx="11361882" cy="4717073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C49A350-E5B3-0A9D-902F-548A7D48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80584"/>
              </p:ext>
            </p:extLst>
          </p:nvPr>
        </p:nvGraphicFramePr>
        <p:xfrm>
          <a:off x="1883508" y="5992918"/>
          <a:ext cx="842498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246">
                  <a:extLst>
                    <a:ext uri="{9D8B030D-6E8A-4147-A177-3AD203B41FA5}">
                      <a16:colId xmlns:a16="http://schemas.microsoft.com/office/drawing/2014/main" val="1472962711"/>
                    </a:ext>
                  </a:extLst>
                </a:gridCol>
                <a:gridCol w="2106246">
                  <a:extLst>
                    <a:ext uri="{9D8B030D-6E8A-4147-A177-3AD203B41FA5}">
                      <a16:colId xmlns:a16="http://schemas.microsoft.com/office/drawing/2014/main" val="1487973786"/>
                    </a:ext>
                  </a:extLst>
                </a:gridCol>
                <a:gridCol w="2106246">
                  <a:extLst>
                    <a:ext uri="{9D8B030D-6E8A-4147-A177-3AD203B41FA5}">
                      <a16:colId xmlns:a16="http://schemas.microsoft.com/office/drawing/2014/main" val="1485264448"/>
                    </a:ext>
                  </a:extLst>
                </a:gridCol>
                <a:gridCol w="2106246">
                  <a:extLst>
                    <a:ext uri="{9D8B030D-6E8A-4147-A177-3AD203B41FA5}">
                      <a16:colId xmlns:a16="http://schemas.microsoft.com/office/drawing/2014/main" val="3726555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D72727"/>
                          </a:solidFill>
                        </a:rPr>
                        <a:t>CROUS : 77.6%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77F00"/>
                          </a:solidFill>
                        </a:rPr>
                        <a:t>FIVE : 15.3%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DBF49"/>
                          </a:solidFill>
                        </a:rPr>
                        <a:t>CRÊPES : 7.1%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0000"/>
                          </a:solidFill>
                        </a:rPr>
                        <a:t>Global Satisf. : 5.223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184075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2265ABB-6015-FCB4-67FF-A99F779170BB}"/>
              </a:ext>
            </a:extLst>
          </p:cNvPr>
          <p:cNvCxnSpPr/>
          <p:nvPr/>
        </p:nvCxnSpPr>
        <p:spPr>
          <a:xfrm>
            <a:off x="996900" y="4983235"/>
            <a:ext cx="589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D08F253-C8E2-C99B-AEC2-CF6AE5559FB3}"/>
              </a:ext>
            </a:extLst>
          </p:cNvPr>
          <p:cNvCxnSpPr>
            <a:cxnSpLocks/>
          </p:cNvCxnSpPr>
          <p:nvPr/>
        </p:nvCxnSpPr>
        <p:spPr>
          <a:xfrm flipV="1">
            <a:off x="996900" y="4396154"/>
            <a:ext cx="0" cy="587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0199A83-4A43-EC96-1F66-06C81258F94A}"/>
              </a:ext>
            </a:extLst>
          </p:cNvPr>
          <p:cNvSpPr txBox="1"/>
          <p:nvPr/>
        </p:nvSpPr>
        <p:spPr>
          <a:xfrm>
            <a:off x="815168" y="5167827"/>
            <a:ext cx="908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temps (minutes)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F2EA75-F23D-9F49-30F3-BE244A585DA9}"/>
              </a:ext>
            </a:extLst>
          </p:cNvPr>
          <p:cNvSpPr txBox="1"/>
          <p:nvPr/>
        </p:nvSpPr>
        <p:spPr>
          <a:xfrm>
            <a:off x="305870" y="4232045"/>
            <a:ext cx="400110" cy="7511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effectifs</a:t>
            </a:r>
          </a:p>
        </p:txBody>
      </p:sp>
    </p:spTree>
    <p:extLst>
      <p:ext uri="{BB962C8B-B14F-4D97-AF65-F5344CB8AC3E}">
        <p14:creationId xmlns:p14="http://schemas.microsoft.com/office/powerpoint/2010/main" val="162149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E3D948B-AB2A-555D-4A2E-655C61148338}"/>
                  </a:ext>
                </a:extLst>
              </p:cNvPr>
              <p:cNvSpPr txBox="1"/>
              <p:nvPr/>
            </p:nvSpPr>
            <p:spPr>
              <a:xfrm>
                <a:off x="195311" y="2824405"/>
                <a:ext cx="505264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=7−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7000−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1600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E3D948B-AB2A-555D-4A2E-655C61148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1" y="2824405"/>
                <a:ext cx="5052646" cy="693844"/>
              </a:xfrm>
              <a:prstGeom prst="rect">
                <a:avLst/>
              </a:prstGeom>
              <a:blipFill>
                <a:blip r:embed="rId2"/>
                <a:stretch>
                  <a:fillRect t="-1818" b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re 1">
            <a:extLst>
              <a:ext uri="{FF2B5EF4-FFF2-40B4-BE49-F238E27FC236}">
                <a16:creationId xmlns:a16="http://schemas.microsoft.com/office/drawing/2014/main" id="{1609446F-C40B-1897-DC20-C513B514067E}"/>
              </a:ext>
            </a:extLst>
          </p:cNvPr>
          <p:cNvSpPr txBox="1">
            <a:spLocks/>
          </p:cNvSpPr>
          <p:nvPr/>
        </p:nvSpPr>
        <p:spPr>
          <a:xfrm>
            <a:off x="137746" y="225667"/>
            <a:ext cx="1191650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Problématique : </a:t>
            </a:r>
            <a:r>
              <a:rPr lang="fr-FR" sz="2400" dirty="0">
                <a:solidFill>
                  <a:srgbClr val="C00000"/>
                </a:solidFill>
              </a:rPr>
              <a:t>Comment améliorer le CROUS de Jussieu ?</a:t>
            </a:r>
          </a:p>
          <a:p>
            <a:endParaRPr lang="fr-FR" sz="32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49F747-93A5-83AF-7115-F2118D431850}"/>
              </a:ext>
            </a:extLst>
          </p:cNvPr>
          <p:cNvSpPr txBox="1"/>
          <p:nvPr/>
        </p:nvSpPr>
        <p:spPr>
          <a:xfrm>
            <a:off x="1277209" y="4157379"/>
            <a:ext cx="2965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7"/>
            </a:pPr>
            <a:r>
              <a:rPr lang="fr-FR" sz="2000" dirty="0"/>
              <a:t>    =   coût d’un repas</a:t>
            </a:r>
          </a:p>
          <a:p>
            <a:r>
              <a:rPr lang="fr-FR" sz="2000" dirty="0"/>
              <a:t>1600   ≈   nombre de repas</a:t>
            </a:r>
          </a:p>
          <a:p>
            <a:r>
              <a:rPr lang="fr-FR" sz="2000" dirty="0"/>
              <a:t>7000   ≈   budget quotidien</a:t>
            </a:r>
          </a:p>
          <a:p>
            <a:r>
              <a:rPr lang="fr-FR" sz="2000" dirty="0"/>
              <a:t>60        =   SMIC/jour (brut)</a:t>
            </a:r>
          </a:p>
        </p:txBody>
      </p:sp>
      <p:pic>
        <p:nvPicPr>
          <p:cNvPr id="14" name="Image 13" descr="Une image contenant diagramme, texte, ligne, Tracé&#10;&#10;Description générée automatiquement">
            <a:extLst>
              <a:ext uri="{FF2B5EF4-FFF2-40B4-BE49-F238E27FC236}">
                <a16:creationId xmlns:a16="http://schemas.microsoft.com/office/drawing/2014/main" id="{19559AFF-588D-577B-A45F-D6068881C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7" t="7804" r="6184" b="5803"/>
          <a:stretch/>
        </p:blipFill>
        <p:spPr>
          <a:xfrm>
            <a:off x="5247957" y="963390"/>
            <a:ext cx="6944043" cy="5306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3C72100-B502-0B81-9C93-0F2A224FACEC}"/>
                  </a:ext>
                </a:extLst>
              </p:cNvPr>
              <p:cNvSpPr txBox="1"/>
              <p:nvPr/>
            </p:nvSpPr>
            <p:spPr>
              <a:xfrm>
                <a:off x="1098024" y="1671184"/>
                <a:ext cx="3324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prix repas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3C72100-B502-0B81-9C93-0F2A224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4" y="1671184"/>
                <a:ext cx="3324308" cy="369332"/>
              </a:xfrm>
              <a:prstGeom prst="rect">
                <a:avLst/>
              </a:prstGeom>
              <a:blipFill>
                <a:blip r:embed="rId4"/>
                <a:stretch>
                  <a:fillRect l="-4198" t="-20000" r="-496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CCF68CD3-0900-CB9D-FAFA-2014FA601417}"/>
              </a:ext>
            </a:extLst>
          </p:cNvPr>
          <p:cNvSpPr txBox="1"/>
          <p:nvPr/>
        </p:nvSpPr>
        <p:spPr>
          <a:xfrm>
            <a:off x="1098024" y="1625017"/>
            <a:ext cx="18913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efficacité</a:t>
            </a:r>
          </a:p>
          <a:p>
            <a:pPr algn="ctr"/>
            <a:r>
              <a:rPr lang="fr-FR" sz="1400" dirty="0"/>
              <a:t>(nombre d’employés)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BA83E34-6915-7F46-F878-EC0004C5B25C}"/>
              </a:ext>
            </a:extLst>
          </p:cNvPr>
          <p:cNvCxnSpPr/>
          <p:nvPr/>
        </p:nvCxnSpPr>
        <p:spPr>
          <a:xfrm>
            <a:off x="5562212" y="5939333"/>
            <a:ext cx="589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A5480CB-A3FB-19F4-A5AD-C73E25317017}"/>
              </a:ext>
            </a:extLst>
          </p:cNvPr>
          <p:cNvCxnSpPr>
            <a:cxnSpLocks/>
          </p:cNvCxnSpPr>
          <p:nvPr/>
        </p:nvCxnSpPr>
        <p:spPr>
          <a:xfrm flipV="1">
            <a:off x="5562212" y="5352252"/>
            <a:ext cx="0" cy="587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D572BAA-3173-70DE-0174-4E164166F054}"/>
              </a:ext>
            </a:extLst>
          </p:cNvPr>
          <p:cNvSpPr txBox="1"/>
          <p:nvPr/>
        </p:nvSpPr>
        <p:spPr>
          <a:xfrm>
            <a:off x="5448012" y="6112819"/>
            <a:ext cx="270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Efficacité = plats servis par minute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E58DB6-12F9-0FA7-024E-C34A3AE41624}"/>
              </a:ext>
            </a:extLst>
          </p:cNvPr>
          <p:cNvSpPr txBox="1"/>
          <p:nvPr/>
        </p:nvSpPr>
        <p:spPr>
          <a:xfrm>
            <a:off x="4972459" y="3036281"/>
            <a:ext cx="400110" cy="2933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400" dirty="0"/>
              <a:t>Satisfaction globale (moyenne)</a:t>
            </a:r>
          </a:p>
        </p:txBody>
      </p:sp>
    </p:spTree>
    <p:extLst>
      <p:ext uri="{BB962C8B-B14F-4D97-AF65-F5344CB8AC3E}">
        <p14:creationId xmlns:p14="http://schemas.microsoft.com/office/powerpoint/2010/main" val="876270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277</Words>
  <Application>Microsoft Macintosh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Optimisation des restaurants de Jussieu</vt:lpstr>
      <vt:lpstr>Problématique :</vt:lpstr>
      <vt:lpstr>Paramètres (restaurants) :</vt:lpstr>
      <vt:lpstr>Paramètres (client) :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 Lopez</dc:creator>
  <cp:lastModifiedBy>Félix Lopez</cp:lastModifiedBy>
  <cp:revision>82</cp:revision>
  <dcterms:created xsi:type="dcterms:W3CDTF">2024-02-13T12:33:25Z</dcterms:created>
  <dcterms:modified xsi:type="dcterms:W3CDTF">2024-04-25T13:21:37Z</dcterms:modified>
</cp:coreProperties>
</file>