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F49"/>
    <a:srgbClr val="F77F00"/>
    <a:srgbClr val="D72727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F937-5601-764C-A84E-5B45F6A57924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73DEE-032C-E84D-B696-AFD714C9E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4D73-F79E-3732-A6FA-AE882809E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32FF6-2083-2854-86AD-2B81648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9609D-F045-5B68-E217-2146B198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2B536-E94A-6092-D5CF-955EB1B0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77157-1945-6949-80D3-41C566D1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3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D635-9A89-D7CD-09A9-DA1485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BBE84C-12AA-B30A-7C3B-F0112441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44604-2411-A08A-60D9-4F87E666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A236-0BFB-FE91-0BCB-BE39426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60AC7-8CAD-C35F-4658-504F390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6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41F85A-BAFD-F607-DE99-5EC443099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195E2-5791-D8AF-97C2-4DAEF69B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504D4-226C-7474-0D50-9A2C58A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1355D-8175-0E4C-69FF-6F74853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A8EC1-4665-B146-C139-EC721BC1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4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4FF65-DC75-4AE2-ABE7-70DE7E00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3DB17-4AB5-8FF3-0DAE-779C3F1F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43D6C-825A-3E63-EB15-0225B9F8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15A85-6AB7-A0D2-68E4-4A1D70A7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DF9B5-7F9E-13A0-8267-EB3F53E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6156-1EED-BB48-995D-9373FD8C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0D83E5-6E21-8ADE-E1C8-DA28E85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ECFE6-C72E-3C53-C013-29457386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6B396-2BB4-B61B-76A0-5E23738A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69A7B-622C-9C07-1913-BEB9CB9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7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F8256-79FA-C9EC-8760-79B86C2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61CEE-6BC2-0BA4-53DF-325CCA61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4B267-81F2-699F-4EBF-3FC4BC90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82700-5281-A861-9B27-4EEE4616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AF423-51A3-6271-27BC-1AE61E18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8B764-BE56-03A0-926A-1D66F58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1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E2F52-5723-765B-DBA6-E622F339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F8DA1-0E58-7DEE-C1B5-42B3341D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007ED-3443-4367-7B48-B0422DCA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C83B9D-927B-1153-967F-53F62230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A4684C-C7BA-271B-3D61-801A15C3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566E28-49FF-CE0F-2F5B-29BD3B20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474E1D-5463-B3A0-B3A0-6E8079F0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85F856-9DC3-E005-6CD2-138BCBD5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6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8AE04-51A9-D9B0-47DF-8E8C2D6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C64B48-007A-C6DB-AF69-1107695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116B0F-FC19-9E2D-BE2C-95738A3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94B88E-F4EA-6B22-9EBF-DBE60E9F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14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9612D-51E9-18FD-2BBE-DD21494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9646B1-5E0A-25CC-5872-65F44441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2B6856-0697-A00D-5358-BC706B4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1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EA694-8888-1ED8-6551-DC56BA95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384F8-A312-FBAE-192C-6799F72F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C2958B-CCCF-59A8-3E78-67C3A6A6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6E94B-F6FD-AEE1-2818-C0D42468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3C311-8D65-B7D3-5ADB-0D3B7E72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1EFE3-1F16-941D-6693-E83AE5A3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1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C34BE-4A5F-52F0-D1B5-E088B376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C93386-D2D6-48FB-656B-56C70E355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BB4FD8-A7F0-5010-2AC2-D8D52674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E0C33E-3237-9B3C-BCF1-5C90790B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D9E6C4-54BC-4CF5-8D7E-88F808ED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81E9CF-D236-E1C0-CEC8-A214963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1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742095-699C-152F-24FC-5BA3D439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674DB9-A7A2-4528-4153-97D821F2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1E378C-DE61-5461-01C4-D2F38B3F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4497-9962-9E4A-83B6-0A07026D5B37}" type="datetimeFigureOut">
              <a:rPr lang="fr-FR" smtClean="0"/>
              <a:t>23/04/2024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897EF-8D96-FAE7-84E9-4D03676C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1A502-480E-D39D-8C85-19A4F331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4B385-4232-91E7-F8D5-1DEF31F9F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Optimisation des restaurants de Jussieu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E402D9-4FF5-1D82-9FF1-C9F2E698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(ARE dynamic)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044E-A559-B3A7-C394-DDED414F93C8}"/>
              </a:ext>
            </a:extLst>
          </p:cNvPr>
          <p:cNvSpPr txBox="1"/>
          <p:nvPr/>
        </p:nvSpPr>
        <p:spPr>
          <a:xfrm>
            <a:off x="93517" y="6390409"/>
            <a:ext cx="58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Alam – Mehdi Lahboubi – Louis Bresson – Félix Lopez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B6B9AC-8423-005C-D6A8-421EA8D47B12}"/>
              </a:ext>
            </a:extLst>
          </p:cNvPr>
          <p:cNvSpPr txBox="1"/>
          <p:nvPr/>
        </p:nvSpPr>
        <p:spPr>
          <a:xfrm>
            <a:off x="93516" y="98259"/>
            <a:ext cx="57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233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3A84E-8568-AD0F-7E01-4F2A9345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13"/>
            <a:ext cx="10515600" cy="1325563"/>
          </a:xfrm>
        </p:spPr>
        <p:txBody>
          <a:bodyPr/>
          <a:lstStyle/>
          <a:p>
            <a:r>
              <a:rPr lang="fr-FR" b="1" dirty="0"/>
              <a:t>Problématique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82AB-5DFB-39D5-6C66-4E64A38B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176"/>
            <a:ext cx="10515600" cy="70026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Comment améliorer le CROUS de Jussieu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95CE20-E9B4-DBE7-7C1C-08FB40A29980}"/>
              </a:ext>
            </a:extLst>
          </p:cNvPr>
          <p:cNvSpPr txBox="1">
            <a:spLocks/>
          </p:cNvSpPr>
          <p:nvPr/>
        </p:nvSpPr>
        <p:spPr>
          <a:xfrm>
            <a:off x="838200" y="2369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Hypothèse principale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FF3662-02BF-82CD-51F5-53324C392DB8}"/>
              </a:ext>
            </a:extLst>
          </p:cNvPr>
          <p:cNvSpPr txBox="1">
            <a:spLocks/>
          </p:cNvSpPr>
          <p:nvPr/>
        </p:nvSpPr>
        <p:spPr>
          <a:xfrm>
            <a:off x="838200" y="3593808"/>
            <a:ext cx="10515600" cy="6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</a:rPr>
              <a:t>Le restaurant le moins cher est le plus attractif.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970F67-91C7-5F65-563D-B7E7838ECC4C}"/>
              </a:ext>
            </a:extLst>
          </p:cNvPr>
          <p:cNvSpPr txBox="1"/>
          <p:nvPr/>
        </p:nvSpPr>
        <p:spPr>
          <a:xfrm>
            <a:off x="93516" y="98259"/>
            <a:ext cx="57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2/4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77598C-44AF-5320-CE9B-7D303A5675EA}"/>
              </a:ext>
            </a:extLst>
          </p:cNvPr>
          <p:cNvSpPr txBox="1">
            <a:spLocks/>
          </p:cNvSpPr>
          <p:nvPr/>
        </p:nvSpPr>
        <p:spPr>
          <a:xfrm>
            <a:off x="838200" y="4200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Objectif :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568FAE4-5F9C-7706-28B1-E341055FA87F}"/>
              </a:ext>
            </a:extLst>
          </p:cNvPr>
          <p:cNvSpPr txBox="1">
            <a:spLocks/>
          </p:cNvSpPr>
          <p:nvPr/>
        </p:nvSpPr>
        <p:spPr>
          <a:xfrm>
            <a:off x="838200" y="5425240"/>
            <a:ext cx="10515600" cy="6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Evaluer la satisfaction globale du groupe.</a:t>
            </a:r>
          </a:p>
        </p:txBody>
      </p:sp>
    </p:spTree>
    <p:extLst>
      <p:ext uri="{BB962C8B-B14F-4D97-AF65-F5344CB8AC3E}">
        <p14:creationId xmlns:p14="http://schemas.microsoft.com/office/powerpoint/2010/main" val="16736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37092-73AB-D3C2-DAEC-3AFCC446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7C33-F6B7-20DA-1C60-4F34E170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Paramètres (restaurants)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DAB0-3A3A-A2EA-777E-BF2C846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solidFill>
                  <a:srgbClr val="C00000"/>
                </a:solidFill>
              </a:rPr>
              <a:t>Nombre de restaurants</a:t>
            </a:r>
            <a:r>
              <a:rPr lang="fr-FR" dirty="0"/>
              <a:t> : fixé à 3 (CROUS, five pizza, crêpes)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chaque restaurant :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Rapidité su service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Prix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dirty="0"/>
              <a:t>-</a:t>
            </a:r>
            <a:r>
              <a:rPr lang="fr-FR" dirty="0">
                <a:solidFill>
                  <a:srgbClr val="C00000"/>
                </a:solidFill>
              </a:rPr>
              <a:t> Distance aux autres restaurants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F34939-02CD-2D9E-A1FF-8ADF6B632840}"/>
              </a:ext>
            </a:extLst>
          </p:cNvPr>
          <p:cNvSpPr txBox="1"/>
          <p:nvPr/>
        </p:nvSpPr>
        <p:spPr>
          <a:xfrm>
            <a:off x="93516" y="98259"/>
            <a:ext cx="57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4776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37092-73AB-D3C2-DAEC-3AFCC446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7C33-F6B7-20DA-1C60-4F34E170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Paramètres (client)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DAB0-3A3A-A2EA-777E-BF2C846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491"/>
            <a:ext cx="10515600" cy="33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solidFill>
                  <a:srgbClr val="C00000"/>
                </a:solidFill>
              </a:rPr>
              <a:t>Nombre total et flux de clients </a:t>
            </a:r>
            <a:r>
              <a:rPr lang="fr-FR" dirty="0"/>
              <a:t>:</a:t>
            </a: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chaque client :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Patience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Budget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dirty="0"/>
              <a:t>-</a:t>
            </a:r>
            <a:r>
              <a:rPr lang="fr-FR" dirty="0">
                <a:solidFill>
                  <a:srgbClr val="C00000"/>
                </a:solidFill>
              </a:rPr>
              <a:t> Préférences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F34939-02CD-2D9E-A1FF-8ADF6B632840}"/>
              </a:ext>
            </a:extLst>
          </p:cNvPr>
          <p:cNvSpPr txBox="1"/>
          <p:nvPr/>
        </p:nvSpPr>
        <p:spPr>
          <a:xfrm>
            <a:off x="93516" y="98259"/>
            <a:ext cx="57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3/4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C1461A9-81A5-5492-E8D7-AAF259003785}"/>
                  </a:ext>
                </a:extLst>
              </p:cNvPr>
              <p:cNvSpPr txBox="1"/>
              <p:nvPr/>
            </p:nvSpPr>
            <p:spPr>
              <a:xfrm>
                <a:off x="8189011" y="436812"/>
                <a:ext cx="1934307" cy="432000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C1461A9-81A5-5492-E8D7-AAF259003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11" y="436812"/>
                <a:ext cx="1934307" cy="432000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D46046-4430-9C86-E585-579FEF881222}"/>
                  </a:ext>
                </a:extLst>
              </p:cNvPr>
              <p:cNvSpPr txBox="1"/>
              <p:nvPr/>
            </p:nvSpPr>
            <p:spPr>
              <a:xfrm>
                <a:off x="6835819" y="1367467"/>
                <a:ext cx="2706382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D46046-4430-9C86-E585-579FEF88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9" y="1367467"/>
                <a:ext cx="2706382" cy="294696"/>
              </a:xfrm>
              <a:prstGeom prst="rect">
                <a:avLst/>
              </a:prstGeom>
              <a:blipFill>
                <a:blip r:embed="rId3"/>
                <a:stretch>
                  <a:fillRect l="-2336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994CD7-EFB9-FF1C-B6CD-0AABF31E744B}"/>
                  </a:ext>
                </a:extLst>
              </p:cNvPr>
              <p:cNvSpPr txBox="1"/>
              <p:nvPr/>
            </p:nvSpPr>
            <p:spPr>
              <a:xfrm>
                <a:off x="9833578" y="1232070"/>
                <a:ext cx="2022220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994CD7-EFB9-FF1C-B6CD-0AABF31E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78" y="1232070"/>
                <a:ext cx="2022220" cy="567784"/>
              </a:xfrm>
              <a:prstGeom prst="rect">
                <a:avLst/>
              </a:prstGeom>
              <a:blipFill>
                <a:blip r:embed="rId4"/>
                <a:stretch>
                  <a:fillRect l="-25625" t="-204348" r="-625" b="-291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 descr="Une image contenant ligne&#10;&#10;Description générée automatiquement">
            <a:extLst>
              <a:ext uri="{FF2B5EF4-FFF2-40B4-BE49-F238E27FC236}">
                <a16:creationId xmlns:a16="http://schemas.microsoft.com/office/drawing/2014/main" id="{EACA3A34-60A1-2CF3-FDD3-6BF7BB0C88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" r="31734" b="972"/>
          <a:stretch/>
        </p:blipFill>
        <p:spPr>
          <a:xfrm>
            <a:off x="7198408" y="1871887"/>
            <a:ext cx="3915509" cy="2701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D068F8E-6C70-3F16-066D-A65E894B274A}"/>
                  </a:ext>
                </a:extLst>
              </p:cNvPr>
              <p:cNvSpPr txBox="1"/>
              <p:nvPr/>
            </p:nvSpPr>
            <p:spPr>
              <a:xfrm>
                <a:off x="7692849" y="4776351"/>
                <a:ext cx="99232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D068F8E-6C70-3F16-066D-A65E894B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49" y="4776351"/>
                <a:ext cx="992323" cy="555793"/>
              </a:xfrm>
              <a:prstGeom prst="rect">
                <a:avLst/>
              </a:prstGeom>
              <a:blipFill>
                <a:blip r:embed="rId6"/>
                <a:stretch>
                  <a:fillRect l="-2532" r="-126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CFFDC9D-7FDF-3416-81D0-10D021F8ABE8}"/>
                  </a:ext>
                </a:extLst>
              </p:cNvPr>
              <p:cNvSpPr txBox="1"/>
              <p:nvPr/>
            </p:nvSpPr>
            <p:spPr>
              <a:xfrm>
                <a:off x="10123318" y="4791258"/>
                <a:ext cx="830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CFFDC9D-7FDF-3416-81D0-10D021F8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318" y="4791258"/>
                <a:ext cx="830997" cy="525978"/>
              </a:xfrm>
              <a:prstGeom prst="rect">
                <a:avLst/>
              </a:prstGeom>
              <a:blipFill>
                <a:blip r:embed="rId7"/>
                <a:stretch>
                  <a:fillRect l="-7576" t="-2381" r="-1515" b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01C3025-35A6-05FD-4ECD-083DD59A4E10}"/>
                  </a:ext>
                </a:extLst>
              </p:cNvPr>
              <p:cNvSpPr txBox="1"/>
              <p:nvPr/>
            </p:nvSpPr>
            <p:spPr>
              <a:xfrm>
                <a:off x="7788162" y="5747783"/>
                <a:ext cx="2736000" cy="612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01C3025-35A6-05FD-4ECD-083DD59A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62" y="5747783"/>
                <a:ext cx="2736000" cy="612000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9CD7D72-AE6F-1D15-D140-A653BAC2F8F5}"/>
              </a:ext>
            </a:extLst>
          </p:cNvPr>
          <p:cNvCxnSpPr/>
          <p:nvPr/>
        </p:nvCxnSpPr>
        <p:spPr>
          <a:xfrm>
            <a:off x="7198408" y="4572927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01E903-9BE6-0607-6A0E-A917C9919BE4}"/>
              </a:ext>
            </a:extLst>
          </p:cNvPr>
          <p:cNvCxnSpPr>
            <a:cxnSpLocks/>
          </p:cNvCxnSpPr>
          <p:nvPr/>
        </p:nvCxnSpPr>
        <p:spPr>
          <a:xfrm flipV="1">
            <a:off x="7198408" y="3985846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F5B79E0-D3CD-2A88-A725-4F6C5B118FFE}"/>
              </a:ext>
            </a:extLst>
          </p:cNvPr>
          <p:cNvSpPr txBox="1"/>
          <p:nvPr/>
        </p:nvSpPr>
        <p:spPr>
          <a:xfrm>
            <a:off x="7145435" y="4528204"/>
            <a:ext cx="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temps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A7245C-B8EE-D298-7BD6-71C89654C4AF}"/>
              </a:ext>
            </a:extLst>
          </p:cNvPr>
          <p:cNvSpPr txBox="1"/>
          <p:nvPr/>
        </p:nvSpPr>
        <p:spPr>
          <a:xfrm>
            <a:off x="6884153" y="4045846"/>
            <a:ext cx="400110" cy="5557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3592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C3C468D-0B74-BD50-E7CA-1A9F8C1C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1013" cy="6858000"/>
          </a:xfrm>
          <a:prstGeom prst="rect">
            <a:avLst/>
          </a:prstGeom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68C361A-387D-770F-D6EE-F4A800FB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93" y="1973234"/>
            <a:ext cx="6842576" cy="33335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7A21B74-0E0A-5936-20F9-CC2801DDF523}"/>
              </a:ext>
            </a:extLst>
          </p:cNvPr>
          <p:cNvSpPr txBox="1"/>
          <p:nvPr/>
        </p:nvSpPr>
        <p:spPr>
          <a:xfrm>
            <a:off x="4750891" y="1027984"/>
            <a:ext cx="61632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Classe Client : attributs et méthodes </a:t>
            </a:r>
          </a:p>
        </p:txBody>
      </p:sp>
    </p:spTree>
    <p:extLst>
      <p:ext uri="{BB962C8B-B14F-4D97-AF65-F5344CB8AC3E}">
        <p14:creationId xmlns:p14="http://schemas.microsoft.com/office/powerpoint/2010/main" val="290615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origami, conception&#10;&#10;Description générée automatiquement">
            <a:extLst>
              <a:ext uri="{FF2B5EF4-FFF2-40B4-BE49-F238E27FC236}">
                <a16:creationId xmlns:a16="http://schemas.microsoft.com/office/drawing/2014/main" id="{888B0331-0253-B61E-DA1F-2900F8E0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908"/>
            <a:ext cx="5961184" cy="566030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658BCD3-2887-FF6F-AB8E-4FED2BC283DD}"/>
              </a:ext>
            </a:extLst>
          </p:cNvPr>
          <p:cNvSpPr txBox="1">
            <a:spLocks/>
          </p:cNvSpPr>
          <p:nvPr/>
        </p:nvSpPr>
        <p:spPr>
          <a:xfrm>
            <a:off x="134814" y="0"/>
            <a:ext cx="905607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Détails : </a:t>
            </a:r>
            <a:r>
              <a:rPr lang="fr-FR" sz="2400" b="1" dirty="0"/>
              <a:t>Fonction d’attrait par le prix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0E1A93E-8EC3-9820-51A3-42CF79716384}"/>
              </a:ext>
            </a:extLst>
          </p:cNvPr>
          <p:cNvSpPr txBox="1">
            <a:spLocks/>
          </p:cNvSpPr>
          <p:nvPr/>
        </p:nvSpPr>
        <p:spPr>
          <a:xfrm>
            <a:off x="5169876" y="257908"/>
            <a:ext cx="6887308" cy="65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F69A75-BD92-42BF-DD9D-3168B12311DD}"/>
              </a:ext>
            </a:extLst>
          </p:cNvPr>
          <p:cNvSpPr txBox="1"/>
          <p:nvPr/>
        </p:nvSpPr>
        <p:spPr>
          <a:xfrm>
            <a:off x="6459415" y="5963542"/>
            <a:ext cx="55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</a:t>
            </a:r>
            <a:r>
              <a:rPr lang="fr-FR" dirty="0"/>
              <a:t> : budget du client                       </a:t>
            </a:r>
            <a:r>
              <a:rPr lang="fr-FR" dirty="0">
                <a:solidFill>
                  <a:srgbClr val="0070C0"/>
                </a:solidFill>
              </a:rPr>
              <a:t>Z</a:t>
            </a:r>
            <a:r>
              <a:rPr lang="fr-FR" dirty="0"/>
              <a:t> : attractivité due au prix</a:t>
            </a:r>
          </a:p>
          <a:p>
            <a:r>
              <a:rPr lang="fr-FR" dirty="0">
                <a:solidFill>
                  <a:srgbClr val="00B050"/>
                </a:solidFill>
              </a:rPr>
              <a:t>Y</a:t>
            </a:r>
            <a:r>
              <a:rPr lang="fr-FR" dirty="0"/>
              <a:t> : prix moyen dans le restaurant </a:t>
            </a:r>
          </a:p>
        </p:txBody>
      </p:sp>
      <p:pic>
        <p:nvPicPr>
          <p:cNvPr id="16" name="Image 15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EDAE669C-B4C2-C560-9948-05061D6E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70" y="1987842"/>
            <a:ext cx="4524474" cy="45016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3B09467-00A6-1961-E962-21CD97857D1B}"/>
              </a:ext>
            </a:extLst>
          </p:cNvPr>
          <p:cNvSpPr txBox="1"/>
          <p:nvPr/>
        </p:nvSpPr>
        <p:spPr>
          <a:xfrm>
            <a:off x="234462" y="1266455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référence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76413D-58E6-9E68-7961-E88030D2AF17}"/>
                  </a:ext>
                </a:extLst>
              </p:cNvPr>
              <p:cNvSpPr txBox="1"/>
              <p:nvPr/>
            </p:nvSpPr>
            <p:spPr>
              <a:xfrm>
                <a:off x="2661139" y="1266818"/>
                <a:ext cx="3317630" cy="407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76413D-58E6-9E68-7961-E88030D2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39" y="1266818"/>
                <a:ext cx="3317630" cy="407227"/>
              </a:xfrm>
              <a:prstGeom prst="rect">
                <a:avLst/>
              </a:prstGeom>
              <a:blipFill>
                <a:blip r:embed="rId4"/>
                <a:stretch>
                  <a:fillRect l="-382" t="-6061" r="-38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89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658BCD3-2887-FF6F-AB8E-4FED2BC283DD}"/>
              </a:ext>
            </a:extLst>
          </p:cNvPr>
          <p:cNvSpPr txBox="1">
            <a:spLocks/>
          </p:cNvSpPr>
          <p:nvPr/>
        </p:nvSpPr>
        <p:spPr>
          <a:xfrm>
            <a:off x="137746" y="234462"/>
            <a:ext cx="1191650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Hypothèse principale : </a:t>
            </a:r>
            <a:r>
              <a:rPr lang="fr-FR" sz="2400" dirty="0">
                <a:solidFill>
                  <a:srgbClr val="00B050"/>
                </a:solidFill>
              </a:rPr>
              <a:t>Le restaurant le moins cher est le plus attractif.</a:t>
            </a:r>
          </a:p>
          <a:p>
            <a:endParaRPr lang="fr-FR" sz="3200" b="1" dirty="0"/>
          </a:p>
        </p:txBody>
      </p:sp>
      <p:pic>
        <p:nvPicPr>
          <p:cNvPr id="5" name="Image 4" descr="Une image contenant Tracé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D378C725-6B3E-F98B-6AFE-FAE7E51F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"/>
          <a:stretch/>
        </p:blipFill>
        <p:spPr>
          <a:xfrm>
            <a:off x="415059" y="992065"/>
            <a:ext cx="11361882" cy="4717073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C49A350-E5B3-0A9D-902F-548A7D48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80584"/>
              </p:ext>
            </p:extLst>
          </p:nvPr>
        </p:nvGraphicFramePr>
        <p:xfrm>
          <a:off x="1883508" y="5992918"/>
          <a:ext cx="842498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246">
                  <a:extLst>
                    <a:ext uri="{9D8B030D-6E8A-4147-A177-3AD203B41FA5}">
                      <a16:colId xmlns:a16="http://schemas.microsoft.com/office/drawing/2014/main" val="1472962711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1487973786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1485264448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3726555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D72727"/>
                          </a:solidFill>
                        </a:rPr>
                        <a:t>CROUS : 77.6%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77F00"/>
                          </a:solidFill>
                        </a:rPr>
                        <a:t>FIVE : 15.3%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DBF49"/>
                          </a:solidFill>
                        </a:rPr>
                        <a:t>CRÊPES : 7.1%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Global Satisf. : 5.223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8407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2265ABB-6015-FCB4-67FF-A99F779170BB}"/>
              </a:ext>
            </a:extLst>
          </p:cNvPr>
          <p:cNvCxnSpPr/>
          <p:nvPr/>
        </p:nvCxnSpPr>
        <p:spPr>
          <a:xfrm>
            <a:off x="996900" y="4983235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D08F253-C8E2-C99B-AEC2-CF6AE5559FB3}"/>
              </a:ext>
            </a:extLst>
          </p:cNvPr>
          <p:cNvCxnSpPr>
            <a:cxnSpLocks/>
          </p:cNvCxnSpPr>
          <p:nvPr/>
        </p:nvCxnSpPr>
        <p:spPr>
          <a:xfrm flipV="1">
            <a:off x="996900" y="4396154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0199A83-4A43-EC96-1F66-06C81258F94A}"/>
              </a:ext>
            </a:extLst>
          </p:cNvPr>
          <p:cNvSpPr txBox="1"/>
          <p:nvPr/>
        </p:nvSpPr>
        <p:spPr>
          <a:xfrm>
            <a:off x="815168" y="5167827"/>
            <a:ext cx="908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temps (minutes)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F2EA75-F23D-9F49-30F3-BE244A585DA9}"/>
              </a:ext>
            </a:extLst>
          </p:cNvPr>
          <p:cNvSpPr txBox="1"/>
          <p:nvPr/>
        </p:nvSpPr>
        <p:spPr>
          <a:xfrm>
            <a:off x="305870" y="4232045"/>
            <a:ext cx="400110" cy="751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effectifs</a:t>
            </a:r>
          </a:p>
        </p:txBody>
      </p:sp>
    </p:spTree>
    <p:extLst>
      <p:ext uri="{BB962C8B-B14F-4D97-AF65-F5344CB8AC3E}">
        <p14:creationId xmlns:p14="http://schemas.microsoft.com/office/powerpoint/2010/main" val="162149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E3D948B-AB2A-555D-4A2E-655C61148338}"/>
                  </a:ext>
                </a:extLst>
              </p:cNvPr>
              <p:cNvSpPr txBox="1"/>
              <p:nvPr/>
            </p:nvSpPr>
            <p:spPr>
              <a:xfrm>
                <a:off x="195311" y="2824405"/>
                <a:ext cx="505264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=7−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7000−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1600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E3D948B-AB2A-555D-4A2E-655C61148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1" y="2824405"/>
                <a:ext cx="5052646" cy="693844"/>
              </a:xfrm>
              <a:prstGeom prst="rect">
                <a:avLst/>
              </a:prstGeom>
              <a:blipFill>
                <a:blip r:embed="rId2"/>
                <a:stretch>
                  <a:fillRect t="-1818" b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re 1">
            <a:extLst>
              <a:ext uri="{FF2B5EF4-FFF2-40B4-BE49-F238E27FC236}">
                <a16:creationId xmlns:a16="http://schemas.microsoft.com/office/drawing/2014/main" id="{1609446F-C40B-1897-DC20-C513B514067E}"/>
              </a:ext>
            </a:extLst>
          </p:cNvPr>
          <p:cNvSpPr txBox="1">
            <a:spLocks/>
          </p:cNvSpPr>
          <p:nvPr/>
        </p:nvSpPr>
        <p:spPr>
          <a:xfrm>
            <a:off x="137746" y="225667"/>
            <a:ext cx="1191650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Problématique : </a:t>
            </a:r>
            <a:r>
              <a:rPr lang="fr-FR" sz="2400" dirty="0">
                <a:solidFill>
                  <a:srgbClr val="C00000"/>
                </a:solidFill>
              </a:rPr>
              <a:t>Comment améliorer le CROUS de Jussieu ?</a:t>
            </a:r>
          </a:p>
          <a:p>
            <a:endParaRPr lang="fr-FR" sz="3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49F747-93A5-83AF-7115-F2118D431850}"/>
              </a:ext>
            </a:extLst>
          </p:cNvPr>
          <p:cNvSpPr txBox="1"/>
          <p:nvPr/>
        </p:nvSpPr>
        <p:spPr>
          <a:xfrm>
            <a:off x="1277209" y="4157379"/>
            <a:ext cx="2965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7"/>
            </a:pPr>
            <a:r>
              <a:rPr lang="fr-FR" sz="2000" dirty="0"/>
              <a:t>    =   coût d’un repas</a:t>
            </a:r>
          </a:p>
          <a:p>
            <a:r>
              <a:rPr lang="fr-FR" sz="2000" dirty="0"/>
              <a:t>1600   ≈   nombre de repas</a:t>
            </a:r>
          </a:p>
          <a:p>
            <a:r>
              <a:rPr lang="fr-FR" sz="2000" dirty="0"/>
              <a:t>7000   ≈   budget quotidien</a:t>
            </a:r>
          </a:p>
          <a:p>
            <a:r>
              <a:rPr lang="fr-FR" sz="2000" dirty="0"/>
              <a:t>60        ≈   SMIC/jour</a:t>
            </a:r>
          </a:p>
        </p:txBody>
      </p:sp>
      <p:pic>
        <p:nvPicPr>
          <p:cNvPr id="14" name="Image 13" descr="Une image contenant diagramme, texte, ligne, Tracé&#10;&#10;Description générée automatiquement">
            <a:extLst>
              <a:ext uri="{FF2B5EF4-FFF2-40B4-BE49-F238E27FC236}">
                <a16:creationId xmlns:a16="http://schemas.microsoft.com/office/drawing/2014/main" id="{19559AFF-588D-577B-A45F-D6068881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7" t="7804" r="6184" b="5803"/>
          <a:stretch/>
        </p:blipFill>
        <p:spPr>
          <a:xfrm>
            <a:off x="5247957" y="963390"/>
            <a:ext cx="6944043" cy="5306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C72100-B502-0B81-9C93-0F2A224FACEC}"/>
                  </a:ext>
                </a:extLst>
              </p:cNvPr>
              <p:cNvSpPr txBox="1"/>
              <p:nvPr/>
            </p:nvSpPr>
            <p:spPr>
              <a:xfrm>
                <a:off x="1098024" y="1671184"/>
                <a:ext cx="3324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prix repas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C72100-B502-0B81-9C93-0F2A224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4" y="1671184"/>
                <a:ext cx="3324308" cy="369332"/>
              </a:xfrm>
              <a:prstGeom prst="rect">
                <a:avLst/>
              </a:prstGeom>
              <a:blipFill>
                <a:blip r:embed="rId4"/>
                <a:stretch>
                  <a:fillRect l="-4198" t="-20000" r="-496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CCF68CD3-0900-CB9D-FAFA-2014FA601417}"/>
              </a:ext>
            </a:extLst>
          </p:cNvPr>
          <p:cNvSpPr txBox="1"/>
          <p:nvPr/>
        </p:nvSpPr>
        <p:spPr>
          <a:xfrm>
            <a:off x="1098024" y="1625017"/>
            <a:ext cx="18913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efficacité</a:t>
            </a:r>
          </a:p>
          <a:p>
            <a:pPr algn="ctr"/>
            <a:r>
              <a:rPr lang="fr-FR" sz="1400" dirty="0"/>
              <a:t>(nombre d’employés)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A83E34-6915-7F46-F878-EC0004C5B25C}"/>
              </a:ext>
            </a:extLst>
          </p:cNvPr>
          <p:cNvCxnSpPr/>
          <p:nvPr/>
        </p:nvCxnSpPr>
        <p:spPr>
          <a:xfrm>
            <a:off x="5562212" y="5939333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5480CB-A3FB-19F4-A5AD-C73E25317017}"/>
              </a:ext>
            </a:extLst>
          </p:cNvPr>
          <p:cNvCxnSpPr>
            <a:cxnSpLocks/>
          </p:cNvCxnSpPr>
          <p:nvPr/>
        </p:nvCxnSpPr>
        <p:spPr>
          <a:xfrm flipV="1">
            <a:off x="5562212" y="5352252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D572BAA-3173-70DE-0174-4E164166F054}"/>
              </a:ext>
            </a:extLst>
          </p:cNvPr>
          <p:cNvSpPr txBox="1"/>
          <p:nvPr/>
        </p:nvSpPr>
        <p:spPr>
          <a:xfrm>
            <a:off x="5448012" y="6112819"/>
            <a:ext cx="270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Efficacité = plats servis par minute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E58DB6-12F9-0FA7-024E-C34A3AE41624}"/>
              </a:ext>
            </a:extLst>
          </p:cNvPr>
          <p:cNvSpPr txBox="1"/>
          <p:nvPr/>
        </p:nvSpPr>
        <p:spPr>
          <a:xfrm>
            <a:off x="4972459" y="3036281"/>
            <a:ext cx="400110" cy="2933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Satisfaction globale (moyenne)</a:t>
            </a:r>
          </a:p>
        </p:txBody>
      </p:sp>
    </p:spTree>
    <p:extLst>
      <p:ext uri="{BB962C8B-B14F-4D97-AF65-F5344CB8AC3E}">
        <p14:creationId xmlns:p14="http://schemas.microsoft.com/office/powerpoint/2010/main" val="876270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280</Words>
  <Application>Microsoft Macintosh PowerPoint</Application>
  <PresentationFormat>Grand écran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Optimisation des restaurants de Jussieu</vt:lpstr>
      <vt:lpstr>Problématique :</vt:lpstr>
      <vt:lpstr>Paramètres (restaurants) :</vt:lpstr>
      <vt:lpstr>Paramètres (client) :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Lopez</dc:creator>
  <cp:lastModifiedBy>Félix Lopez</cp:lastModifiedBy>
  <cp:revision>74</cp:revision>
  <dcterms:created xsi:type="dcterms:W3CDTF">2024-02-13T12:33:25Z</dcterms:created>
  <dcterms:modified xsi:type="dcterms:W3CDTF">2024-04-23T20:54:26Z</dcterms:modified>
</cp:coreProperties>
</file>