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4"/>
    <p:sldMasterId id="2147483722" r:id="rId5"/>
  </p:sldMasterIdLst>
  <p:notesMasterIdLst>
    <p:notesMasterId r:id="rId24"/>
  </p:notesMasterIdLst>
  <p:handoutMasterIdLst>
    <p:handoutMasterId r:id="rId25"/>
  </p:handoutMasterIdLst>
  <p:sldIdLst>
    <p:sldId id="256" r:id="rId6"/>
    <p:sldId id="257" r:id="rId7"/>
    <p:sldId id="264" r:id="rId8"/>
    <p:sldId id="262" r:id="rId9"/>
    <p:sldId id="258" r:id="rId10"/>
    <p:sldId id="259" r:id="rId11"/>
    <p:sldId id="260" r:id="rId12"/>
    <p:sldId id="261" r:id="rId13"/>
    <p:sldId id="265" r:id="rId14"/>
    <p:sldId id="266" r:id="rId15"/>
    <p:sldId id="271" r:id="rId16"/>
    <p:sldId id="268" r:id="rId17"/>
    <p:sldId id="270" r:id="rId18"/>
    <p:sldId id="269" r:id="rId19"/>
    <p:sldId id="274" r:id="rId20"/>
    <p:sldId id="273" r:id="rId21"/>
    <p:sldId id="272" r:id="rId22"/>
    <p:sldId id="275" r:id="rId23"/>
  </p:sldIdLst>
  <p:sldSz cx="12188825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6424" autoAdjust="0"/>
  </p:normalViewPr>
  <p:slideViewPr>
    <p:cSldViewPr>
      <p:cViewPr varScale="1">
        <p:scale>
          <a:sx n="116" d="100"/>
          <a:sy n="116" d="100"/>
        </p:scale>
        <p:origin x="390" y="90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3750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340C1E91-458B-40CA-AEBC-AAFA0721C1D3}" type="datetime1">
              <a:rPr lang="fr-FR" smtClean="0"/>
              <a:t>02/05/2018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34A4844B-5D5D-4D8E-9E71-6B297DF4019B}" type="slidenum">
              <a:rPr lang="fr-FR" smtClean="0"/>
              <a:pPr algn="r"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89861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6308F28D-D3CB-4FF4-9479-65D4FDB782A1}" type="datetime1">
              <a:rPr lang="fr-FR" smtClean="0"/>
              <a:pPr/>
              <a:t>02/05/2018</a:t>
            </a:fld>
            <a:endParaRPr lang="fr-FR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dirty="0" smtClean="0"/>
              <a:t>Modifiez les styles du texte du masque</a:t>
            </a:r>
          </a:p>
          <a:p>
            <a:pPr lvl="1" rtl="0"/>
            <a:r>
              <a:rPr lang="fr-FR" dirty="0" smtClean="0"/>
              <a:t>Deuxième niveau</a:t>
            </a:r>
          </a:p>
          <a:p>
            <a:pPr lvl="2" rtl="0"/>
            <a:r>
              <a:rPr lang="fr-FR" dirty="0" smtClean="0"/>
              <a:t>Troisième niveau</a:t>
            </a:r>
          </a:p>
          <a:p>
            <a:pPr lvl="3" rtl="0"/>
            <a:r>
              <a:rPr lang="fr-FR" dirty="0" smtClean="0"/>
              <a:t>Quatrième niveau</a:t>
            </a:r>
          </a:p>
          <a:p>
            <a:pPr lvl="4" rtl="0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/>
            <a:fld id="{8DE0FDE7-FE71-46E3-9512-437B13AD5F4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697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DE0FDE7-FE71-46E3-9512-437B13AD5F46}" type="slidenum">
              <a:rPr lang="fr-FR" smtClean="0"/>
              <a:pPr algn="r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2521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DE0FDE7-FE71-46E3-9512-437B13AD5F46}" type="slidenum">
              <a:rPr lang="fr-FR" smtClean="0"/>
              <a:pPr algn="r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7338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DE0FDE7-FE71-46E3-9512-437B13AD5F46}" type="slidenum">
              <a:rPr lang="fr-FR" smtClean="0"/>
              <a:pPr algn="r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4856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DE0FDE7-FE71-46E3-9512-437B13AD5F46}" type="slidenum">
              <a:rPr lang="fr-FR" smtClean="0"/>
              <a:pPr algn="r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4289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DE0FDE7-FE71-46E3-9512-437B13AD5F46}" type="slidenum">
              <a:rPr lang="fr-FR" smtClean="0"/>
              <a:pPr algn="r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6341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DE0FDE7-FE71-46E3-9512-437B13AD5F46}" type="slidenum">
              <a:rPr lang="fr-FR" smtClean="0"/>
              <a:pPr algn="r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3690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DE0FDE7-FE71-46E3-9512-437B13AD5F46}" type="slidenum">
              <a:rPr lang="fr-FR" smtClean="0"/>
              <a:pPr algn="r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05546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DE0FDE7-FE71-46E3-9512-437B13AD5F46}" type="slidenum">
              <a:rPr lang="fr-FR" smtClean="0"/>
              <a:pPr algn="r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5842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675" y="2404534"/>
            <a:ext cx="7764913" cy="1646302"/>
          </a:xfrm>
        </p:spPr>
        <p:txBody>
          <a:bodyPr anchor="b">
            <a:noAutofit/>
          </a:bodyPr>
          <a:lstStyle>
            <a:lvl1pPr algn="r">
              <a:defRPr sz="5398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675" y="4050834"/>
            <a:ext cx="7764913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203988" cy="684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47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609600"/>
            <a:ext cx="8594429" cy="3403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6D19-0231-43F4-8702-092A916FFF8F}" type="datetime1">
              <a:rPr lang="fr-FR" smtClean="0"/>
              <a:pPr/>
              <a:t>02/05/2018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99542E4-2CCF-42F6-9D92-ED568035133D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93513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5783" y="3632200"/>
            <a:ext cx="722264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6D19-0231-43F4-8702-092A916FFF8F}" type="datetime1">
              <a:rPr lang="fr-FR" smtClean="0"/>
              <a:pPr/>
              <a:t>02/05/2018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99542E4-2CCF-42F6-9D92-ED568035133D}" type="slidenum">
              <a:rPr lang="fr-FR" smtClean="0"/>
              <a:pPr algn="r"/>
              <a:t>‹N°›</a:t>
            </a:fld>
            <a:endParaRPr lang="fr-FR" dirty="0"/>
          </a:p>
        </p:txBody>
      </p:sp>
      <p:sp>
        <p:nvSpPr>
          <p:cNvPr id="20" name="TextBox 19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799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5428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1931988"/>
            <a:ext cx="8594429" cy="2595460"/>
          </a:xfrm>
        </p:spPr>
        <p:txBody>
          <a:bodyPr anchor="b">
            <a:normAutofit/>
          </a:bodyPr>
          <a:lstStyle>
            <a:lvl1pPr algn="l">
              <a:defRPr sz="4399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6D19-0231-43F4-8702-092A916FFF8F}" type="datetime1">
              <a:rPr lang="fr-FR" smtClean="0"/>
              <a:pPr/>
              <a:t>02/05/2018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99542E4-2CCF-42F6-9D92-ED568035133D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9434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6D19-0231-43F4-8702-092A916FFF8F}" type="datetime1">
              <a:rPr lang="fr-FR" smtClean="0"/>
              <a:pPr/>
              <a:t>02/05/2018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99542E4-2CCF-42F6-9D92-ED568035133D}" type="slidenum">
              <a:rPr lang="fr-FR" smtClean="0"/>
              <a:pPr algn="r"/>
              <a:t>‹N°›</a:t>
            </a:fld>
            <a:endParaRPr lang="fr-FR" dirty="0"/>
          </a:p>
        </p:txBody>
      </p:sp>
      <p:sp>
        <p:nvSpPr>
          <p:cNvPr id="24" name="TextBox 23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48491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1" y="609600"/>
            <a:ext cx="858596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6D19-0231-43F4-8702-092A916FFF8F}" type="datetime1">
              <a:rPr lang="fr-FR" smtClean="0"/>
              <a:pPr/>
              <a:t>02/05/2018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99542E4-2CCF-42F6-9D92-ED568035133D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0749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D3924-586D-4D01-864F-9EC9E16E7527}" type="datetime1">
              <a:rPr lang="fr-FR" smtClean="0"/>
              <a:pPr/>
              <a:t>02/05/2018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99542E4-2CCF-42F6-9D92-ED568035133D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4457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5599" y="609600"/>
            <a:ext cx="130440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159" y="609600"/>
            <a:ext cx="7058311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945D7-E70A-4C16-AB3F-24C6FCA26A30}" type="datetime1">
              <a:rPr lang="fr-FR" smtClean="0"/>
              <a:pPr/>
              <a:t>02/05/2018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99542E4-2CCF-42F6-9D92-ED568035133D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463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082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082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004D8-0B90-43A3-BB8A-7DB693B2A262}" type="datetimeFigureOut">
              <a:rPr lang="fr-FR" smtClean="0"/>
              <a:t>02/05/2018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04F2-EB00-4342-84EA-FE2A68F855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32640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004D8-0B90-43A3-BB8A-7DB693B2A262}" type="datetimeFigureOut">
              <a:rPr lang="fr-FR" smtClean="0"/>
              <a:t>02/05/2018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04F2-EB00-4342-84EA-FE2A68F855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14644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24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24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004D8-0B90-43A3-BB8A-7DB693B2A262}" type="datetimeFigureOut">
              <a:rPr lang="fr-FR" smtClean="0"/>
              <a:t>02/05/2018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04F2-EB00-4342-84EA-FE2A68F855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8642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59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86836-97B3-4DF8-8AA7-B0CA9EB19AB4}" type="datetime1">
              <a:rPr lang="fr-FR" smtClean="0"/>
              <a:pPr/>
              <a:t>02/05/2018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99542E4-2CCF-42F6-9D92-ED568035133D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515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0013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0613" y="1825625"/>
            <a:ext cx="5180012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004D8-0B90-43A3-BB8A-7DB693B2A262}" type="datetimeFigureOut">
              <a:rPr lang="fr-FR" smtClean="0"/>
              <a:t>02/05/2018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04F2-EB00-4342-84EA-FE2A68F855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35480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2425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62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620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0613" y="1681163"/>
            <a:ext cx="51816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0613" y="2505075"/>
            <a:ext cx="518160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004D8-0B90-43A3-BB8A-7DB693B2A262}" type="datetimeFigureOut">
              <a:rPr lang="fr-FR" smtClean="0"/>
              <a:t>02/05/2018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04F2-EB00-4342-84EA-FE2A68F855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24953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004D8-0B90-43A3-BB8A-7DB693B2A262}" type="datetimeFigureOut">
              <a:rPr lang="fr-FR" smtClean="0"/>
              <a:t>02/05/2018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04F2-EB00-4342-84EA-FE2A68F855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14332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004D8-0B90-43A3-BB8A-7DB693B2A262}" type="datetimeFigureOut">
              <a:rPr lang="fr-FR" smtClean="0"/>
              <a:t>02/05/2018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04F2-EB00-4342-84EA-FE2A68F855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11913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004D8-0B90-43A3-BB8A-7DB693B2A262}" type="datetimeFigureOut">
              <a:rPr lang="fr-FR" smtClean="0"/>
              <a:t>02/05/2018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04F2-EB00-4342-84EA-FE2A68F855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10332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004D8-0B90-43A3-BB8A-7DB693B2A262}" type="datetimeFigureOut">
              <a:rPr lang="fr-FR" smtClean="0"/>
              <a:t>02/05/2018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04F2-EB00-4342-84EA-FE2A68F855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10666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004D8-0B90-43A3-BB8A-7DB693B2A262}" type="datetimeFigureOut">
              <a:rPr lang="fr-FR" smtClean="0"/>
              <a:t>02/05/2018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04F2-EB00-4342-84EA-FE2A68F855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4094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3313" y="365125"/>
            <a:ext cx="2627312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2713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004D8-0B90-43A3-BB8A-7DB693B2A262}" type="datetimeFigureOut">
              <a:rPr lang="fr-FR" smtClean="0"/>
              <a:t>02/05/2018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04F2-EB00-4342-84EA-FE2A68F855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7572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2700868"/>
            <a:ext cx="8594429" cy="1826581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860400"/>
          </a:xfrm>
        </p:spPr>
        <p:txBody>
          <a:bodyPr anchor="t"/>
          <a:lstStyle>
            <a:lvl1pPr marL="0" indent="0" algn="l">
              <a:buNone/>
              <a:defRPr sz="19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6D19-0231-43F4-8702-092A916FFF8F}" type="datetime1">
              <a:rPr lang="fr-FR" smtClean="0"/>
              <a:pPr/>
              <a:t>02/05/2018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99542E4-2CCF-42F6-9D92-ED568035133D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9468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158" y="2160589"/>
            <a:ext cx="418294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8645" y="2160590"/>
            <a:ext cx="418294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47AF3-2023-4DA7-8522-F7BB47832D57}" type="datetime1">
              <a:rPr lang="fr-FR" smtClean="0"/>
              <a:pPr/>
              <a:t>02/05/2018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99542E4-2CCF-42F6-9D92-ED568035133D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276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570" y="2160983"/>
            <a:ext cx="4184533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70" y="2737246"/>
            <a:ext cx="418453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7058" y="2160983"/>
            <a:ext cx="4184528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7059" y="2737246"/>
            <a:ext cx="418452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3FBB8-1B78-4C26-9EEF-FF5F7B3D10F7}" type="datetime1">
              <a:rPr lang="fr-FR" smtClean="0"/>
              <a:pPr/>
              <a:t>02/05/2018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99542E4-2CCF-42F6-9D92-ED568035133D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256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6D19-0231-43F4-8702-092A916FFF8F}" type="datetime1">
              <a:rPr lang="fr-FR" smtClean="0"/>
              <a:pPr/>
              <a:t>02/05/2018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99542E4-2CCF-42F6-9D92-ED568035133D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5761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DA7A-05F0-45E5-A847-1AF6712AA55A}" type="datetime1">
              <a:rPr lang="fr-FR" smtClean="0"/>
              <a:pPr/>
              <a:t>02/05/2018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99542E4-2CCF-42F6-9D92-ED568035133D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3748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1498604"/>
            <a:ext cx="3853524" cy="1278466"/>
          </a:xfrm>
        </p:spPr>
        <p:txBody>
          <a:bodyPr anchor="b">
            <a:normAutofit/>
          </a:bodyPr>
          <a:lstStyle>
            <a:lvl1pPr>
              <a:defRPr sz="199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9222" y="514925"/>
            <a:ext cx="4512366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2777069"/>
            <a:ext cx="3853524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6926" indent="0">
              <a:buNone/>
              <a:defRPr sz="1400"/>
            </a:lvl2pPr>
            <a:lvl3pPr marL="913852" indent="0">
              <a:buNone/>
              <a:defRPr sz="1200"/>
            </a:lvl3pPr>
            <a:lvl4pPr marL="1370778" indent="0">
              <a:buNone/>
              <a:defRPr sz="1000"/>
            </a:lvl4pPr>
            <a:lvl5pPr marL="1827703" indent="0">
              <a:buNone/>
              <a:defRPr sz="1000"/>
            </a:lvl5pPr>
            <a:lvl6pPr marL="2284628" indent="0">
              <a:buNone/>
              <a:defRPr sz="1000"/>
            </a:lvl6pPr>
            <a:lvl7pPr marL="2741554" indent="0">
              <a:buNone/>
              <a:defRPr sz="1000"/>
            </a:lvl7pPr>
            <a:lvl8pPr marL="3198480" indent="0">
              <a:buNone/>
              <a:defRPr sz="1000"/>
            </a:lvl8pPr>
            <a:lvl9pPr marL="3655406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13734-6AF8-4CDA-9BFD-97CF187558EE}" type="datetime1">
              <a:rPr lang="fr-FR" smtClean="0"/>
              <a:pPr/>
              <a:t>02/05/2018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99542E4-2CCF-42F6-9D92-ED568035133D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098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4800600"/>
            <a:ext cx="8594428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158" y="609600"/>
            <a:ext cx="8594429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5367338"/>
            <a:ext cx="8594428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A0BFA-6A9C-417D-A0E7-6517BD182971}" type="datetime1">
              <a:rPr lang="fr-FR" smtClean="0"/>
              <a:pPr/>
              <a:t>02/05/2018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99542E4-2CCF-42F6-9D92-ED568035133D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7620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8" y="2160590"/>
            <a:ext cx="859442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3257" y="6041363"/>
            <a:ext cx="911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A6D19-0231-43F4-8702-092A916FFF8F}" type="datetime1">
              <a:rPr lang="fr-FR" smtClean="0"/>
              <a:pPr/>
              <a:t>02/05/2018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158" y="6041363"/>
            <a:ext cx="62959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8426" y="6041363"/>
            <a:ext cx="68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algn="r"/>
            <a:fld id="{299542E4-2CCF-42F6-9D92-ED568035133D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8727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063" rtl="0" eaLnBrk="1" latinLnBrk="0" hangingPunct="1">
        <a:spcBef>
          <a:spcPct val="0"/>
        </a:spcBef>
        <a:buNone/>
        <a:defRPr sz="3599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24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24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16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004D8-0B90-43A3-BB8A-7DB693B2A262}" type="datetimeFigureOut">
              <a:rPr lang="fr-FR" smtClean="0"/>
              <a:t>02/05/2018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7013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09013" y="6356350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F04F2-EB00-4342-84EA-FE2A68F855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0089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422004" y="620688"/>
            <a:ext cx="7764913" cy="1646302"/>
          </a:xfrm>
        </p:spPr>
        <p:txBody>
          <a:bodyPr rtlCol="0"/>
          <a:lstStyle/>
          <a:p>
            <a:pPr algn="ctr" rtl="0"/>
            <a:r>
              <a:rPr lang="fr-FR" u="sng" dirty="0" smtClean="0">
                <a:solidFill>
                  <a:schemeClr val="bg1"/>
                </a:solidFill>
                <a:latin typeface="Sylfaen" panose="010A0502050306030303" pitchFamily="18" charset="0"/>
              </a:rPr>
              <a:t>Survie en milieu hostile</a:t>
            </a:r>
            <a:endParaRPr lang="fr-FR" u="sng" dirty="0">
              <a:solidFill>
                <a:schemeClr val="bg1"/>
              </a:solidFill>
              <a:latin typeface="Sylfaen" panose="010A0502050306030303" pitchFamily="18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110636" y="4365104"/>
            <a:ext cx="3723641" cy="2042462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fr-FR" sz="2000" dirty="0" smtClean="0">
                <a:solidFill>
                  <a:schemeClr val="bg1"/>
                </a:solidFill>
                <a:latin typeface="Sylfaen" panose="010A0502050306030303" pitchFamily="18" charset="0"/>
              </a:rPr>
              <a:t>Elèves :</a:t>
            </a:r>
          </a:p>
          <a:p>
            <a:pPr rtl="0"/>
            <a:r>
              <a:rPr lang="fr-FR" sz="2000" dirty="0" smtClean="0">
                <a:solidFill>
                  <a:schemeClr val="bg1"/>
                </a:solidFill>
                <a:latin typeface="Sylfaen" panose="010A0502050306030303" pitchFamily="18" charset="0"/>
              </a:rPr>
              <a:t>Albrecht Maxime</a:t>
            </a:r>
          </a:p>
          <a:p>
            <a:pPr rtl="0"/>
            <a:r>
              <a:rPr lang="fr-FR" sz="2000" dirty="0" smtClean="0">
                <a:solidFill>
                  <a:schemeClr val="bg1"/>
                </a:solidFill>
                <a:latin typeface="Sylfaen" panose="010A0502050306030303" pitchFamily="18" charset="0"/>
              </a:rPr>
              <a:t>Ingarao Adrien</a:t>
            </a:r>
          </a:p>
          <a:p>
            <a:pPr rtl="0"/>
            <a:r>
              <a:rPr lang="fr-FR" sz="2000" dirty="0" smtClean="0">
                <a:solidFill>
                  <a:schemeClr val="bg1"/>
                </a:solidFill>
                <a:latin typeface="Sylfaen" panose="010A0502050306030303" pitchFamily="18" charset="0"/>
              </a:rPr>
              <a:t>Malaquin Timothée</a:t>
            </a:r>
          </a:p>
          <a:p>
            <a:pPr rtl="0"/>
            <a:r>
              <a:rPr lang="fr-FR" sz="2000" dirty="0" smtClean="0">
                <a:solidFill>
                  <a:schemeClr val="bg1"/>
                </a:solidFill>
                <a:latin typeface="Sylfaen" panose="010A0502050306030303" pitchFamily="18" charset="0"/>
              </a:rPr>
              <a:t>Manceau Luc</a:t>
            </a:r>
            <a:endParaRPr lang="fr-FR" sz="2000" dirty="0">
              <a:solidFill>
                <a:schemeClr val="bg1"/>
              </a:solidFill>
              <a:latin typeface="Sylfaen" panose="010A0502050306030303" pitchFamily="18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405780" y="5157192"/>
            <a:ext cx="2880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  <a:latin typeface="Sylfaen" panose="010A0502050306030303" pitchFamily="18" charset="0"/>
              </a:rPr>
              <a:t>Enseignants référents :</a:t>
            </a:r>
          </a:p>
          <a:p>
            <a:r>
              <a:rPr lang="fr-FR" sz="2000" dirty="0" smtClean="0">
                <a:solidFill>
                  <a:schemeClr val="bg1"/>
                </a:solidFill>
                <a:latin typeface="Sylfaen" panose="010A0502050306030303" pitchFamily="18" charset="0"/>
              </a:rPr>
              <a:t>Kant Jean-Daniel</a:t>
            </a:r>
          </a:p>
          <a:p>
            <a:r>
              <a:rPr lang="fr-FR" sz="2000" dirty="0" smtClean="0">
                <a:solidFill>
                  <a:schemeClr val="bg1"/>
                </a:solidFill>
                <a:latin typeface="Sylfaen" panose="010A0502050306030303" pitchFamily="18" charset="0"/>
              </a:rPr>
              <a:t>Maudet Nicolas</a:t>
            </a:r>
            <a:endParaRPr lang="fr-FR" sz="2000" dirty="0">
              <a:solidFill>
                <a:schemeClr val="bg1"/>
              </a:solidFill>
              <a:latin typeface="Sylfaen" panose="010A0502050306030303" pitchFamily="18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790156" y="6021288"/>
            <a:ext cx="4608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chemeClr val="bg1"/>
                </a:solidFill>
              </a:rPr>
              <a:t>UPMC Sorbonne – 2017\2018</a:t>
            </a:r>
            <a:endParaRPr lang="fr-F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82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46348" y="-26041"/>
            <a:ext cx="13295445" cy="727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85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64" y="260648"/>
            <a:ext cx="11233248" cy="6318341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9190756" y="611888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Experience</a:t>
            </a:r>
            <a:r>
              <a:rPr lang="fr-FR" dirty="0" smtClean="0"/>
              <a:t> 0.25</a:t>
            </a:r>
          </a:p>
          <a:p>
            <a:r>
              <a:rPr lang="fr-FR" dirty="0" smtClean="0"/>
              <a:t>Force 0.5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693812" y="105273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100 Simulations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117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0" y="0"/>
            <a:ext cx="12332841" cy="70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80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02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41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490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450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934172" y="404664"/>
            <a:ext cx="3744416" cy="792088"/>
          </a:xfrm>
        </p:spPr>
        <p:txBody>
          <a:bodyPr/>
          <a:lstStyle/>
          <a:p>
            <a:pPr algn="l"/>
            <a:r>
              <a:rPr lang="fr-FR" u="sng" dirty="0" smtClean="0">
                <a:solidFill>
                  <a:schemeClr val="bg1"/>
                </a:solidFill>
                <a:latin typeface="Sylfaen" panose="010A0502050306030303" pitchFamily="18" charset="0"/>
              </a:rPr>
              <a:t>Conclusion </a:t>
            </a:r>
            <a:endParaRPr lang="fr-FR" u="sng" dirty="0">
              <a:solidFill>
                <a:schemeClr val="bg1"/>
              </a:solidFill>
              <a:latin typeface="Sylfaen" panose="010A0502050306030303" pitchFamily="18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485900" y="1772816"/>
            <a:ext cx="7560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  <a:latin typeface="Sylfaen" panose="010A0502050306030303" pitchFamily="18" charset="0"/>
              </a:rPr>
              <a:t>Principaux paramètres qui influent sur la survie :</a:t>
            </a:r>
            <a:endParaRPr lang="fr-FR" sz="2800" dirty="0">
              <a:solidFill>
                <a:schemeClr val="bg1"/>
              </a:solidFill>
              <a:latin typeface="Sylfaen" panose="010A0502050306030303" pitchFamily="18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485900" y="2748990"/>
            <a:ext cx="85689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fr-FR" sz="2800" dirty="0" smtClean="0">
                <a:solidFill>
                  <a:schemeClr val="bg1"/>
                </a:solidFill>
                <a:latin typeface="Sylfaen" panose="010A0502050306030303" pitchFamily="18" charset="0"/>
              </a:rPr>
              <a:t>La force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fr-FR" sz="2800" dirty="0">
              <a:solidFill>
                <a:schemeClr val="bg1"/>
              </a:solidFill>
              <a:latin typeface="Sylfaen" panose="010A0502050306030303" pitchFamily="18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fr-FR" sz="2800" dirty="0" smtClean="0">
                <a:solidFill>
                  <a:schemeClr val="bg1"/>
                </a:solidFill>
                <a:latin typeface="Sylfaen" panose="010A0502050306030303" pitchFamily="18" charset="0"/>
              </a:rPr>
              <a:t>L’expérience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fr-FR" sz="2800" dirty="0">
              <a:solidFill>
                <a:schemeClr val="bg1"/>
              </a:solidFill>
              <a:latin typeface="Sylfaen" panose="010A0502050306030303" pitchFamily="18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fr-FR" sz="2800" dirty="0" smtClean="0">
                <a:solidFill>
                  <a:schemeClr val="bg1"/>
                </a:solidFill>
                <a:latin typeface="Sylfaen" panose="010A0502050306030303" pitchFamily="18" charset="0"/>
              </a:rPr>
              <a:t>Les biomes</a:t>
            </a:r>
            <a:endParaRPr lang="fr-FR" sz="2800" dirty="0">
              <a:solidFill>
                <a:schemeClr val="bg1"/>
              </a:solidFill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65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06675" y="2404534"/>
            <a:ext cx="8116129" cy="1646302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Sylfaen" panose="010A0502050306030303" pitchFamily="18" charset="0"/>
              </a:rPr>
              <a:t>Merci de votre attention</a:t>
            </a:r>
            <a:endParaRPr lang="fr-FR" dirty="0">
              <a:solidFill>
                <a:schemeClr val="bg1"/>
              </a:solidFill>
              <a:latin typeface="Sylfaen" panose="010A0502050306030303" pitchFamily="18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0097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502124" y="620688"/>
            <a:ext cx="5492250" cy="792088"/>
          </a:xfrm>
        </p:spPr>
        <p:txBody>
          <a:bodyPr rtlCol="0"/>
          <a:lstStyle/>
          <a:p>
            <a:pPr algn="ctr" rtl="0"/>
            <a:r>
              <a:rPr lang="fr-FR" u="sng" dirty="0" smtClean="0">
                <a:solidFill>
                  <a:schemeClr val="bg1"/>
                </a:solidFill>
                <a:latin typeface="Sylfaen" panose="010A0502050306030303" pitchFamily="18" charset="0"/>
              </a:rPr>
              <a:t>Problématique : </a:t>
            </a:r>
            <a:endParaRPr lang="fr-FR" u="sng" dirty="0">
              <a:solidFill>
                <a:schemeClr val="bg1"/>
              </a:solidFill>
              <a:latin typeface="Sylfaen" panose="010A0502050306030303" pitchFamily="18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81844" y="2348880"/>
            <a:ext cx="10342969" cy="864096"/>
          </a:xfrm>
        </p:spPr>
        <p:txBody>
          <a:bodyPr rtlCol="0">
            <a:normAutofit fontScale="85000" lnSpcReduction="10000"/>
          </a:bodyPr>
          <a:lstStyle/>
          <a:p>
            <a:pPr algn="ctr" rtl="0"/>
            <a:r>
              <a:rPr lang="fr-FR" sz="2800" baseline="0" dirty="0" smtClean="0">
                <a:solidFill>
                  <a:schemeClr val="bg1"/>
                </a:solidFill>
                <a:latin typeface="Sylfaen" panose="010A0502050306030303" pitchFamily="18" charset="0"/>
              </a:rPr>
              <a:t> </a:t>
            </a:r>
            <a:r>
              <a:rPr lang="fr-FR" sz="3500" dirty="0" smtClean="0">
                <a:solidFill>
                  <a:schemeClr val="bg1"/>
                </a:solidFill>
                <a:latin typeface="Sylfaen" panose="010A0502050306030303" pitchFamily="18" charset="0"/>
              </a:rPr>
              <a:t>Quels </a:t>
            </a:r>
            <a:r>
              <a:rPr lang="fr-FR" sz="3500" baseline="0" dirty="0" smtClean="0">
                <a:solidFill>
                  <a:schemeClr val="bg1"/>
                </a:solidFill>
                <a:latin typeface="Sylfaen" panose="010A0502050306030303" pitchFamily="18" charset="0"/>
              </a:rPr>
              <a:t>sont les paramètres </a:t>
            </a:r>
            <a:r>
              <a:rPr lang="fr-FR" sz="3500" baseline="0" dirty="0" smtClean="0">
                <a:solidFill>
                  <a:schemeClr val="bg1"/>
                </a:solidFill>
                <a:latin typeface="Sylfaen" panose="010A0502050306030303" pitchFamily="18" charset="0"/>
              </a:rPr>
              <a:t>influant </a:t>
            </a:r>
            <a:r>
              <a:rPr lang="fr-FR" sz="3500" baseline="0" dirty="0" smtClean="0">
                <a:solidFill>
                  <a:schemeClr val="bg1"/>
                </a:solidFill>
                <a:latin typeface="Sylfaen" panose="010A0502050306030303" pitchFamily="18" charset="0"/>
              </a:rPr>
              <a:t>la survie en milieu hostile ?</a:t>
            </a:r>
            <a:endParaRPr lang="fr-FR" sz="3500" dirty="0" smtClean="0">
              <a:solidFill>
                <a:schemeClr val="bg1"/>
              </a:solidFill>
              <a:latin typeface="Sylfaen" panose="010A0502050306030303" pitchFamily="18" charset="0"/>
            </a:endParaRPr>
          </a:p>
          <a:p>
            <a:pPr algn="ctr" rtl="0"/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374617" y="4005064"/>
            <a:ext cx="9747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  <a:latin typeface="Sylfaen" panose="010A0502050306030303" pitchFamily="18" charset="0"/>
              </a:rPr>
              <a:t>Modélisation et simulation sur </a:t>
            </a:r>
            <a:r>
              <a:rPr lang="fr-FR" sz="2800" dirty="0" err="1" smtClean="0">
                <a:solidFill>
                  <a:schemeClr val="bg1"/>
                </a:solidFill>
                <a:latin typeface="Sylfaen" panose="010A0502050306030303" pitchFamily="18" charset="0"/>
              </a:rPr>
              <a:t>Jupyter</a:t>
            </a:r>
            <a:r>
              <a:rPr lang="fr-FR" sz="2800" dirty="0" smtClean="0">
                <a:solidFill>
                  <a:schemeClr val="bg1"/>
                </a:solidFill>
                <a:latin typeface="Sylfaen" panose="010A0502050306030303" pitchFamily="18" charset="0"/>
              </a:rPr>
              <a:t> </a:t>
            </a:r>
            <a:r>
              <a:rPr lang="fr-FR" sz="2800" dirty="0" err="1" smtClean="0">
                <a:solidFill>
                  <a:schemeClr val="bg1"/>
                </a:solidFill>
                <a:latin typeface="Sylfaen" panose="010A0502050306030303" pitchFamily="18" charset="0"/>
              </a:rPr>
              <a:t>NoteBook</a:t>
            </a:r>
            <a:r>
              <a:rPr lang="fr-FR" sz="2800" dirty="0" smtClean="0">
                <a:solidFill>
                  <a:schemeClr val="bg1"/>
                </a:solidFill>
                <a:latin typeface="Sylfaen" panose="010A0502050306030303" pitchFamily="18" charset="0"/>
              </a:rPr>
              <a:t> en Python 3</a:t>
            </a:r>
            <a:endParaRPr lang="fr-FR" sz="2800" dirty="0">
              <a:solidFill>
                <a:schemeClr val="bg1"/>
              </a:solidFill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50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934172" y="404664"/>
            <a:ext cx="4968552" cy="998230"/>
          </a:xfrm>
        </p:spPr>
        <p:txBody>
          <a:bodyPr rtlCol="0"/>
          <a:lstStyle/>
          <a:p>
            <a:pPr algn="ctr" rtl="0"/>
            <a:r>
              <a:rPr lang="fr-FR" u="sng" dirty="0" smtClean="0">
                <a:solidFill>
                  <a:schemeClr val="bg1"/>
                </a:solidFill>
                <a:latin typeface="Sylfaen" panose="010A0502050306030303" pitchFamily="18" charset="0"/>
              </a:rPr>
              <a:t>Plan</a:t>
            </a:r>
            <a:endParaRPr lang="fr-FR" u="sng" dirty="0">
              <a:solidFill>
                <a:schemeClr val="bg1"/>
              </a:solidFill>
              <a:latin typeface="Sylfaen" panose="010A0502050306030303" pitchFamily="18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73067" y="1700808"/>
            <a:ext cx="9290761" cy="4536504"/>
          </a:xfrm>
        </p:spPr>
        <p:txBody>
          <a:bodyPr rtlCol="0">
            <a:normAutofit fontScale="92500" lnSpcReduction="10000"/>
          </a:bodyPr>
          <a:lstStyle/>
          <a:p>
            <a:pPr marL="457200" indent="-457200" algn="l" rtl="0">
              <a:buFont typeface="Wingdings" panose="05000000000000000000" pitchFamily="2" charset="2"/>
              <a:buChar char="Ø"/>
            </a:pPr>
            <a:r>
              <a:rPr lang="fr-FR" sz="2800" dirty="0" smtClean="0">
                <a:solidFill>
                  <a:schemeClr val="bg1"/>
                </a:solidFill>
                <a:latin typeface="Sylfaen" panose="010A0502050306030303" pitchFamily="18" charset="0"/>
              </a:rPr>
              <a:t>Présentation des agents</a:t>
            </a:r>
          </a:p>
          <a:p>
            <a:pPr algn="l" rtl="0"/>
            <a:endParaRPr lang="fr-FR" sz="2800" dirty="0" smtClean="0">
              <a:solidFill>
                <a:schemeClr val="bg1"/>
              </a:solidFill>
              <a:latin typeface="Sylfaen" panose="010A0502050306030303" pitchFamily="18" charset="0"/>
            </a:endParaRPr>
          </a:p>
          <a:p>
            <a:pPr marL="457200" indent="-457200" algn="l" rtl="0">
              <a:buFont typeface="Wingdings" panose="05000000000000000000" pitchFamily="2" charset="2"/>
              <a:buChar char="Ø"/>
            </a:pPr>
            <a:r>
              <a:rPr lang="fr-FR" sz="2800" dirty="0" smtClean="0">
                <a:solidFill>
                  <a:schemeClr val="bg1"/>
                </a:solidFill>
                <a:latin typeface="Sylfaen" panose="010A0502050306030303" pitchFamily="18" charset="0"/>
              </a:rPr>
              <a:t>Présentation</a:t>
            </a:r>
            <a:r>
              <a:rPr lang="fr-FR" sz="2800" baseline="0" dirty="0" smtClean="0">
                <a:solidFill>
                  <a:schemeClr val="bg1"/>
                </a:solidFill>
                <a:latin typeface="Sylfaen" panose="010A0502050306030303" pitchFamily="18" charset="0"/>
              </a:rPr>
              <a:t> des biomes</a:t>
            </a:r>
          </a:p>
          <a:p>
            <a:pPr marL="457200" indent="-457200" algn="l" rtl="0">
              <a:buFont typeface="Wingdings" panose="05000000000000000000" pitchFamily="2" charset="2"/>
              <a:buChar char="Ø"/>
            </a:pPr>
            <a:endParaRPr lang="fr-FR" sz="2800" baseline="0" dirty="0" smtClean="0">
              <a:solidFill>
                <a:schemeClr val="bg1"/>
              </a:solidFill>
              <a:latin typeface="Sylfaen" panose="010A0502050306030303" pitchFamily="18" charset="0"/>
            </a:endParaRPr>
          </a:p>
          <a:p>
            <a:pPr marL="457200" indent="-457200" algn="l" rtl="0">
              <a:buFont typeface="Wingdings" panose="05000000000000000000" pitchFamily="2" charset="2"/>
              <a:buChar char="Ø"/>
            </a:pPr>
            <a:r>
              <a:rPr lang="fr-FR" sz="2800" baseline="0" dirty="0" smtClean="0">
                <a:solidFill>
                  <a:schemeClr val="bg1"/>
                </a:solidFill>
                <a:latin typeface="Sylfaen" panose="010A0502050306030303" pitchFamily="18" charset="0"/>
              </a:rPr>
              <a:t>Présentation de la boucle journalière</a:t>
            </a:r>
          </a:p>
          <a:p>
            <a:pPr marL="457200" indent="-457200" algn="l" rtl="0">
              <a:buFont typeface="Wingdings" panose="05000000000000000000" pitchFamily="2" charset="2"/>
              <a:buChar char="Ø"/>
            </a:pPr>
            <a:endParaRPr lang="fr-FR" sz="2800" dirty="0">
              <a:solidFill>
                <a:schemeClr val="bg1"/>
              </a:solidFill>
              <a:latin typeface="Sylfaen" panose="010A0502050306030303" pitchFamily="18" charset="0"/>
            </a:endParaRPr>
          </a:p>
          <a:p>
            <a:pPr marL="457200" indent="-457200" algn="l" rtl="0">
              <a:buFont typeface="Wingdings" panose="05000000000000000000" pitchFamily="2" charset="2"/>
              <a:buChar char="Ø"/>
            </a:pPr>
            <a:r>
              <a:rPr lang="fr-FR" sz="2800" baseline="0" dirty="0" smtClean="0">
                <a:solidFill>
                  <a:schemeClr val="bg1"/>
                </a:solidFill>
                <a:latin typeface="Sylfaen" panose="010A0502050306030303" pitchFamily="18" charset="0"/>
              </a:rPr>
              <a:t>Analyse</a:t>
            </a:r>
            <a:r>
              <a:rPr lang="fr-FR" sz="2800" dirty="0" smtClean="0">
                <a:solidFill>
                  <a:schemeClr val="bg1"/>
                </a:solidFill>
                <a:latin typeface="Sylfaen" panose="010A0502050306030303" pitchFamily="18" charset="0"/>
              </a:rPr>
              <a:t> des résultats </a:t>
            </a:r>
          </a:p>
          <a:p>
            <a:pPr marL="457200" indent="-457200" algn="l" rtl="0">
              <a:buFont typeface="Wingdings" panose="05000000000000000000" pitchFamily="2" charset="2"/>
              <a:buChar char="Ø"/>
            </a:pPr>
            <a:endParaRPr lang="fr-FR" sz="2800" baseline="0" dirty="0">
              <a:solidFill>
                <a:schemeClr val="bg1"/>
              </a:solidFill>
              <a:latin typeface="Sylfaen" panose="010A0502050306030303" pitchFamily="18" charset="0"/>
            </a:endParaRPr>
          </a:p>
          <a:p>
            <a:pPr marL="457200" indent="-457200" algn="l" rtl="0">
              <a:buFont typeface="Wingdings" panose="05000000000000000000" pitchFamily="2" charset="2"/>
              <a:buChar char="Ø"/>
            </a:pPr>
            <a:r>
              <a:rPr lang="fr-FR" sz="2800" dirty="0" smtClean="0">
                <a:solidFill>
                  <a:schemeClr val="bg1"/>
                </a:solidFill>
                <a:latin typeface="Sylfaen" panose="010A0502050306030303" pitchFamily="18" charset="0"/>
              </a:rPr>
              <a:t>Conclusion</a:t>
            </a:r>
            <a:endParaRPr lang="fr-FR" sz="2800" baseline="0" dirty="0" smtClean="0">
              <a:solidFill>
                <a:schemeClr val="bg1"/>
              </a:solidFill>
              <a:latin typeface="Sylfaen" panose="010A0502050306030303" pitchFamily="18" charset="0"/>
            </a:endParaRPr>
          </a:p>
          <a:p>
            <a:pPr marL="457200" indent="-457200" algn="l" rtl="0">
              <a:buFont typeface="Wingdings" panose="05000000000000000000" pitchFamily="2" charset="2"/>
              <a:buChar char="Ø"/>
            </a:pPr>
            <a:endParaRPr lang="fr-FR" sz="2800" dirty="0">
              <a:solidFill>
                <a:schemeClr val="bg1"/>
              </a:solidFill>
              <a:latin typeface="Sylfaen" panose="010A0502050306030303" pitchFamily="18" charset="0"/>
            </a:endParaRPr>
          </a:p>
          <a:p>
            <a:pPr marL="457200" indent="-457200" algn="l" rtl="0">
              <a:buFont typeface="Wingdings" panose="05000000000000000000" pitchFamily="2" charset="2"/>
              <a:buChar char="Ø"/>
            </a:pPr>
            <a:endParaRPr lang="fr-FR" sz="2800" dirty="0">
              <a:solidFill>
                <a:schemeClr val="bg1"/>
              </a:solidFill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28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934172" y="404664"/>
            <a:ext cx="4731753" cy="1008112"/>
          </a:xfrm>
        </p:spPr>
        <p:txBody>
          <a:bodyPr rtlCol="0"/>
          <a:lstStyle/>
          <a:p>
            <a:pPr algn="ctr" rtl="0"/>
            <a:r>
              <a:rPr lang="fr-FR" u="sng" dirty="0" smtClean="0">
                <a:solidFill>
                  <a:schemeClr val="bg1"/>
                </a:solidFill>
                <a:latin typeface="Sylfaen" panose="010A0502050306030303" pitchFamily="18" charset="0"/>
              </a:rPr>
              <a:t>Agent Humain</a:t>
            </a:r>
            <a:endParaRPr lang="fr-FR" u="sng" dirty="0">
              <a:solidFill>
                <a:schemeClr val="bg1"/>
              </a:solidFill>
              <a:latin typeface="Sylfaen" panose="010A0502050306030303" pitchFamily="18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989956" y="1988840"/>
            <a:ext cx="453650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fr-FR" sz="2800" dirty="0" smtClean="0">
                <a:solidFill>
                  <a:schemeClr val="bg1"/>
                </a:solidFill>
                <a:latin typeface="Sylfaen" panose="010A0502050306030303" pitchFamily="18" charset="0"/>
              </a:rPr>
              <a:t>Santé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sz="2800" dirty="0" smtClean="0">
              <a:solidFill>
                <a:schemeClr val="bg1"/>
              </a:solidFill>
              <a:latin typeface="Sylfaen" panose="010A0502050306030303" pitchFamily="18" charset="0"/>
            </a:endParaRP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fr-FR" sz="2800" dirty="0" smtClean="0">
                <a:solidFill>
                  <a:schemeClr val="bg1"/>
                </a:solidFill>
                <a:latin typeface="Sylfaen" panose="010A0502050306030303" pitchFamily="18" charset="0"/>
              </a:rPr>
              <a:t>Force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sz="2800" dirty="0" smtClean="0">
              <a:solidFill>
                <a:schemeClr val="bg1"/>
              </a:solidFill>
              <a:latin typeface="Sylfaen" panose="010A0502050306030303" pitchFamily="18" charset="0"/>
            </a:endParaRP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fr-FR" sz="2800" dirty="0" smtClean="0">
                <a:solidFill>
                  <a:schemeClr val="bg1"/>
                </a:solidFill>
                <a:latin typeface="Sylfaen" panose="010A0502050306030303" pitchFamily="18" charset="0"/>
              </a:rPr>
              <a:t>Expérience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sz="2800" dirty="0" smtClean="0">
              <a:solidFill>
                <a:schemeClr val="bg1"/>
              </a:solidFill>
              <a:latin typeface="Sylfaen" panose="010A0502050306030303" pitchFamily="18" charset="0"/>
            </a:endParaRP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fr-FR" sz="2800" dirty="0" smtClean="0">
                <a:solidFill>
                  <a:schemeClr val="bg1"/>
                </a:solidFill>
                <a:latin typeface="Sylfaen" panose="010A0502050306030303" pitchFamily="18" charset="0"/>
              </a:rPr>
              <a:t>Hydratation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sz="2800" dirty="0" smtClean="0">
              <a:solidFill>
                <a:schemeClr val="bg1"/>
              </a:solidFill>
              <a:latin typeface="Sylfaen" panose="010A0502050306030303" pitchFamily="18" charset="0"/>
            </a:endParaRP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fr-FR" sz="2800" dirty="0" smtClean="0">
                <a:solidFill>
                  <a:schemeClr val="bg1"/>
                </a:solidFill>
                <a:latin typeface="Sylfaen" panose="010A0502050306030303" pitchFamily="18" charset="0"/>
              </a:rPr>
              <a:t>Alimentation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sz="2800" dirty="0">
              <a:solidFill>
                <a:schemeClr val="bg1"/>
              </a:solidFill>
              <a:latin typeface="Sylfaen" panose="010A0502050306030303" pitchFamily="18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526460" y="1988840"/>
            <a:ext cx="5544616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			         </a:t>
            </a:r>
            <a:r>
              <a:rPr lang="fr-FR" sz="1600" dirty="0" smtClean="0">
                <a:solidFill>
                  <a:schemeClr val="bg1"/>
                </a:solidFill>
                <a:latin typeface="Sylfaen" panose="010A0502050306030303" pitchFamily="18" charset="0"/>
              </a:rPr>
              <a:t>Augmente jour par jour</a:t>
            </a:r>
            <a:r>
              <a:rPr lang="fr-FR" dirty="0" smtClean="0">
                <a:solidFill>
                  <a:schemeClr val="bg1"/>
                </a:solidFill>
              </a:rPr>
              <a:t>				</a:t>
            </a:r>
          </a:p>
          <a:p>
            <a:endParaRPr lang="fr-FR" dirty="0" smtClean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sz="1600" dirty="0" smtClean="0">
                <a:solidFill>
                  <a:schemeClr val="bg1"/>
                </a:solidFill>
                <a:latin typeface="Sylfaen" panose="010A0502050306030303" pitchFamily="18" charset="0"/>
              </a:rPr>
              <a:t>                                                        	        Expérience</a:t>
            </a:r>
          </a:p>
          <a:p>
            <a:r>
              <a:rPr lang="fr-FR" dirty="0">
                <a:solidFill>
                  <a:schemeClr val="bg1"/>
                </a:solidFill>
              </a:rPr>
              <a:t>	</a:t>
            </a:r>
            <a:r>
              <a:rPr lang="fr-FR" dirty="0" smtClean="0">
                <a:solidFill>
                  <a:schemeClr val="bg1"/>
                </a:solidFill>
              </a:rPr>
              <a:t>		</a:t>
            </a:r>
            <a:r>
              <a:rPr lang="fr-FR" sz="1600" dirty="0" smtClean="0">
                <a:solidFill>
                  <a:schemeClr val="bg1"/>
                </a:solidFill>
                <a:latin typeface="Sylfaen" panose="010A0502050306030303" pitchFamily="18" charset="0"/>
              </a:rPr>
              <a:t>Force</a:t>
            </a:r>
            <a:r>
              <a:rPr lang="fr-FR" dirty="0" smtClean="0">
                <a:solidFill>
                  <a:schemeClr val="bg1"/>
                </a:solidFill>
              </a:rPr>
              <a:t>			</a:t>
            </a:r>
            <a:endParaRPr lang="fr-FR" dirty="0">
              <a:solidFill>
                <a:schemeClr val="bg1"/>
              </a:solidFill>
            </a:endParaRPr>
          </a:p>
          <a:p>
            <a:endParaRPr lang="fr-FR" dirty="0" smtClean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			</a:t>
            </a:r>
            <a:r>
              <a:rPr lang="fr-FR" dirty="0" smtClean="0">
                <a:solidFill>
                  <a:schemeClr val="bg1"/>
                </a:solidFill>
                <a:latin typeface="Sylfaen" panose="010A0502050306030303" pitchFamily="18" charset="0"/>
              </a:rPr>
              <a:t>santé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			</a:t>
            </a:r>
            <a:r>
              <a:rPr lang="fr-FR" dirty="0">
                <a:solidFill>
                  <a:schemeClr val="bg1"/>
                </a:solidFill>
              </a:rPr>
              <a:t>	</a:t>
            </a:r>
            <a:r>
              <a:rPr lang="fr-FR" dirty="0" smtClean="0">
                <a:solidFill>
                  <a:schemeClr val="bg1"/>
                </a:solidFill>
              </a:rPr>
              <a:t>		</a:t>
            </a:r>
          </a:p>
          <a:p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	</a:t>
            </a:r>
            <a:r>
              <a:rPr lang="fr-FR" dirty="0" smtClean="0">
                <a:solidFill>
                  <a:schemeClr val="bg1"/>
                </a:solidFill>
                <a:latin typeface="Sylfaen" panose="010A0502050306030303" pitchFamily="18" charset="0"/>
              </a:rPr>
              <a:t>Hydratation</a:t>
            </a:r>
            <a:r>
              <a:rPr lang="fr-FR" dirty="0" smtClean="0">
                <a:solidFill>
                  <a:schemeClr val="bg1"/>
                </a:solidFill>
              </a:rPr>
              <a:t>	     	 </a:t>
            </a:r>
            <a:r>
              <a:rPr lang="fr-FR" dirty="0" smtClean="0">
                <a:solidFill>
                  <a:schemeClr val="bg1"/>
                </a:solidFill>
                <a:latin typeface="Sylfaen" panose="010A0502050306030303" pitchFamily="18" charset="0"/>
              </a:rPr>
              <a:t>Alimentation</a:t>
            </a:r>
            <a:endParaRPr lang="fr-FR" dirty="0">
              <a:solidFill>
                <a:schemeClr val="bg1"/>
              </a:solidFill>
              <a:latin typeface="Sylfaen" panose="010A0502050306030303" pitchFamily="18" charset="0"/>
            </a:endParaRPr>
          </a:p>
          <a:p>
            <a:r>
              <a:rPr lang="fr-FR" dirty="0" smtClean="0">
                <a:solidFill>
                  <a:schemeClr val="bg1"/>
                </a:solidFill>
                <a:latin typeface="Sylfaen" panose="010A0502050306030303" pitchFamily="18" charset="0"/>
              </a:rPr>
              <a:t>   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			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				</a:t>
            </a:r>
          </a:p>
          <a:p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11" name="Connecteur droit avec flèche 10"/>
          <p:cNvCxnSpPr/>
          <p:nvPr/>
        </p:nvCxnSpPr>
        <p:spPr>
          <a:xfrm flipV="1">
            <a:off x="8740477" y="4639089"/>
            <a:ext cx="558291" cy="63889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9118748" y="5949280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flipH="1" flipV="1">
            <a:off x="10033148" y="4639089"/>
            <a:ext cx="669776" cy="59069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 flipV="1">
            <a:off x="9601496" y="3696682"/>
            <a:ext cx="0" cy="61206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 flipV="1">
            <a:off x="11134972" y="2348880"/>
            <a:ext cx="0" cy="6480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83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574132" y="332656"/>
            <a:ext cx="5256584" cy="1168482"/>
          </a:xfrm>
        </p:spPr>
        <p:txBody>
          <a:bodyPr rtlCol="0"/>
          <a:lstStyle/>
          <a:p>
            <a:pPr rtl="0"/>
            <a:r>
              <a:rPr lang="fr-FR" u="sng" dirty="0" smtClean="0">
                <a:solidFill>
                  <a:schemeClr val="bg1"/>
                </a:solidFill>
                <a:latin typeface="Sylfaen" panose="010A0502050306030303" pitchFamily="18" charset="0"/>
              </a:rPr>
              <a:t>Agent Prédateur</a:t>
            </a:r>
            <a:endParaRPr lang="fr-FR" u="sng" dirty="0">
              <a:solidFill>
                <a:schemeClr val="bg1"/>
              </a:solidFill>
              <a:latin typeface="Sylfaen" panose="010A0502050306030303" pitchFamily="18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030516" y="3068960"/>
            <a:ext cx="4536504" cy="2592288"/>
          </a:xfrm>
        </p:spPr>
        <p:txBody>
          <a:bodyPr rtlCol="0">
            <a:noAutofit/>
          </a:bodyPr>
          <a:lstStyle/>
          <a:p>
            <a:pPr algn="l" rtl="0"/>
            <a:r>
              <a:rPr lang="fr-FR" sz="2000" dirty="0" smtClean="0">
                <a:solidFill>
                  <a:schemeClr val="bg1"/>
                </a:solidFill>
                <a:latin typeface="Sylfaen" panose="010A0502050306030303" pitchFamily="18" charset="0"/>
              </a:rPr>
              <a:t>Rôle : </a:t>
            </a:r>
          </a:p>
          <a:p>
            <a:pPr algn="l" rtl="0"/>
            <a:r>
              <a:rPr lang="fr-FR" sz="2000" dirty="0" smtClean="0">
                <a:solidFill>
                  <a:schemeClr val="bg1"/>
                </a:solidFill>
                <a:latin typeface="Sylfaen" panose="010A0502050306030303" pitchFamily="18" charset="0"/>
              </a:rPr>
              <a:t>Est au sommet de la chaîne alimentaire.</a:t>
            </a:r>
          </a:p>
          <a:p>
            <a:pPr algn="l" rtl="0"/>
            <a:r>
              <a:rPr lang="fr-FR" sz="2000" dirty="0" smtClean="0">
                <a:solidFill>
                  <a:schemeClr val="bg1"/>
                </a:solidFill>
                <a:latin typeface="Sylfaen" panose="010A0502050306030303" pitchFamily="18" charset="0"/>
              </a:rPr>
              <a:t>Se déplace dans le biome. </a:t>
            </a:r>
          </a:p>
          <a:p>
            <a:pPr algn="l" rtl="0"/>
            <a:r>
              <a:rPr lang="fr-FR" sz="2000" dirty="0" smtClean="0">
                <a:solidFill>
                  <a:schemeClr val="bg1"/>
                </a:solidFill>
                <a:latin typeface="Sylfaen" panose="010A0502050306030303" pitchFamily="18" charset="0"/>
              </a:rPr>
              <a:t>Chasse l’humain s’il est a proximité ou s’il sent son odeur</a:t>
            </a:r>
            <a:endParaRPr lang="fr-FR" sz="2000" dirty="0">
              <a:solidFill>
                <a:schemeClr val="bg1"/>
              </a:solidFill>
              <a:latin typeface="Sylfaen" panose="010A0502050306030303" pitchFamily="18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061964" y="1772816"/>
            <a:ext cx="324036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endParaRPr lang="fr-FR" sz="2800" dirty="0" smtClean="0">
              <a:solidFill>
                <a:schemeClr val="bg1"/>
              </a:solidFill>
              <a:latin typeface="Sylfaen" panose="010A0502050306030303" pitchFamily="18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fr-FR" sz="2800" dirty="0" smtClean="0">
                <a:solidFill>
                  <a:schemeClr val="bg1"/>
                </a:solidFill>
                <a:latin typeface="Sylfaen" panose="010A0502050306030303" pitchFamily="18" charset="0"/>
              </a:rPr>
              <a:t>Santé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fr-FR" sz="2800" dirty="0" smtClean="0">
              <a:solidFill>
                <a:schemeClr val="bg1"/>
              </a:solidFill>
              <a:latin typeface="Sylfaen" panose="010A0502050306030303" pitchFamily="18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fr-FR" sz="2800" dirty="0" smtClean="0">
                <a:solidFill>
                  <a:schemeClr val="bg1"/>
                </a:solidFill>
                <a:latin typeface="Sylfaen" panose="010A0502050306030303" pitchFamily="18" charset="0"/>
              </a:rPr>
              <a:t>Dangerosité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fr-FR" sz="2800" dirty="0" smtClean="0">
              <a:solidFill>
                <a:schemeClr val="bg1"/>
              </a:solidFill>
              <a:latin typeface="Sylfaen" panose="010A0502050306030303" pitchFamily="18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fr-FR" sz="2800" dirty="0" smtClean="0">
                <a:solidFill>
                  <a:schemeClr val="bg1"/>
                </a:solidFill>
                <a:latin typeface="Sylfaen" panose="010A0502050306030303" pitchFamily="18" charset="0"/>
              </a:rPr>
              <a:t>Hydratation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fr-FR" sz="2800" dirty="0" smtClean="0">
              <a:solidFill>
                <a:schemeClr val="bg1"/>
              </a:solidFill>
              <a:latin typeface="Sylfaen" panose="010A0502050306030303" pitchFamily="18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fr-FR" sz="2800" dirty="0" smtClean="0">
                <a:solidFill>
                  <a:schemeClr val="bg1"/>
                </a:solidFill>
                <a:latin typeface="Sylfaen" panose="010A0502050306030303" pitchFamily="18" charset="0"/>
              </a:rPr>
              <a:t>Alimentation</a:t>
            </a:r>
          </a:p>
        </p:txBody>
      </p:sp>
    </p:spTree>
    <p:extLst>
      <p:ext uri="{BB962C8B-B14F-4D97-AF65-F5344CB8AC3E}">
        <p14:creationId xmlns:p14="http://schemas.microsoft.com/office/powerpoint/2010/main" val="56417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773932" y="476672"/>
            <a:ext cx="8928992" cy="1008112"/>
          </a:xfrm>
        </p:spPr>
        <p:txBody>
          <a:bodyPr rtlCol="0"/>
          <a:lstStyle/>
          <a:p>
            <a:pPr algn="ctr" rtl="0"/>
            <a:r>
              <a:rPr lang="fr-FR" u="sng" dirty="0" smtClean="0">
                <a:solidFill>
                  <a:schemeClr val="bg1"/>
                </a:solidFill>
                <a:latin typeface="Sylfaen" panose="010A0502050306030303" pitchFamily="18" charset="0"/>
              </a:rPr>
              <a:t>Biomes</a:t>
            </a:r>
            <a:endParaRPr lang="fr-FR" u="sng" dirty="0">
              <a:solidFill>
                <a:schemeClr val="bg1"/>
              </a:solidFill>
              <a:latin typeface="Sylfaen" panose="010A0502050306030303" pitchFamily="18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477788" y="1367398"/>
            <a:ext cx="10369152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800" dirty="0">
              <a:solidFill>
                <a:schemeClr val="bg1"/>
              </a:solidFill>
              <a:latin typeface="Sylfaen" panose="010A0502050306030303" pitchFamily="18" charset="0"/>
            </a:endParaRP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fr-FR" sz="2800" dirty="0" smtClean="0">
                <a:solidFill>
                  <a:schemeClr val="bg1"/>
                </a:solidFill>
                <a:latin typeface="Sylfaen" panose="010A0502050306030303" pitchFamily="18" charset="0"/>
              </a:rPr>
              <a:t>Nombre de prédateurs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fr-FR" sz="2800" dirty="0">
              <a:solidFill>
                <a:schemeClr val="bg1"/>
              </a:solidFill>
              <a:latin typeface="Sylfaen" panose="010A0502050306030303" pitchFamily="18" charset="0"/>
            </a:endParaRP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fr-FR" sz="2800" dirty="0" smtClean="0">
                <a:solidFill>
                  <a:schemeClr val="bg1"/>
                </a:solidFill>
                <a:latin typeface="Sylfaen" panose="010A0502050306030303" pitchFamily="18" charset="0"/>
              </a:rPr>
              <a:t>Probabilité de trouver des animaux</a:t>
            </a:r>
          </a:p>
          <a:p>
            <a:pPr>
              <a:buClr>
                <a:schemeClr val="accent1"/>
              </a:buClr>
            </a:pPr>
            <a:endParaRPr lang="fr-FR" sz="2800" dirty="0" smtClean="0">
              <a:solidFill>
                <a:schemeClr val="bg1"/>
              </a:solidFill>
              <a:latin typeface="Sylfaen" panose="010A0502050306030303" pitchFamily="18" charset="0"/>
            </a:endParaRP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fr-FR" sz="2800" dirty="0" smtClean="0">
                <a:solidFill>
                  <a:schemeClr val="bg1"/>
                </a:solidFill>
                <a:latin typeface="Sylfaen" panose="010A0502050306030303" pitchFamily="18" charset="0"/>
              </a:rPr>
              <a:t>Probabilité d’être secouru</a:t>
            </a:r>
          </a:p>
          <a:p>
            <a:endParaRPr lang="fr-FR" sz="2800" dirty="0">
              <a:solidFill>
                <a:schemeClr val="bg1"/>
              </a:solidFill>
              <a:latin typeface="Sylfaen" panose="010A0502050306030303" pitchFamily="18" charset="0"/>
            </a:endParaRP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fr-FR" sz="2800" dirty="0" smtClean="0">
                <a:solidFill>
                  <a:schemeClr val="bg1"/>
                </a:solidFill>
                <a:latin typeface="Sylfaen" panose="010A0502050306030303" pitchFamily="18" charset="0"/>
              </a:rPr>
              <a:t>Probabilité de trouver un village</a:t>
            </a:r>
          </a:p>
          <a:p>
            <a:endParaRPr lang="fr-FR" sz="2800" dirty="0" smtClean="0">
              <a:solidFill>
                <a:schemeClr val="bg1"/>
              </a:solidFill>
              <a:latin typeface="Sylfaen" panose="010A0502050306030303" pitchFamily="18" charset="0"/>
            </a:endParaRP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fr-FR" sz="2800" dirty="0" smtClean="0">
                <a:solidFill>
                  <a:schemeClr val="bg1"/>
                </a:solidFill>
                <a:latin typeface="Sylfaen" panose="010A0502050306030303" pitchFamily="18" charset="0"/>
              </a:rPr>
              <a:t>Nombre de végétaux dans une zone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fr-FR" sz="2800" dirty="0">
              <a:solidFill>
                <a:schemeClr val="bg1"/>
              </a:solidFill>
              <a:latin typeface="Sylfaen" panose="010A0502050306030303" pitchFamily="18" charset="0"/>
            </a:endParaRP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fr-FR" sz="2800" dirty="0" smtClean="0">
                <a:solidFill>
                  <a:schemeClr val="bg1"/>
                </a:solidFill>
                <a:latin typeface="Sylfaen" panose="010A0502050306030303" pitchFamily="18" charset="0"/>
              </a:rPr>
              <a:t>Probabilité de trouver de l’eau</a:t>
            </a:r>
            <a:endParaRPr lang="fr-FR" sz="2800" dirty="0">
              <a:solidFill>
                <a:schemeClr val="bg1"/>
              </a:solidFill>
              <a:latin typeface="Sylfaen" panose="010A0502050306030303" pitchFamily="18" charset="0"/>
            </a:endParaRPr>
          </a:p>
          <a:p>
            <a:endParaRPr lang="fr-FR" sz="2800" dirty="0" smtClean="0">
              <a:solidFill>
                <a:schemeClr val="bg1"/>
              </a:solidFill>
              <a:latin typeface="Sylfaen" panose="010A0502050306030303" pitchFamily="18" charset="0"/>
            </a:endParaRPr>
          </a:p>
          <a:p>
            <a:endParaRPr lang="fr-FR" sz="2800" dirty="0">
              <a:solidFill>
                <a:schemeClr val="bg1"/>
              </a:solidFill>
              <a:latin typeface="Sylfaen" panose="010A0502050306030303" pitchFamily="18" charset="0"/>
            </a:endParaRPr>
          </a:p>
          <a:p>
            <a:endParaRPr lang="fr-FR" sz="2800" dirty="0" smtClean="0">
              <a:solidFill>
                <a:schemeClr val="bg1"/>
              </a:solidFill>
              <a:latin typeface="Sylfaen" panose="010A0502050306030303" pitchFamily="18" charset="0"/>
            </a:endParaRPr>
          </a:p>
          <a:p>
            <a:endParaRPr lang="fr-FR" sz="2800" dirty="0">
              <a:solidFill>
                <a:schemeClr val="bg1"/>
              </a:solidFill>
              <a:latin typeface="Sylfaen" panose="010A0502050306030303" pitchFamily="18" charset="0"/>
            </a:endParaRPr>
          </a:p>
          <a:p>
            <a:endParaRPr lang="fr-FR" sz="2800" dirty="0">
              <a:solidFill>
                <a:schemeClr val="bg1"/>
              </a:solidFill>
              <a:latin typeface="Sylfaen" panose="010A0502050306030303" pitchFamily="18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0796" y="1981010"/>
            <a:ext cx="1833520" cy="173234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0796" y="4005064"/>
            <a:ext cx="1833520" cy="183352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9091074" y="1033129"/>
            <a:ext cx="2752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Sylfaen" panose="010A0502050306030303" pitchFamily="18" charset="0"/>
              </a:rPr>
              <a:t>Modélisation des biomes :</a:t>
            </a:r>
          </a:p>
          <a:p>
            <a:r>
              <a:rPr lang="fr-FR" dirty="0" smtClean="0">
                <a:solidFill>
                  <a:schemeClr val="bg1"/>
                </a:solidFill>
                <a:latin typeface="Sylfaen" panose="010A0502050306030303" pitchFamily="18" charset="0"/>
              </a:rPr>
              <a:t>Carré décomposé en cases appelés zones</a:t>
            </a:r>
            <a:endParaRPr lang="fr-FR" dirty="0">
              <a:solidFill>
                <a:schemeClr val="bg1"/>
              </a:solidFill>
              <a:latin typeface="Sylfaen" panose="010A0502050306030303" pitchFamily="18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658832" y="257191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Sylfaen" panose="010A0502050306030303" pitchFamily="18" charset="0"/>
              </a:rPr>
              <a:t>Alaska, Amazonie, France</a:t>
            </a:r>
            <a:endParaRPr lang="fr-FR" dirty="0">
              <a:solidFill>
                <a:schemeClr val="bg1"/>
              </a:solidFill>
              <a:latin typeface="Sylfaen" panose="010A0502050306030303" pitchFamily="18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8112108" y="473715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Sylfaen" panose="010A0502050306030303" pitchFamily="18" charset="0"/>
              </a:rPr>
              <a:t>S</a:t>
            </a:r>
            <a:r>
              <a:rPr lang="fr-FR" dirty="0" smtClean="0">
                <a:solidFill>
                  <a:schemeClr val="bg1"/>
                </a:solidFill>
                <a:latin typeface="Sylfaen" panose="010A0502050306030303" pitchFamily="18" charset="0"/>
              </a:rPr>
              <a:t>ahara</a:t>
            </a:r>
            <a:endParaRPr lang="fr-FR" dirty="0">
              <a:solidFill>
                <a:schemeClr val="bg1"/>
              </a:solidFill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66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115945" y="332828"/>
            <a:ext cx="8352928" cy="864096"/>
          </a:xfrm>
        </p:spPr>
        <p:txBody>
          <a:bodyPr rtlCol="0"/>
          <a:lstStyle/>
          <a:p>
            <a:pPr algn="l" rtl="0"/>
            <a:r>
              <a:rPr lang="fr-FR" sz="5400" u="sng" dirty="0" smtClean="0">
                <a:solidFill>
                  <a:schemeClr val="bg1"/>
                </a:solidFill>
                <a:latin typeface="Sylfaen" panose="010A0502050306030303" pitchFamily="18" charset="0"/>
              </a:rPr>
              <a:t>Mécaniques de la simulation</a:t>
            </a:r>
            <a:endParaRPr lang="fr-FR" sz="5400" u="sng" dirty="0">
              <a:solidFill>
                <a:schemeClr val="bg1"/>
              </a:solidFill>
              <a:latin typeface="Sylfaen" panose="010A0502050306030303" pitchFamily="18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612644" y="321919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Sylfaen" panose="010A0502050306030303" pitchFamily="18" charset="0"/>
              </a:rPr>
              <a:t>   Abri ?</a:t>
            </a:r>
            <a:endParaRPr lang="fr-FR" dirty="0">
              <a:solidFill>
                <a:schemeClr val="bg1"/>
              </a:solidFill>
              <a:latin typeface="Sylfaen" panose="010A0502050306030303" pitchFamily="18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538858" y="325936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Sylfaen" panose="010A0502050306030303" pitchFamily="18" charset="0"/>
              </a:rPr>
              <a:t>Humain</a:t>
            </a:r>
            <a:endParaRPr lang="fr-FR" dirty="0">
              <a:solidFill>
                <a:schemeClr val="bg1"/>
              </a:solidFill>
              <a:latin typeface="Sylfaen" panose="010A0502050306030303" pitchFamily="18" charset="0"/>
            </a:endParaRPr>
          </a:p>
        </p:txBody>
      </p:sp>
      <p:cxnSp>
        <p:nvCxnSpPr>
          <p:cNvPr id="10" name="Connecteur droit avec flèche 9"/>
          <p:cNvCxnSpPr/>
          <p:nvPr/>
        </p:nvCxnSpPr>
        <p:spPr>
          <a:xfrm flipH="1" flipV="1">
            <a:off x="1017134" y="2689120"/>
            <a:ext cx="648072" cy="616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H="1" flipV="1">
            <a:off x="2542172" y="3412693"/>
            <a:ext cx="906676" cy="4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>
            <a:stCxn id="7" idx="2"/>
          </p:cNvCxnSpPr>
          <p:nvPr/>
        </p:nvCxnSpPr>
        <p:spPr>
          <a:xfrm flipH="1">
            <a:off x="1273059" y="3588528"/>
            <a:ext cx="915649" cy="652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 rot="2653219">
            <a:off x="1281028" y="2772767"/>
            <a:ext cx="536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Sylfaen" panose="010A0502050306030303" pitchFamily="18" charset="0"/>
              </a:rPr>
              <a:t>oui</a:t>
            </a:r>
            <a:endParaRPr lang="fr-FR" dirty="0">
              <a:solidFill>
                <a:schemeClr val="bg1"/>
              </a:solidFill>
              <a:latin typeface="Sylfaen" panose="010A0502050306030303" pitchFamily="18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 rot="19467719">
            <a:off x="1229456" y="3557462"/>
            <a:ext cx="64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Sylfaen" panose="010A0502050306030303" pitchFamily="18" charset="0"/>
              </a:rPr>
              <a:t>non</a:t>
            </a:r>
            <a:endParaRPr lang="fr-FR" dirty="0">
              <a:solidFill>
                <a:schemeClr val="bg1"/>
              </a:solidFill>
              <a:latin typeface="Sylfaen" panose="010A0502050306030303" pitchFamily="18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87482" y="2276872"/>
            <a:ext cx="1368152" cy="369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Sylfaen" panose="010A0502050306030303" pitchFamily="18" charset="0"/>
              </a:rPr>
              <a:t>Santé +</a:t>
            </a:r>
            <a:endParaRPr lang="fr-FR" dirty="0">
              <a:solidFill>
                <a:schemeClr val="bg1"/>
              </a:solidFill>
              <a:latin typeface="Sylfaen" panose="010A0502050306030303" pitchFamily="18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189756" y="4149080"/>
            <a:ext cx="1163605" cy="936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Sylfaen" panose="010A0502050306030303" pitchFamily="18" charset="0"/>
              </a:rPr>
              <a:t>Cherche à construire abri</a:t>
            </a:r>
            <a:endParaRPr lang="fr-FR" dirty="0">
              <a:solidFill>
                <a:schemeClr val="bg1"/>
              </a:solidFill>
              <a:latin typeface="Sylfaen" panose="010A0502050306030303" pitchFamily="18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256313" y="497329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Sylfaen" panose="010A0502050306030303" pitchFamily="18" charset="0"/>
              </a:rPr>
              <a:t>Cherche eau</a:t>
            </a:r>
            <a:endParaRPr lang="fr-FR" dirty="0">
              <a:solidFill>
                <a:schemeClr val="bg1"/>
              </a:solidFill>
              <a:latin typeface="Sylfaen" panose="010A0502050306030303" pitchFamily="18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2228612" y="620163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Sylfaen" panose="010A0502050306030303" pitchFamily="18" charset="0"/>
              </a:rPr>
              <a:t>Hydratation +</a:t>
            </a:r>
            <a:endParaRPr lang="fr-FR" dirty="0">
              <a:solidFill>
                <a:schemeClr val="bg1"/>
              </a:solidFill>
              <a:latin typeface="Sylfaen" panose="010A0502050306030303" pitchFamily="18" charset="0"/>
            </a:endParaRPr>
          </a:p>
        </p:txBody>
      </p:sp>
      <p:cxnSp>
        <p:nvCxnSpPr>
          <p:cNvPr id="24" name="Connecteur droit avec flèche 23"/>
          <p:cNvCxnSpPr/>
          <p:nvPr/>
        </p:nvCxnSpPr>
        <p:spPr>
          <a:xfrm flipH="1">
            <a:off x="3214822" y="5412468"/>
            <a:ext cx="828092" cy="719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>
            <a:off x="3997002" y="3683924"/>
            <a:ext cx="15395" cy="1163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 rot="19127472">
            <a:off x="3096129" y="5304916"/>
            <a:ext cx="72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Sylfaen" panose="010A0502050306030303" pitchFamily="18" charset="0"/>
              </a:rPr>
              <a:t>oui</a:t>
            </a:r>
            <a:endParaRPr lang="fr-FR" dirty="0">
              <a:solidFill>
                <a:schemeClr val="bg1"/>
              </a:solidFill>
              <a:latin typeface="Sylfaen" panose="010A0502050306030303" pitchFamily="18" charset="0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3172096" y="2142462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Sylfaen" panose="010A0502050306030303" pitchFamily="18" charset="0"/>
              </a:rPr>
              <a:t>Cherche des végétaux</a:t>
            </a:r>
            <a:endParaRPr lang="fr-FR" dirty="0">
              <a:solidFill>
                <a:schemeClr val="bg1"/>
              </a:solidFill>
              <a:latin typeface="Sylfaen" panose="010A0502050306030303" pitchFamily="18" charset="0"/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5029297" y="1680797"/>
            <a:ext cx="1656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Sylfaen" panose="010A0502050306030303" pitchFamily="18" charset="0"/>
              </a:rPr>
              <a:t>Alimentation +</a:t>
            </a:r>
          </a:p>
          <a:p>
            <a:r>
              <a:rPr lang="fr-FR" dirty="0" smtClean="0">
                <a:solidFill>
                  <a:schemeClr val="bg1"/>
                </a:solidFill>
                <a:latin typeface="Sylfaen" panose="010A0502050306030303" pitchFamily="18" charset="0"/>
              </a:rPr>
              <a:t>Diminution du nb végétaux</a:t>
            </a:r>
            <a:endParaRPr lang="fr-FR" dirty="0">
              <a:solidFill>
                <a:schemeClr val="bg1"/>
              </a:solidFill>
              <a:latin typeface="Sylfaen" panose="010A0502050306030303" pitchFamily="18" charset="0"/>
            </a:endParaRPr>
          </a:p>
        </p:txBody>
      </p:sp>
      <p:cxnSp>
        <p:nvCxnSpPr>
          <p:cNvPr id="35" name="Connecteur droit avec flèche 34"/>
          <p:cNvCxnSpPr/>
          <p:nvPr/>
        </p:nvCxnSpPr>
        <p:spPr>
          <a:xfrm flipV="1">
            <a:off x="4597249" y="2186104"/>
            <a:ext cx="432048" cy="237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endCxn id="32" idx="2"/>
          </p:cNvCxnSpPr>
          <p:nvPr/>
        </p:nvCxnSpPr>
        <p:spPr>
          <a:xfrm flipV="1">
            <a:off x="4000188" y="2788793"/>
            <a:ext cx="0" cy="411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/>
          <p:cNvSpPr txBox="1"/>
          <p:nvPr/>
        </p:nvSpPr>
        <p:spPr>
          <a:xfrm>
            <a:off x="5346302" y="3184297"/>
            <a:ext cx="1404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Sylfaen" panose="010A0502050306030303" pitchFamily="18" charset="0"/>
              </a:rPr>
              <a:t>Nb végétaux = 0 ?</a:t>
            </a:r>
            <a:endParaRPr lang="fr-FR" dirty="0">
              <a:solidFill>
                <a:schemeClr val="bg1"/>
              </a:solidFill>
              <a:latin typeface="Sylfaen" panose="010A0502050306030303" pitchFamily="18" charset="0"/>
            </a:endParaRPr>
          </a:p>
        </p:txBody>
      </p:sp>
      <p:sp>
        <p:nvSpPr>
          <p:cNvPr id="43" name="ZoneTexte 42"/>
          <p:cNvSpPr txBox="1"/>
          <p:nvPr/>
        </p:nvSpPr>
        <p:spPr>
          <a:xfrm rot="19798866">
            <a:off x="4384392" y="1883662"/>
            <a:ext cx="61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Sylfaen" panose="010A0502050306030303" pitchFamily="18" charset="0"/>
              </a:rPr>
              <a:t>o</a:t>
            </a:r>
            <a:r>
              <a:rPr lang="fr-FR" dirty="0" smtClean="0">
                <a:solidFill>
                  <a:schemeClr val="bg1"/>
                </a:solidFill>
                <a:latin typeface="Sylfaen" panose="010A0502050306030303" pitchFamily="18" charset="0"/>
              </a:rPr>
              <a:t>ui</a:t>
            </a:r>
            <a:endParaRPr lang="fr-FR" dirty="0">
              <a:solidFill>
                <a:schemeClr val="bg1"/>
              </a:solidFill>
              <a:latin typeface="Sylfaen" panose="010A0502050306030303" pitchFamily="18" charset="0"/>
            </a:endParaRPr>
          </a:p>
        </p:txBody>
      </p:sp>
      <p:cxnSp>
        <p:nvCxnSpPr>
          <p:cNvPr id="45" name="Connecteur droit avec flèche 44"/>
          <p:cNvCxnSpPr>
            <a:stCxn id="8" idx="3"/>
          </p:cNvCxnSpPr>
          <p:nvPr/>
        </p:nvCxnSpPr>
        <p:spPr>
          <a:xfrm>
            <a:off x="4546970" y="3444026"/>
            <a:ext cx="774086" cy="5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5472316" y="4293966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Sylfaen" panose="010A0502050306030303" pitchFamily="18" charset="0"/>
              </a:rPr>
              <a:t>Change</a:t>
            </a:r>
            <a:r>
              <a:rPr lang="fr-FR" dirty="0" smtClean="0">
                <a:latin typeface="Sylfaen" panose="010A0502050306030303" pitchFamily="18" charset="0"/>
              </a:rPr>
              <a:t> </a:t>
            </a:r>
            <a:r>
              <a:rPr lang="fr-FR" dirty="0" smtClean="0">
                <a:solidFill>
                  <a:schemeClr val="bg1"/>
                </a:solidFill>
                <a:latin typeface="Sylfaen" panose="010A0502050306030303" pitchFamily="18" charset="0"/>
              </a:rPr>
              <a:t>de zone</a:t>
            </a:r>
            <a:endParaRPr lang="fr-FR" dirty="0">
              <a:solidFill>
                <a:schemeClr val="bg1"/>
              </a:solidFill>
              <a:latin typeface="Sylfaen" panose="010A0502050306030303" pitchFamily="18" charset="0"/>
            </a:endParaRPr>
          </a:p>
        </p:txBody>
      </p:sp>
      <p:cxnSp>
        <p:nvCxnSpPr>
          <p:cNvPr id="48" name="Connecteur droit avec flèche 47"/>
          <p:cNvCxnSpPr>
            <a:stCxn id="42" idx="2"/>
            <a:endCxn id="46" idx="0"/>
          </p:cNvCxnSpPr>
          <p:nvPr/>
        </p:nvCxnSpPr>
        <p:spPr>
          <a:xfrm>
            <a:off x="6048380" y="3830628"/>
            <a:ext cx="0" cy="463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/>
          <p:cNvSpPr txBox="1"/>
          <p:nvPr/>
        </p:nvSpPr>
        <p:spPr>
          <a:xfrm>
            <a:off x="7488738" y="3305834"/>
            <a:ext cx="809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Sylfaen" panose="010A0502050306030303" pitchFamily="18" charset="0"/>
              </a:rPr>
              <a:t>Reste</a:t>
            </a:r>
            <a:endParaRPr lang="fr-FR" dirty="0">
              <a:solidFill>
                <a:schemeClr val="bg1"/>
              </a:solidFill>
              <a:latin typeface="Sylfaen" panose="010A0502050306030303" pitchFamily="18" charset="0"/>
            </a:endParaRPr>
          </a:p>
        </p:txBody>
      </p:sp>
      <p:cxnSp>
        <p:nvCxnSpPr>
          <p:cNvPr id="52" name="Connecteur droit avec flèche 51"/>
          <p:cNvCxnSpPr>
            <a:stCxn id="42" idx="3"/>
            <a:endCxn id="50" idx="1"/>
          </p:cNvCxnSpPr>
          <p:nvPr/>
        </p:nvCxnSpPr>
        <p:spPr>
          <a:xfrm flipV="1">
            <a:off x="6750458" y="3490500"/>
            <a:ext cx="738280" cy="16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ZoneTexte 54"/>
          <p:cNvSpPr txBox="1"/>
          <p:nvPr/>
        </p:nvSpPr>
        <p:spPr>
          <a:xfrm>
            <a:off x="6773013" y="3067288"/>
            <a:ext cx="633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Sylfaen" panose="010A0502050306030303" pitchFamily="18" charset="0"/>
              </a:rPr>
              <a:t>non</a:t>
            </a:r>
            <a:endParaRPr lang="fr-FR" dirty="0">
              <a:solidFill>
                <a:schemeClr val="bg1"/>
              </a:solidFill>
              <a:latin typeface="Sylfaen" panose="010A0502050306030303" pitchFamily="18" charset="0"/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5410881" y="3781111"/>
            <a:ext cx="592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Sylfaen" panose="010A0502050306030303" pitchFamily="18" charset="0"/>
              </a:rPr>
              <a:t>oui</a:t>
            </a:r>
            <a:endParaRPr lang="fr-FR" dirty="0">
              <a:solidFill>
                <a:schemeClr val="bg1"/>
              </a:solidFill>
              <a:latin typeface="Sylfaen" panose="010A0502050306030303" pitchFamily="18" charset="0"/>
            </a:endParaRPr>
          </a:p>
        </p:txBody>
      </p:sp>
      <p:sp>
        <p:nvSpPr>
          <p:cNvPr id="57" name="ZoneTexte 56"/>
          <p:cNvSpPr txBox="1"/>
          <p:nvPr/>
        </p:nvSpPr>
        <p:spPr>
          <a:xfrm>
            <a:off x="7153824" y="4293965"/>
            <a:ext cx="1244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Sylfaen" panose="010A0502050306030303" pitchFamily="18" charset="0"/>
              </a:rPr>
              <a:t>Trouve un village ? </a:t>
            </a:r>
            <a:endParaRPr lang="fr-FR" dirty="0">
              <a:solidFill>
                <a:schemeClr val="bg1"/>
              </a:solidFill>
              <a:latin typeface="Sylfaen" panose="010A0502050306030303" pitchFamily="18" charset="0"/>
            </a:endParaRPr>
          </a:p>
        </p:txBody>
      </p:sp>
      <p:cxnSp>
        <p:nvCxnSpPr>
          <p:cNvPr id="72" name="Connecteur droit avec flèche 71"/>
          <p:cNvCxnSpPr>
            <a:stCxn id="46" idx="3"/>
            <a:endCxn id="57" idx="1"/>
          </p:cNvCxnSpPr>
          <p:nvPr/>
        </p:nvCxnSpPr>
        <p:spPr>
          <a:xfrm flipV="1">
            <a:off x="6624444" y="4617131"/>
            <a:ext cx="5293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avec flèche 76"/>
          <p:cNvCxnSpPr>
            <a:endCxn id="90" idx="0"/>
          </p:cNvCxnSpPr>
          <p:nvPr/>
        </p:nvCxnSpPr>
        <p:spPr>
          <a:xfrm>
            <a:off x="7786600" y="5057495"/>
            <a:ext cx="0" cy="865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ZoneTexte 78"/>
          <p:cNvSpPr txBox="1"/>
          <p:nvPr/>
        </p:nvSpPr>
        <p:spPr>
          <a:xfrm>
            <a:off x="10486900" y="5808618"/>
            <a:ext cx="1225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Sylfaen" panose="010A0502050306030303" pitchFamily="18" charset="0"/>
              </a:rPr>
              <a:t>Fin de la simulation</a:t>
            </a:r>
            <a:endParaRPr lang="fr-FR" dirty="0">
              <a:solidFill>
                <a:schemeClr val="bg1"/>
              </a:solidFill>
              <a:latin typeface="Sylfaen" panose="010A0502050306030303" pitchFamily="18" charset="0"/>
            </a:endParaRPr>
          </a:p>
        </p:txBody>
      </p:sp>
      <p:sp>
        <p:nvSpPr>
          <p:cNvPr id="80" name="ZoneTexte 79"/>
          <p:cNvSpPr txBox="1"/>
          <p:nvPr/>
        </p:nvSpPr>
        <p:spPr>
          <a:xfrm rot="2362443">
            <a:off x="9243627" y="4973290"/>
            <a:ext cx="7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Sylfaen" panose="010A0502050306030303" pitchFamily="18" charset="0"/>
              </a:rPr>
              <a:t>Oui</a:t>
            </a:r>
            <a:endParaRPr lang="fr-FR" dirty="0">
              <a:solidFill>
                <a:schemeClr val="bg1"/>
              </a:solidFill>
              <a:latin typeface="Sylfaen" panose="010A0502050306030303" pitchFamily="18" charset="0"/>
            </a:endParaRPr>
          </a:p>
        </p:txBody>
      </p:sp>
      <p:cxnSp>
        <p:nvCxnSpPr>
          <p:cNvPr id="86" name="Connecteur droit avec flèche 85"/>
          <p:cNvCxnSpPr>
            <a:stCxn id="57" idx="3"/>
            <a:endCxn id="79" idx="1"/>
          </p:cNvCxnSpPr>
          <p:nvPr/>
        </p:nvCxnSpPr>
        <p:spPr>
          <a:xfrm>
            <a:off x="8398668" y="4617131"/>
            <a:ext cx="2088232" cy="1514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ZoneTexte 89"/>
          <p:cNvSpPr txBox="1"/>
          <p:nvPr/>
        </p:nvSpPr>
        <p:spPr>
          <a:xfrm>
            <a:off x="7030516" y="5923460"/>
            <a:ext cx="1512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Sylfaen" panose="010A0502050306030303" pitchFamily="18" charset="0"/>
              </a:rPr>
              <a:t>Continue à essayer de survivre</a:t>
            </a:r>
          </a:p>
        </p:txBody>
      </p:sp>
      <p:sp>
        <p:nvSpPr>
          <p:cNvPr id="97" name="ZoneTexte 96"/>
          <p:cNvSpPr txBox="1"/>
          <p:nvPr/>
        </p:nvSpPr>
        <p:spPr>
          <a:xfrm>
            <a:off x="10743756" y="193069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Sylfaen" panose="010A0502050306030303" pitchFamily="18" charset="0"/>
              </a:rPr>
              <a:t>Prédateur</a:t>
            </a:r>
            <a:endParaRPr lang="fr-FR" dirty="0">
              <a:solidFill>
                <a:schemeClr val="bg1"/>
              </a:solidFill>
              <a:latin typeface="Sylfaen" panose="010A0502050306030303" pitchFamily="18" charset="0"/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9406781" y="1794575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Sylfaen" panose="010A0502050306030303" pitchFamily="18" charset="0"/>
              </a:rPr>
              <a:t>Chasse animaux</a:t>
            </a:r>
            <a:endParaRPr lang="fr-FR" dirty="0">
              <a:solidFill>
                <a:schemeClr val="bg1"/>
              </a:solidFill>
              <a:latin typeface="Sylfaen" panose="010A0502050306030303" pitchFamily="18" charset="0"/>
            </a:endParaRPr>
          </a:p>
        </p:txBody>
      </p:sp>
      <p:sp>
        <p:nvSpPr>
          <p:cNvPr id="99" name="ZoneTexte 98"/>
          <p:cNvSpPr txBox="1"/>
          <p:nvPr/>
        </p:nvSpPr>
        <p:spPr>
          <a:xfrm>
            <a:off x="7534136" y="1942604"/>
            <a:ext cx="1702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Sylfaen" panose="010A0502050306030303" pitchFamily="18" charset="0"/>
              </a:rPr>
              <a:t>Alimentation +</a:t>
            </a:r>
            <a:endParaRPr lang="fr-FR" dirty="0">
              <a:solidFill>
                <a:schemeClr val="bg1"/>
              </a:solidFill>
              <a:latin typeface="Sylfaen" panose="010A0502050306030303" pitchFamily="18" charset="0"/>
            </a:endParaRPr>
          </a:p>
        </p:txBody>
      </p:sp>
      <p:cxnSp>
        <p:nvCxnSpPr>
          <p:cNvPr id="101" name="Connecteur droit avec flèche 100"/>
          <p:cNvCxnSpPr>
            <a:stCxn id="97" idx="1"/>
            <a:endCxn id="98" idx="3"/>
          </p:cNvCxnSpPr>
          <p:nvPr/>
        </p:nvCxnSpPr>
        <p:spPr>
          <a:xfrm flipH="1">
            <a:off x="10414893" y="2115361"/>
            <a:ext cx="328863" cy="2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avec flèche 103"/>
          <p:cNvCxnSpPr>
            <a:stCxn id="98" idx="1"/>
            <a:endCxn id="99" idx="3"/>
          </p:cNvCxnSpPr>
          <p:nvPr/>
        </p:nvCxnSpPr>
        <p:spPr>
          <a:xfrm flipH="1">
            <a:off x="9236153" y="2117741"/>
            <a:ext cx="170628" cy="9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ZoneTexte 115"/>
          <p:cNvSpPr txBox="1"/>
          <p:nvPr/>
        </p:nvSpPr>
        <p:spPr>
          <a:xfrm>
            <a:off x="10600976" y="2699066"/>
            <a:ext cx="165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Sylfaen" panose="010A0502050306030303" pitchFamily="18" charset="0"/>
              </a:rPr>
              <a:t>Cherche</a:t>
            </a:r>
            <a:r>
              <a:rPr lang="fr-FR" dirty="0" smtClean="0"/>
              <a:t> </a:t>
            </a:r>
            <a:r>
              <a:rPr lang="fr-FR" dirty="0" smtClean="0">
                <a:solidFill>
                  <a:schemeClr val="bg1"/>
                </a:solidFill>
                <a:latin typeface="Sylfaen" panose="010A0502050306030303" pitchFamily="18" charset="0"/>
              </a:rPr>
              <a:t>eau</a:t>
            </a:r>
            <a:endParaRPr lang="fr-FR" dirty="0">
              <a:solidFill>
                <a:schemeClr val="bg1"/>
              </a:solidFill>
              <a:latin typeface="Sylfaen" panose="010A0502050306030303" pitchFamily="18" charset="0"/>
            </a:endParaRPr>
          </a:p>
        </p:txBody>
      </p:sp>
      <p:sp>
        <p:nvSpPr>
          <p:cNvPr id="117" name="ZoneTexte 116"/>
          <p:cNvSpPr txBox="1"/>
          <p:nvPr/>
        </p:nvSpPr>
        <p:spPr>
          <a:xfrm>
            <a:off x="10600976" y="3372796"/>
            <a:ext cx="1587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Sylfaen" panose="010A0502050306030303" pitchFamily="18" charset="0"/>
              </a:rPr>
              <a:t>Hydratation +</a:t>
            </a:r>
            <a:endParaRPr lang="fr-FR" dirty="0">
              <a:solidFill>
                <a:schemeClr val="bg1"/>
              </a:solidFill>
              <a:latin typeface="Sylfaen" panose="010A0502050306030303" pitchFamily="18" charset="0"/>
            </a:endParaRPr>
          </a:p>
        </p:txBody>
      </p:sp>
      <p:cxnSp>
        <p:nvCxnSpPr>
          <p:cNvPr id="119" name="Connecteur droit avec flèche 118"/>
          <p:cNvCxnSpPr>
            <a:stCxn id="97" idx="2"/>
            <a:endCxn id="116" idx="0"/>
          </p:cNvCxnSpPr>
          <p:nvPr/>
        </p:nvCxnSpPr>
        <p:spPr>
          <a:xfrm>
            <a:off x="11427832" y="2300027"/>
            <a:ext cx="1236" cy="399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avec flèche 122"/>
          <p:cNvCxnSpPr>
            <a:stCxn id="116" idx="2"/>
            <a:endCxn id="117" idx="0"/>
          </p:cNvCxnSpPr>
          <p:nvPr/>
        </p:nvCxnSpPr>
        <p:spPr>
          <a:xfrm flipH="1">
            <a:off x="11394901" y="3068398"/>
            <a:ext cx="34167" cy="304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ZoneTexte 125"/>
          <p:cNvSpPr txBox="1"/>
          <p:nvPr/>
        </p:nvSpPr>
        <p:spPr>
          <a:xfrm>
            <a:off x="9235072" y="2615427"/>
            <a:ext cx="1278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Sylfaen" panose="010A0502050306030303" pitchFamily="18" charset="0"/>
              </a:rPr>
              <a:t>Se déplace</a:t>
            </a:r>
            <a:endParaRPr lang="fr-FR" dirty="0">
              <a:solidFill>
                <a:schemeClr val="bg1"/>
              </a:solidFill>
              <a:latin typeface="Sylfaen" panose="010A0502050306030303" pitchFamily="18" charset="0"/>
            </a:endParaRPr>
          </a:p>
        </p:txBody>
      </p:sp>
      <p:sp>
        <p:nvSpPr>
          <p:cNvPr id="127" name="ZoneTexte 126"/>
          <p:cNvSpPr txBox="1"/>
          <p:nvPr/>
        </p:nvSpPr>
        <p:spPr>
          <a:xfrm>
            <a:off x="7698228" y="2428710"/>
            <a:ext cx="1366515" cy="750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>
                <a:solidFill>
                  <a:schemeClr val="bg1"/>
                </a:solidFill>
                <a:latin typeface="Sylfaen" panose="010A0502050306030303" pitchFamily="18" charset="0"/>
              </a:rPr>
              <a:t>Detecte</a:t>
            </a:r>
            <a:r>
              <a:rPr lang="fr-FR" sz="1400" dirty="0" smtClean="0">
                <a:solidFill>
                  <a:schemeClr val="bg1"/>
                </a:solidFill>
                <a:latin typeface="Sylfaen" panose="010A0502050306030303" pitchFamily="18" charset="0"/>
              </a:rPr>
              <a:t> l’humain/ sent son odeur </a:t>
            </a:r>
            <a:endParaRPr lang="fr-FR" sz="1400" dirty="0">
              <a:solidFill>
                <a:schemeClr val="bg1"/>
              </a:solidFill>
              <a:latin typeface="Sylfaen" panose="010A0502050306030303" pitchFamily="18" charset="0"/>
            </a:endParaRPr>
          </a:p>
        </p:txBody>
      </p:sp>
      <p:sp>
        <p:nvSpPr>
          <p:cNvPr id="128" name="ZoneTexte 127"/>
          <p:cNvSpPr txBox="1"/>
          <p:nvPr/>
        </p:nvSpPr>
        <p:spPr>
          <a:xfrm>
            <a:off x="8873887" y="3436620"/>
            <a:ext cx="1594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>
                <a:solidFill>
                  <a:schemeClr val="bg1"/>
                </a:solidFill>
                <a:latin typeface="Sylfaen" panose="010A0502050306030303" pitchFamily="18" charset="0"/>
              </a:rPr>
              <a:t>chasse&amp;combat</a:t>
            </a:r>
            <a:endParaRPr lang="fr-FR" sz="1600" dirty="0">
              <a:solidFill>
                <a:schemeClr val="bg1"/>
              </a:solidFill>
              <a:latin typeface="Sylfaen" panose="010A0502050306030303" pitchFamily="18" charset="0"/>
            </a:endParaRPr>
          </a:p>
        </p:txBody>
      </p:sp>
      <p:sp>
        <p:nvSpPr>
          <p:cNvPr id="129" name="ZoneTexte 128"/>
          <p:cNvSpPr txBox="1"/>
          <p:nvPr/>
        </p:nvSpPr>
        <p:spPr>
          <a:xfrm>
            <a:off x="10226799" y="4149080"/>
            <a:ext cx="170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Sylfaen" panose="010A0502050306030303" pitchFamily="18" charset="0"/>
              </a:rPr>
              <a:t>Humain</a:t>
            </a:r>
            <a:r>
              <a:rPr lang="fr-FR" dirty="0" smtClean="0"/>
              <a:t> </a:t>
            </a:r>
            <a:r>
              <a:rPr lang="fr-FR" dirty="0" smtClean="0">
                <a:solidFill>
                  <a:schemeClr val="bg1"/>
                </a:solidFill>
                <a:latin typeface="Sylfaen" panose="010A0502050306030303" pitchFamily="18" charset="0"/>
              </a:rPr>
              <a:t>mort</a:t>
            </a:r>
            <a:r>
              <a:rPr lang="fr-FR" dirty="0" smtClean="0"/>
              <a:t> </a:t>
            </a:r>
            <a:r>
              <a:rPr lang="fr-FR" dirty="0" smtClean="0">
                <a:solidFill>
                  <a:schemeClr val="bg1"/>
                </a:solidFill>
                <a:latin typeface="Sylfaen" panose="010A0502050306030303" pitchFamily="18" charset="0"/>
              </a:rPr>
              <a:t>?</a:t>
            </a:r>
            <a:endParaRPr lang="fr-FR" dirty="0">
              <a:solidFill>
                <a:schemeClr val="bg1"/>
              </a:solidFill>
              <a:latin typeface="Sylfaen" panose="010A0502050306030303" pitchFamily="18" charset="0"/>
            </a:endParaRPr>
          </a:p>
        </p:txBody>
      </p:sp>
      <p:cxnSp>
        <p:nvCxnSpPr>
          <p:cNvPr id="131" name="Connecteur droit avec flèche 130"/>
          <p:cNvCxnSpPr/>
          <p:nvPr/>
        </p:nvCxnSpPr>
        <p:spPr>
          <a:xfrm flipH="1">
            <a:off x="10383520" y="2276872"/>
            <a:ext cx="716083" cy="327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avec flèche 133"/>
          <p:cNvCxnSpPr/>
          <p:nvPr/>
        </p:nvCxnSpPr>
        <p:spPr>
          <a:xfrm>
            <a:off x="11076930" y="4602447"/>
            <a:ext cx="22037" cy="1080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avec flèche 136"/>
          <p:cNvCxnSpPr/>
          <p:nvPr/>
        </p:nvCxnSpPr>
        <p:spPr>
          <a:xfrm flipH="1">
            <a:off x="8933379" y="2804157"/>
            <a:ext cx="372093" cy="2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ZoneTexte 143"/>
          <p:cNvSpPr txBox="1"/>
          <p:nvPr/>
        </p:nvSpPr>
        <p:spPr>
          <a:xfrm>
            <a:off x="6615217" y="1411562"/>
            <a:ext cx="1352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  <a:latin typeface="Sylfaen" panose="010A0502050306030303" pitchFamily="18" charset="0"/>
              </a:rPr>
              <a:t>Continue sa vie</a:t>
            </a:r>
            <a:endParaRPr lang="fr-FR" sz="1400" dirty="0">
              <a:solidFill>
                <a:schemeClr val="bg1"/>
              </a:solidFill>
              <a:latin typeface="Sylfaen" panose="010A0502050306030303" pitchFamily="18" charset="0"/>
            </a:endParaRPr>
          </a:p>
        </p:txBody>
      </p:sp>
      <p:cxnSp>
        <p:nvCxnSpPr>
          <p:cNvPr id="146" name="Connecteur droit avec flèche 145"/>
          <p:cNvCxnSpPr>
            <a:stCxn id="127" idx="1"/>
          </p:cNvCxnSpPr>
          <p:nvPr/>
        </p:nvCxnSpPr>
        <p:spPr>
          <a:xfrm flipH="1" flipV="1">
            <a:off x="7226412" y="1790133"/>
            <a:ext cx="471816" cy="1014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avec flèche 148"/>
          <p:cNvCxnSpPr>
            <a:stCxn id="127" idx="2"/>
            <a:endCxn id="128" idx="1"/>
          </p:cNvCxnSpPr>
          <p:nvPr/>
        </p:nvCxnSpPr>
        <p:spPr>
          <a:xfrm>
            <a:off x="8381486" y="3179602"/>
            <a:ext cx="492401" cy="426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eur droit avec flèche 151"/>
          <p:cNvCxnSpPr>
            <a:stCxn id="128" idx="2"/>
            <a:endCxn id="129" idx="1"/>
          </p:cNvCxnSpPr>
          <p:nvPr/>
        </p:nvCxnSpPr>
        <p:spPr>
          <a:xfrm>
            <a:off x="9671380" y="3775174"/>
            <a:ext cx="555419" cy="558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927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845940" y="404664"/>
            <a:ext cx="8340977" cy="936104"/>
          </a:xfrm>
        </p:spPr>
        <p:txBody>
          <a:bodyPr rtlCol="0"/>
          <a:lstStyle/>
          <a:p>
            <a:pPr algn="ctr" rtl="0"/>
            <a:r>
              <a:rPr lang="fr-FR" u="sng" dirty="0" smtClean="0">
                <a:solidFill>
                  <a:schemeClr val="bg1"/>
                </a:solidFill>
                <a:latin typeface="Sylfaen" panose="010A0502050306030303" pitchFamily="18" charset="0"/>
              </a:rPr>
              <a:t>Exemple d’une </a:t>
            </a:r>
            <a:r>
              <a:rPr lang="fr-FR" u="sng" dirty="0" smtClean="0">
                <a:solidFill>
                  <a:schemeClr val="bg1"/>
                </a:solidFill>
                <a:latin typeface="Sylfaen" panose="010A0502050306030303" pitchFamily="18" charset="0"/>
              </a:rPr>
              <a:t>modélisation</a:t>
            </a:r>
            <a:endParaRPr lang="fr-FR" u="sng" dirty="0">
              <a:solidFill>
                <a:schemeClr val="bg1"/>
              </a:solidFill>
              <a:latin typeface="Sylfaen" panose="010A0502050306030303" pitchFamily="18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 smtClean="0">
                <a:solidFill>
                  <a:srgbClr val="96B86B"/>
                </a:solidFill>
              </a:rPr>
              <a:t>Sous-titre</a:t>
            </a:r>
            <a:endParaRPr lang="fr-FR" dirty="0">
              <a:solidFill>
                <a:srgbClr val="96B86B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004" y="2420888"/>
            <a:ext cx="7204844" cy="202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562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358108" y="332656"/>
            <a:ext cx="6984777" cy="1080120"/>
          </a:xfrm>
        </p:spPr>
        <p:txBody>
          <a:bodyPr/>
          <a:lstStyle/>
          <a:p>
            <a:pPr algn="l"/>
            <a:r>
              <a:rPr lang="fr-FR" u="sng" dirty="0" smtClean="0">
                <a:solidFill>
                  <a:schemeClr val="bg1"/>
                </a:solidFill>
                <a:latin typeface="Sylfaen" panose="010A0502050306030303" pitchFamily="18" charset="0"/>
              </a:rPr>
              <a:t>Analyses des résultats</a:t>
            </a:r>
            <a:endParaRPr lang="fr-FR" u="sng" dirty="0">
              <a:solidFill>
                <a:schemeClr val="bg1"/>
              </a:solidFill>
              <a:latin typeface="Sylfaen" panose="010A0502050306030303" pitchFamily="18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094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1360511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Community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TP102801114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706531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C20563B-C646-42AF-9D0D-76DF086793C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EB9514F-6A45-47F4-BC6D-A865E29717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335E791-7449-4708-8DE9-182EC4D8A134}">
  <ds:schemaRefs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4873beb7-5857-4685-be1f-d57550cc96cc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438</TotalTime>
  <Words>267</Words>
  <Application>Microsoft Office PowerPoint</Application>
  <PresentationFormat>Personnalisé</PresentationFormat>
  <Paragraphs>135</Paragraphs>
  <Slides>18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18</vt:i4>
      </vt:variant>
    </vt:vector>
  </HeadingPairs>
  <TitlesOfParts>
    <vt:vector size="28" baseType="lpstr">
      <vt:lpstr>Arial</vt:lpstr>
      <vt:lpstr>Calibri</vt:lpstr>
      <vt:lpstr>Calibri Light</vt:lpstr>
      <vt:lpstr>Century</vt:lpstr>
      <vt:lpstr>Sylfaen</vt:lpstr>
      <vt:lpstr>Trebuchet MS</vt:lpstr>
      <vt:lpstr>Wingdings</vt:lpstr>
      <vt:lpstr>Wingdings 3</vt:lpstr>
      <vt:lpstr>Facette</vt:lpstr>
      <vt:lpstr>Conception personnalisée</vt:lpstr>
      <vt:lpstr>Survie en milieu hostile</vt:lpstr>
      <vt:lpstr>Problématique : </vt:lpstr>
      <vt:lpstr>Plan</vt:lpstr>
      <vt:lpstr>Agent Humain</vt:lpstr>
      <vt:lpstr>Agent Prédateur</vt:lpstr>
      <vt:lpstr>Biomes</vt:lpstr>
      <vt:lpstr>Mécaniques de la simulation</vt:lpstr>
      <vt:lpstr>Exemple d’une modélisation</vt:lpstr>
      <vt:lpstr>Analyses des résultats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Conclusion </vt:lpstr>
      <vt:lpstr>Merci de votre attention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Disposition du titre</dc:title>
  <dc:creator>Noro ANDRIA</dc:creator>
  <cp:lastModifiedBy>Jack</cp:lastModifiedBy>
  <cp:revision>48</cp:revision>
  <dcterms:created xsi:type="dcterms:W3CDTF">2018-05-01T14:12:12Z</dcterms:created>
  <dcterms:modified xsi:type="dcterms:W3CDTF">2018-05-02T01:27:19Z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