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5" r:id="rId5"/>
    <p:sldId id="315" r:id="rId6"/>
    <p:sldId id="292" r:id="rId7"/>
    <p:sldId id="259" r:id="rId8"/>
    <p:sldId id="305" r:id="rId9"/>
    <p:sldId id="306" r:id="rId10"/>
    <p:sldId id="294" r:id="rId11"/>
    <p:sldId id="307" r:id="rId12"/>
    <p:sldId id="308" r:id="rId13"/>
    <p:sldId id="311" r:id="rId14"/>
    <p:sldId id="309" r:id="rId15"/>
    <p:sldId id="310" r:id="rId16"/>
    <p:sldId id="316" r:id="rId17"/>
    <p:sldId id="314" r:id="rId18"/>
    <p:sldId id="317" r:id="rId19"/>
    <p:sldId id="31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09" autoAdjust="0"/>
    <p:restoredTop sz="85888" autoAdjust="0"/>
  </p:normalViewPr>
  <p:slideViewPr>
    <p:cSldViewPr snapToGrid="0">
      <p:cViewPr varScale="1">
        <p:scale>
          <a:sx n="51" d="100"/>
          <a:sy n="51" d="100"/>
        </p:scale>
        <p:origin x="756" y="36"/>
      </p:cViewPr>
      <p:guideLst/>
    </p:cSldViewPr>
  </p:slideViewPr>
  <p:outlineViewPr>
    <p:cViewPr>
      <p:scale>
        <a:sx n="33" d="100"/>
        <a:sy n="33" d="100"/>
      </p:scale>
      <p:origin x="0" y="-1972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8DDF7D-A1D3-4059-A0FB-793351DB4C1D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594EBF-30A6-4665-92F6-CD521344A0D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357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94EBF-30A6-4665-92F6-CD521344A0D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837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Remove end: Files(1): 20230721/KC.txt  Remove rip: 20230721/gA.txt (files(2))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94EBF-30A6-4665-92F6-CD521344A0D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89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20230724/qA.txt . Files(5)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94EBF-30A6-4665-92F6-CD521344A0DA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376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94EBF-30A6-4665-92F6-CD521344A0DA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784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594EBF-30A6-4665-92F6-CD521344A0D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26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30722-1B47-BB52-A3C4-73C100813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9A90D1-398D-A0C5-B111-6F5C102CD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9B525-52E0-5737-7F3E-6AB0A7E98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5C515-DCDA-0A27-6BB1-8B16A61A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5B1FB-E7F7-B770-06C3-6308C6E74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20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994E9-F8C1-2F7D-EA65-AB73F1924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889D7-4BBF-23E4-B3B1-CACCADC79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74972-2399-A551-BD8D-1C0BE71C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62D76-EFC4-38F0-17BE-FE00B6902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85CB4-8077-746F-3A78-8269124E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453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17853-100B-D93D-6737-817C692A6B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FA127B-E6F9-9DCE-E28C-84F9B7113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35D4E-604B-1C4D-FC09-3E71DA6F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64010-E536-1B3E-1CA5-C50001F3D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5E03E-B54B-32B7-C3A1-B6F9E0BE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2043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F69E8-40EA-B8A2-1CAC-DAEE834F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E8BF1-6BEC-2B77-FB87-1AD91412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547D6-50A7-22F6-48AE-8EBC0B58D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547D0-82E2-359A-9D7F-879167176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31F35-85B8-7247-61ED-9FB1BEB22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0909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CB1CC-355C-2FFD-AFE0-5F425FF68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AD3A57-239E-FB0C-14BC-F0E26CE30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30B77-7444-FFEF-6361-1986A6F1D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388E24-E296-9F8D-B727-3ECE6DE2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4D58B-42E3-D082-15B5-5401EAAD7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593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F1CF-1FD5-E098-0184-C622E9102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E8607-1BFE-ADB2-1F4F-2D3C008327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1F4FC-E26D-30EC-8F2E-3A4AA8D24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7E4D69-1CE8-D4C4-EB78-98FCEDCE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9903A-930B-5867-7898-60D6DA77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1F969-0F84-1A4B-5972-3DAD5B8DE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609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DD9A-8DD7-FC2F-D191-4A32BD5C5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4F092-EE75-EE75-2484-951B4BEB71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44BA5-70D6-0EF7-F9FD-E6E946C319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4F53E3-B144-E12D-0BEE-FA8644DC3D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B7A85-ECAD-8289-4D37-D8DA8F07E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287FAC-8019-8862-091E-DBEB127F1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CAFFFF-1572-8F40-75B2-8CBA9F89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623062-F36A-FC3A-4DC7-82C4CD4F4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604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2AC7-E196-1725-2A33-734FF7E90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BA178F-BF01-BE3C-0C29-472E46ABD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3AA8A-93FF-75B5-09AC-F0BCA214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45DA8-0104-DF31-2E87-6C7B34B0F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25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99F21-3DD5-3D4F-4115-DA03A3D1D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1D5E36-2B1D-9957-A99D-04F3BA9D3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BFA53-5EE8-54AF-C0D0-1781E3088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4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6D460-48D6-0D0C-DB96-132A9D402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AC502-0553-B149-BBD8-1D8E6D833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4B8AE-DE5B-01FA-660E-371BBFA8B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913AE-FB37-871D-A286-E9C1EFC00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949D89-FF3E-8389-3D82-AD65F34F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93BB8-7613-97C7-3D28-2D73B05F8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28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4C0F3-40E6-C7C8-1524-5ADA89CBA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65A69E-92B7-B9C0-D12E-9D8C1A2CAB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34F0B-E0D5-978C-7BBF-112A6414CF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3C64DD-5266-A459-6EC6-BAC7EB0C6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81E4C-4D70-454A-94D1-5E3EF1AF87C6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43285-FECC-64EB-9692-E7E6A6B8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E92AD8-98FB-19BC-E2F1-DE6E328B8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740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02EBD3-AC86-3939-4067-F97F9BB31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F99B8-669A-89EA-6340-4C0CE849F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61AB5-A8DC-DCB5-6F94-A94355391E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581E4C-4D70-454A-94D1-5E3EF1AF87C6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ACFE7-254C-0BD7-2634-825DC854D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C4B05-C8E6-740C-253A-B6E7FF3DE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B2DBC8-EEAE-44A4-A26C-3E2C153384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78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e-mj/OpticalTweezer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4560D-0688-8C17-023B-8A530E192D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Exercises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395982-83EA-18A4-7B6A-B311678E9A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 dirty="0"/>
              <a:t>Analysis of protein stretching experiments</a:t>
            </a:r>
          </a:p>
        </p:txBody>
      </p:sp>
    </p:spTree>
    <p:extLst>
      <p:ext uri="{BB962C8B-B14F-4D97-AF65-F5344CB8AC3E}">
        <p14:creationId xmlns:p14="http://schemas.microsoft.com/office/powerpoint/2010/main" val="15715655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6940D-E45C-FB43-F01B-A6E9F780F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dirty="0"/>
            </a:br>
            <a:r>
              <a:rPr lang="en-GB" dirty="0"/>
              <a:t>Exercise 1 B  Δx and force shift</a:t>
            </a:r>
            <a:br>
              <a:rPr lang="en-GB" dirty="0"/>
            </a:b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C6224-E8C2-378B-228B-985EEDE4F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Zoom to one cycle having both a rip and a zip</a:t>
            </a:r>
          </a:p>
          <a:p>
            <a:r>
              <a:rPr lang="en-GB" dirty="0"/>
              <a:t>Create variables t1 and t2 for the times for the valley on each side</a:t>
            </a:r>
          </a:p>
          <a:p>
            <a:pPr lvl="1"/>
            <a:r>
              <a:rPr lang="en-GB" dirty="0"/>
              <a:t>Use the </a:t>
            </a:r>
            <a:r>
              <a:rPr lang="en-GB" dirty="0" err="1"/>
              <a:t>datacursor</a:t>
            </a:r>
            <a:r>
              <a:rPr lang="en-GB" dirty="0"/>
              <a:t> tool         to see the times</a:t>
            </a:r>
          </a:p>
          <a:p>
            <a:r>
              <a:rPr lang="en-GB" dirty="0"/>
              <a:t>Create logical array ok which is true only between t1 and t2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ok = t &gt; t1 &amp; t &lt; t2;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figure; plot(x(ok),f(ok))</a:t>
            </a:r>
          </a:p>
          <a:p>
            <a:r>
              <a:rPr lang="en-GB" dirty="0"/>
              <a:t>Estimate Δx for the rip and the zip</a:t>
            </a:r>
          </a:p>
          <a:p>
            <a:pPr lvl="1"/>
            <a:r>
              <a:rPr lang="en-GB" dirty="0"/>
              <a:t>Tip: Use the </a:t>
            </a:r>
            <a:r>
              <a:rPr lang="en-GB" dirty="0" err="1"/>
              <a:t>datacursor</a:t>
            </a:r>
            <a:r>
              <a:rPr lang="en-GB" dirty="0"/>
              <a:t> tool 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Estimate the force shifts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2F9D7D-1EC5-198E-4AB5-9F2FCDD14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002" y="2844909"/>
            <a:ext cx="447695" cy="40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845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17438-7D15-A4DF-59BD-7907A278F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 C</a:t>
            </a:r>
            <a:br>
              <a:rPr lang="en-GB" dirty="0"/>
            </a:br>
            <a:r>
              <a:rPr lang="en-GB" sz="3200" dirty="0"/>
              <a:t>Matlab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B1A73-4DA3-E8F7-623E-90D793649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the row in Trip that corresponds to the rip that you estimated Δx and force shift for.  How do your estimates compare with the values found automatically? </a:t>
            </a:r>
          </a:p>
          <a:p>
            <a:r>
              <a:rPr lang="en-GB" dirty="0"/>
              <a:t>Possible reasons for any differences?</a:t>
            </a:r>
          </a:p>
        </p:txBody>
      </p:sp>
    </p:spTree>
    <p:extLst>
      <p:ext uri="{BB962C8B-B14F-4D97-AF65-F5344CB8AC3E}">
        <p14:creationId xmlns:p14="http://schemas.microsoft.com/office/powerpoint/2010/main" val="4239519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750A-CB11-D1C0-02EE-AC8A55478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RipAnalysis</a:t>
            </a:r>
            <a:r>
              <a:rPr lang="en-GB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D6259-E543-BD16-47E5-84927461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GB" dirty="0"/>
              <a:t>Start the app by right-clicking </a:t>
            </a:r>
            <a:r>
              <a:rPr lang="en-GB" sz="2400" dirty="0" err="1">
                <a:latin typeface="Consolas" panose="020B0609020204030204" pitchFamily="49" charset="0"/>
              </a:rPr>
              <a:t>RipAnalysis.mlapp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endParaRPr lang="en-GB" dirty="0"/>
          </a:p>
          <a:p>
            <a:pPr lvl="1"/>
            <a:r>
              <a:rPr lang="en-GB" dirty="0"/>
              <a:t>Within Matlab: select</a:t>
            </a:r>
            <a:r>
              <a:rPr lang="en-GB" sz="2000" dirty="0">
                <a:latin typeface="Consolas" panose="020B0609020204030204" pitchFamily="49" charset="0"/>
              </a:rPr>
              <a:t> Run</a:t>
            </a:r>
          </a:p>
          <a:p>
            <a:pPr lvl="1"/>
            <a:r>
              <a:rPr lang="en-GB" dirty="0"/>
              <a:t>In File Explorer or equivalent: select Open</a:t>
            </a:r>
            <a:endParaRPr lang="en-GB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423679-89CC-5F66-3B3A-D2190BF041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9952" y="3785616"/>
            <a:ext cx="2038635" cy="1305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B720E1-9230-6E72-8E7C-77DD823C298A}"/>
              </a:ext>
            </a:extLst>
          </p:cNvPr>
          <p:cNvSpPr txBox="1"/>
          <p:nvPr/>
        </p:nvSpPr>
        <p:spPr>
          <a:xfrm>
            <a:off x="838200" y="3502152"/>
            <a:ext cx="7921752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Specify folders and file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Use the buttons to browse, or paste text into the text boxes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The data file name may contain subfolder name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400" dirty="0"/>
              <a:t>The Output folder may be  the same as the Data folder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000" dirty="0"/>
              <a:t>Not recommended if you are sharing the data folder with others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533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04EED-E61B-0A1B-B807-5EDDA0553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Exerise</a:t>
            </a:r>
            <a:r>
              <a:rPr lang="en-GB" dirty="0"/>
              <a:t> 2: The </a:t>
            </a:r>
            <a:r>
              <a:rPr lang="en-GB" dirty="0" err="1"/>
              <a:t>RipAnalysis</a:t>
            </a:r>
            <a:r>
              <a:rPr lang="en-GB" dirty="0"/>
              <a:t>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267FC-819A-292C-BFA5-628BB1AA0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this exercise we want you to use the app to go through a few experiment files </a:t>
            </a:r>
          </a:p>
          <a:p>
            <a:r>
              <a:rPr lang="en-GB" dirty="0"/>
              <a:t>Inspect the automatically identified rip and zip events </a:t>
            </a:r>
          </a:p>
          <a:p>
            <a:pPr lvl="1"/>
            <a:r>
              <a:rPr lang="en-GB" dirty="0"/>
              <a:t>Remove any incorrect event</a:t>
            </a:r>
          </a:p>
          <a:p>
            <a:pPr lvl="1"/>
            <a:r>
              <a:rPr lang="en-GB" dirty="0"/>
              <a:t>Add any missing events</a:t>
            </a:r>
          </a:p>
          <a:p>
            <a:pPr lvl="1"/>
            <a:r>
              <a:rPr lang="en-GB" dirty="0"/>
              <a:t>Store results tables Trip and </a:t>
            </a:r>
            <a:r>
              <a:rPr lang="en-GB" dirty="0" err="1"/>
              <a:t>Tzip</a:t>
            </a:r>
            <a:endParaRPr lang="en-GB" dirty="0"/>
          </a:p>
          <a:p>
            <a:r>
              <a:rPr lang="en-GB" dirty="0"/>
              <a:t>The next two slides show how to remove and add events</a:t>
            </a:r>
          </a:p>
        </p:txBody>
      </p:sp>
    </p:spTree>
    <p:extLst>
      <p:ext uri="{BB962C8B-B14F-4D97-AF65-F5344CB8AC3E}">
        <p14:creationId xmlns:p14="http://schemas.microsoft.com/office/powerpoint/2010/main" val="33830789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CCCC4-E3EE-B7CE-8C02-8741A7A25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2: Removing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7D92C-BA49-C035-17A3-6AF45CCE6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Data folder and Data file are correct you should see a f(t) graph with rips and zips marked</a:t>
            </a:r>
          </a:p>
          <a:p>
            <a:r>
              <a:rPr lang="en-GB" dirty="0"/>
              <a:t>Remove any disturbing data at start of end by clicking the Start or End buttons and use the crosshairs to specify new limits.</a:t>
            </a:r>
          </a:p>
          <a:p>
            <a:pPr lvl="1"/>
            <a:r>
              <a:rPr lang="en-GB" dirty="0"/>
              <a:t>If crosshairs are very slow to react it may help to exit Matlab and start again.</a:t>
            </a:r>
          </a:p>
          <a:p>
            <a:r>
              <a:rPr lang="en-GB" dirty="0"/>
              <a:t>To remove a rip/zip:  Zoom in so that fewer than 20 rips and zips are visible.  Then click the Remove rip/zip button and select one or more events to remove from the List box </a:t>
            </a:r>
          </a:p>
          <a:p>
            <a:r>
              <a:rPr lang="en-GB" dirty="0"/>
              <a:t>Click the Save button to store Trip and </a:t>
            </a:r>
            <a:r>
              <a:rPr lang="en-GB" dirty="0" err="1"/>
              <a:t>Tzip</a:t>
            </a:r>
            <a:r>
              <a:rPr lang="en-GB" dirty="0"/>
              <a:t> tables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067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30055-891F-272C-4F2D-F8C7C5390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2: Adding a rip or a zip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1E339-ABCB-C456-57BD-00B8BF18F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Find an experiment with a missing rip</a:t>
            </a:r>
          </a:p>
          <a:p>
            <a:pPr lvl="1"/>
            <a:r>
              <a:rPr lang="en-GB" sz="2000" dirty="0"/>
              <a:t>Or remove one or more rips that you can next put back</a:t>
            </a:r>
          </a:p>
          <a:p>
            <a:r>
              <a:rPr lang="en-GB" sz="2400" dirty="0"/>
              <a:t>Zoom in close to the missing rip and click Add Rip/Zip</a:t>
            </a:r>
          </a:p>
          <a:p>
            <a:r>
              <a:rPr lang="en-GB" sz="2400" dirty="0"/>
              <a:t>Use the crosshairs to specify the time of the rip</a:t>
            </a:r>
          </a:p>
          <a:p>
            <a:r>
              <a:rPr lang="en-GB" sz="2400" dirty="0"/>
              <a:t>Click the Save button again</a:t>
            </a:r>
          </a:p>
          <a:p>
            <a:r>
              <a:rPr lang="en-GB" sz="2400" dirty="0"/>
              <a:t>Reload the original file</a:t>
            </a:r>
          </a:p>
          <a:p>
            <a:pPr lvl="1"/>
            <a:r>
              <a:rPr lang="en-GB" sz="2000" dirty="0"/>
              <a:t>Mark the file name in the file name text box</a:t>
            </a:r>
          </a:p>
          <a:p>
            <a:pPr lvl="1"/>
            <a:r>
              <a:rPr lang="en-GB" sz="2000" dirty="0"/>
              <a:t>Cut the file name (ctrl-x on Windows)</a:t>
            </a:r>
          </a:p>
          <a:p>
            <a:pPr lvl="1"/>
            <a:r>
              <a:rPr lang="en-GB" sz="2000" dirty="0"/>
              <a:t>Click somewhere outside the text box to let Matlab register the change</a:t>
            </a:r>
          </a:p>
          <a:p>
            <a:pPr lvl="1"/>
            <a:r>
              <a:rPr lang="en-GB" sz="2000" dirty="0"/>
              <a:t>Paste the file name back and click outside the text box</a:t>
            </a:r>
          </a:p>
          <a:p>
            <a:r>
              <a:rPr lang="en-GB" sz="2400" dirty="0"/>
              <a:t>Click “Recall saved changes”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137571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4B315-DB83-79C9-913F-45B087E1D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3: 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37DAA-137B-1D5F-4AC9-4C8B37F15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In order to have enough data to work with, copy the contents of Summer school 2024/Testdata.zip to your </a:t>
            </a:r>
            <a:r>
              <a:rPr lang="en-GB" dirty="0" err="1"/>
              <a:t>Datafolder</a:t>
            </a:r>
            <a:endParaRPr lang="en-GB" dirty="0"/>
          </a:p>
          <a:p>
            <a:r>
              <a:rPr lang="en-GB" dirty="0"/>
              <a:t>In Matlab:</a:t>
            </a:r>
            <a:br>
              <a:rPr lang="en-GB" dirty="0"/>
            </a:b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sz="2000" dirty="0">
                <a:latin typeface="Consolas" panose="020B0609020204030204" pitchFamily="49" charset="0"/>
              </a:rPr>
              <a:t>files = [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  "20230721/KC.txt"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  "20230721/gA.txt"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  "20230722/lC.txt"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  "20230722/lE.txt"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  "20230724/qA.txt"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  "20230725/SB.txt"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  "20230725/VA.txt"];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You may add your own file(s) to the list</a:t>
            </a:r>
          </a:p>
        </p:txBody>
      </p:sp>
    </p:spTree>
    <p:extLst>
      <p:ext uri="{BB962C8B-B14F-4D97-AF65-F5344CB8AC3E}">
        <p14:creationId xmlns:p14="http://schemas.microsoft.com/office/powerpoint/2010/main" val="556922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95294-4F30-87B1-7E5B-4754EC6E1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3: Fit model to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CEF1D-CBC6-EE64-1E8D-565FF8390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Workflow:</a:t>
            </a:r>
            <a:endParaRPr lang="en-GB" noProof="0" dirty="0"/>
          </a:p>
          <a:p>
            <a:pPr marL="914400" lvl="1" indent="-457200">
              <a:buFont typeface="+mj-lt"/>
              <a:buAutoNum type="arabicPeriod"/>
            </a:pPr>
            <a:r>
              <a:rPr lang="en-GB" noProof="0" dirty="0"/>
              <a:t>Collect all analysis result tables into TRIP and TZIP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noProof="0" dirty="0"/>
              <a:t>Select the subset you want to model (e.g. Temperature &gt; 20)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noProof="0" dirty="0"/>
              <a:t>Prepare the input to </a:t>
            </a:r>
            <a:r>
              <a:rPr lang="en-GB" sz="2000" noProof="0" dirty="0" err="1">
                <a:latin typeface="Consolas" panose="020B0609020204030204" pitchFamily="49" charset="0"/>
              </a:rPr>
              <a:t>fit_Bell_unfold.m</a:t>
            </a:r>
            <a:endParaRPr lang="en-GB" noProof="0" dirty="0"/>
          </a:p>
          <a:p>
            <a:pPr marL="914400" lvl="1" indent="-457200">
              <a:buFont typeface="+mj-lt"/>
              <a:buAutoNum type="arabicPeriod"/>
            </a:pPr>
            <a:r>
              <a:rPr lang="en-GB" noProof="0" dirty="0"/>
              <a:t>Define initial values for the parameter vector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noProof="0" dirty="0"/>
              <a:t>Calculate best fit parameters for the Bell model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noProof="0" dirty="0"/>
              <a:t>Check that results look ok</a:t>
            </a:r>
          </a:p>
          <a:p>
            <a:pPr lvl="2"/>
            <a:r>
              <a:rPr lang="en-GB" noProof="0" dirty="0"/>
              <a:t>If not, try with other initial values</a:t>
            </a:r>
          </a:p>
          <a:p>
            <a:r>
              <a:rPr lang="en-GB" noProof="0" dirty="0"/>
              <a:t>See next slide for items 1 and 2</a:t>
            </a:r>
          </a:p>
          <a:p>
            <a:r>
              <a:rPr lang="en-GB" dirty="0"/>
              <a:t>If you still have time: Try to fit the </a:t>
            </a:r>
            <a:r>
              <a:rPr lang="en-GB" dirty="0" err="1"/>
              <a:t>Dudko</a:t>
            </a:r>
            <a:r>
              <a:rPr lang="en-GB" dirty="0"/>
              <a:t> model</a:t>
            </a:r>
          </a:p>
          <a:p>
            <a:pPr lvl="1"/>
            <a:r>
              <a:rPr lang="en-GB" noProof="0" dirty="0"/>
              <a:t>Compare parameters and standard deviations to the Bell model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01316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D64D-BDF3-8D5C-E07D-C72B8687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3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04812-A7B4-56B7-2EFB-3BBE89CF5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noProof="0" dirty="0"/>
              <a:t>To collect all analysis result tables into TRIP and TZIP</a:t>
            </a:r>
            <a:endParaRPr lang="en-GB" dirty="0"/>
          </a:p>
          <a:p>
            <a:pPr lvl="1"/>
            <a:r>
              <a:rPr lang="en-GB" sz="2600" dirty="0"/>
              <a:t>Create result tables for all the files:</a:t>
            </a:r>
          </a:p>
          <a:p>
            <a:pPr marL="914400" lvl="2" indent="0">
              <a:buNone/>
            </a:pPr>
            <a:r>
              <a:rPr lang="en-GB" sz="2200" dirty="0">
                <a:latin typeface="Consolas" panose="020B0609020204030204" pitchFamily="49" charset="0"/>
              </a:rPr>
              <a:t>	[TRIP,TZIP] = </a:t>
            </a:r>
            <a:r>
              <a:rPr lang="en-GB" sz="2200" dirty="0" err="1">
                <a:latin typeface="Consolas" panose="020B0609020204030204" pitchFamily="49" charset="0"/>
              </a:rPr>
              <a:t>analyse_many</a:t>
            </a:r>
            <a:r>
              <a:rPr lang="en-GB" sz="2200" dirty="0">
                <a:latin typeface="Consolas" panose="020B0609020204030204" pitchFamily="49" charset="0"/>
              </a:rPr>
              <a:t>(files);</a:t>
            </a:r>
          </a:p>
          <a:p>
            <a:pPr marL="914400" lvl="2" indent="0">
              <a:buNone/>
            </a:pPr>
            <a:r>
              <a:rPr lang="en-GB" sz="2200" dirty="0">
                <a:latin typeface="Consolas" panose="020B0609020204030204" pitchFamily="49" charset="0"/>
              </a:rPr>
              <a:t>If you have made modifications in the app, do this instead</a:t>
            </a:r>
          </a:p>
          <a:p>
            <a:pPr marL="1371600" lvl="3" indent="0">
              <a:buNone/>
            </a:pPr>
            <a:r>
              <a:rPr lang="en-GB" sz="2200" dirty="0">
                <a:latin typeface="Consolas" panose="020B0609020204030204" pitchFamily="49" charset="0"/>
              </a:rPr>
              <a:t>[TRIP,TZIP] = </a:t>
            </a:r>
            <a:r>
              <a:rPr lang="en-GB" sz="2200" dirty="0" err="1">
                <a:latin typeface="Consolas" panose="020B0609020204030204" pitchFamily="49" charset="0"/>
              </a:rPr>
              <a:t>collect_tables</a:t>
            </a:r>
            <a:r>
              <a:rPr lang="en-GB" sz="2200" dirty="0">
                <a:latin typeface="Consolas" panose="020B0609020204030204" pitchFamily="49" charset="0"/>
              </a:rPr>
              <a:t>(files);</a:t>
            </a:r>
          </a:p>
          <a:p>
            <a:r>
              <a:rPr lang="en-GB" dirty="0">
                <a:latin typeface="+mj-lt"/>
              </a:rPr>
              <a:t>Check the distributions of, say, Temperature and </a:t>
            </a:r>
            <a:r>
              <a:rPr lang="en-GB" dirty="0" err="1">
                <a:latin typeface="+mj-lt"/>
              </a:rPr>
              <a:t>Pullingspeed</a:t>
            </a:r>
            <a:r>
              <a:rPr lang="en-GB" dirty="0">
                <a:latin typeface="+mj-lt"/>
              </a:rPr>
              <a:t>: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figure; histogram(TRIP.Temperature,50)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figure; histogram(TRIP.Pullingspeed,50)</a:t>
            </a:r>
          </a:p>
          <a:p>
            <a:r>
              <a:rPr lang="en-GB" dirty="0"/>
              <a:t>Select subsets:</a:t>
            </a:r>
          </a:p>
          <a:p>
            <a:pPr marL="914400" lvl="2" indent="0">
              <a:buNone/>
            </a:pPr>
            <a:r>
              <a:rPr lang="en-GB" sz="2600" b="0" i="0" dirty="0">
                <a:effectLst/>
                <a:latin typeface="Menlo"/>
              </a:rPr>
              <a:t>ok = </a:t>
            </a:r>
            <a:r>
              <a:rPr lang="en-GB" sz="2600" b="0" i="0" dirty="0" err="1">
                <a:effectLst/>
                <a:latin typeface="Menlo"/>
              </a:rPr>
              <a:t>TRIP.Temperature</a:t>
            </a:r>
            <a:r>
              <a:rPr lang="en-GB" sz="2600" b="0" i="0" dirty="0">
                <a:effectLst/>
                <a:latin typeface="Menlo"/>
              </a:rPr>
              <a:t>&gt;5 &amp; </a:t>
            </a:r>
            <a:r>
              <a:rPr lang="en-GB" sz="2600" b="0" i="0" dirty="0" err="1">
                <a:effectLst/>
                <a:latin typeface="Menlo"/>
              </a:rPr>
              <a:t>TRIP.Fdot</a:t>
            </a:r>
            <a:r>
              <a:rPr lang="en-GB" sz="2600" b="0" i="0" dirty="0">
                <a:effectLst/>
                <a:latin typeface="Menlo"/>
              </a:rPr>
              <a:t> &lt; 15;</a:t>
            </a:r>
          </a:p>
          <a:p>
            <a:r>
              <a:rPr lang="en-GB" noProof="0" dirty="0"/>
              <a:t>See </a:t>
            </a:r>
            <a:r>
              <a:rPr lang="en-GB" sz="2800" noProof="0" dirty="0">
                <a:latin typeface="Consolas" panose="020B0609020204030204" pitchFamily="49" charset="0"/>
              </a:rPr>
              <a:t>Fitting models to experiment.pptx </a:t>
            </a:r>
            <a:r>
              <a:rPr lang="en-GB" noProof="0" dirty="0"/>
              <a:t>for details about the remaining items.</a:t>
            </a: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64220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6A303-801F-D02A-EBE5-961D8627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GB" sz="3600" dirty="0"/>
              <a:t>Help needed!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57773-0ED5-BABD-9ED7-8C7E2A692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Matlab programs have a single author</a:t>
            </a:r>
          </a:p>
          <a:p>
            <a:r>
              <a:rPr lang="en-GB" dirty="0"/>
              <a:t>Need new blood!</a:t>
            </a:r>
          </a:p>
          <a:p>
            <a:pPr lvl="1"/>
            <a:r>
              <a:rPr lang="en-GB" dirty="0"/>
              <a:t>Two minds think better that one!</a:t>
            </a:r>
          </a:p>
          <a:p>
            <a:pPr lvl="1"/>
            <a:r>
              <a:rPr lang="en-GB" dirty="0"/>
              <a:t>There are probably better ways to do many things</a:t>
            </a:r>
          </a:p>
          <a:p>
            <a:pPr lvl="1"/>
            <a:r>
              <a:rPr lang="en-GB" dirty="0"/>
              <a:t>I am getting old!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Interested in helping with program development and maintenance?</a:t>
            </a:r>
          </a:p>
          <a:p>
            <a:pPr lvl="1"/>
            <a:r>
              <a:rPr lang="en-GB" dirty="0"/>
              <a:t>Please contact Christian Wilson or me.</a:t>
            </a:r>
          </a:p>
          <a:p>
            <a:pPr lvl="1"/>
            <a:r>
              <a:rPr lang="en-GB" dirty="0"/>
              <a:t>For my Email address, please type: </a:t>
            </a:r>
            <a:r>
              <a:rPr lang="en-GB" dirty="0" err="1">
                <a:latin typeface="Consolas" panose="020B0609020204030204" pitchFamily="49" charset="0"/>
              </a:rPr>
              <a:t>contact_details</a:t>
            </a:r>
            <a:r>
              <a:rPr lang="en-GB" dirty="0"/>
              <a:t> in Matlab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9442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5789C-4BB9-E38D-F4B3-423BB5F7E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AF697-D279-033F-7272-6A2419625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noProof="0" dirty="0"/>
              <a:t>Create a working folder on your computer</a:t>
            </a:r>
          </a:p>
          <a:p>
            <a:pPr lvl="1"/>
            <a:r>
              <a:rPr lang="en-GB" noProof="0" dirty="0"/>
              <a:t>For experimenting</a:t>
            </a:r>
          </a:p>
          <a:p>
            <a:r>
              <a:rPr lang="en-GB" noProof="0" dirty="0"/>
              <a:t>Create a separate folder for the Matlab files</a:t>
            </a:r>
          </a:p>
          <a:p>
            <a:r>
              <a:rPr lang="en-GB" noProof="0" dirty="0"/>
              <a:t>Download files to this folder from GitHub:</a:t>
            </a:r>
          </a:p>
          <a:p>
            <a:pPr lvl="1"/>
            <a:r>
              <a:rPr lang="en-GB" noProof="0" dirty="0">
                <a:hlinkClick r:id="rId2"/>
              </a:rPr>
              <a:t>https://github.com/are-mj/OpticalTweezers</a:t>
            </a:r>
            <a:endParaRPr lang="en-GB" noProof="0" dirty="0"/>
          </a:p>
          <a:p>
            <a:r>
              <a:rPr lang="en-GB" noProof="0" dirty="0"/>
              <a:t>cd  to the working folder</a:t>
            </a:r>
          </a:p>
          <a:p>
            <a:r>
              <a:rPr lang="en-GB" noProof="0" dirty="0"/>
              <a:t>Add the Matlab files folder to the Matlab path</a:t>
            </a:r>
          </a:p>
          <a:p>
            <a:pPr lvl="1"/>
            <a:r>
              <a:rPr lang="en-GB" noProof="0" dirty="0" err="1"/>
              <a:t>addpath</a:t>
            </a:r>
            <a:r>
              <a:rPr lang="en-GB" noProof="0" dirty="0"/>
              <a:t> &lt;folder path&gt;</a:t>
            </a:r>
          </a:p>
          <a:p>
            <a:pPr marL="0" indent="0">
              <a:buNone/>
            </a:pPr>
            <a:endParaRPr lang="en-GB" noProof="0" dirty="0"/>
          </a:p>
          <a:p>
            <a:pPr marL="0" indent="0"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55437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7676C-7255-8719-C1ED-DB7AA39F5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Experiment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365AE-A416-A198-2047-48AF2BB8A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1160" cy="4351338"/>
          </a:xfrm>
        </p:spPr>
        <p:txBody>
          <a:bodyPr/>
          <a:lstStyle/>
          <a:p>
            <a:r>
              <a:rPr lang="en-GB" noProof="0" dirty="0"/>
              <a:t>Create a </a:t>
            </a:r>
            <a:r>
              <a:rPr lang="en-GB" noProof="0" dirty="0" err="1"/>
              <a:t>datafolder</a:t>
            </a:r>
            <a:r>
              <a:rPr lang="en-GB" noProof="0" dirty="0"/>
              <a:t> for the experiment data files and COM </a:t>
            </a:r>
            <a:r>
              <a:rPr lang="en-GB" dirty="0"/>
              <a:t>f</a:t>
            </a:r>
            <a:r>
              <a:rPr lang="en-GB" noProof="0" dirty="0" err="1"/>
              <a:t>iles</a:t>
            </a:r>
            <a:r>
              <a:rPr lang="en-GB" noProof="0" dirty="0"/>
              <a:t> that you received by mail.</a:t>
            </a:r>
          </a:p>
          <a:p>
            <a:r>
              <a:rPr lang="en-GB" noProof="0" dirty="0"/>
              <a:t>Save the files either directly to the </a:t>
            </a:r>
            <a:r>
              <a:rPr lang="en-GB" dirty="0"/>
              <a:t>D</a:t>
            </a:r>
            <a:r>
              <a:rPr lang="en-GB" noProof="0" dirty="0" err="1"/>
              <a:t>atafolder</a:t>
            </a:r>
            <a:r>
              <a:rPr lang="en-GB" noProof="0" dirty="0"/>
              <a:t> or create  a subfolder for storing the files</a:t>
            </a:r>
            <a:br>
              <a:rPr lang="en-GB" noProof="0" dirty="0"/>
            </a:br>
            <a:r>
              <a:rPr lang="en-GB" noProof="0" dirty="0"/>
              <a:t>(e.g. ‘</a:t>
            </a:r>
            <a:r>
              <a:rPr lang="en-GB" noProof="0" dirty="0" err="1"/>
              <a:t>summerschool</a:t>
            </a:r>
            <a:r>
              <a:rPr lang="en-GB" noProof="0" dirty="0"/>
              <a:t>’)</a:t>
            </a:r>
          </a:p>
          <a:p>
            <a:r>
              <a:rPr lang="en-GB" dirty="0"/>
              <a:t>In Matlab:</a:t>
            </a:r>
          </a:p>
          <a:p>
            <a:pPr lvl="1"/>
            <a:r>
              <a:rPr lang="en-GB" dirty="0"/>
              <a:t>Create </a:t>
            </a:r>
            <a:r>
              <a:rPr lang="en-GB" dirty="0" err="1"/>
              <a:t>datafolder.m</a:t>
            </a:r>
            <a:r>
              <a:rPr lang="en-GB" dirty="0"/>
              <a:t> to point to the </a:t>
            </a:r>
            <a:r>
              <a:rPr lang="en-GB" dirty="0" err="1"/>
              <a:t>Datafolder</a:t>
            </a:r>
            <a:r>
              <a:rPr lang="en-GB" dirty="0"/>
              <a:t> (next slide)</a:t>
            </a:r>
          </a:p>
          <a:p>
            <a:endParaRPr lang="en-GB" noProof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7FC2BC-52DA-5AE1-D19A-8CC1D12B1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929" y="1764029"/>
            <a:ext cx="4916057" cy="38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ECFB-9F8A-F64C-E0F4-1BA5B941E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</a:t>
            </a:r>
            <a:r>
              <a:rPr lang="en-GB" dirty="0" err="1"/>
              <a:t>reate</a:t>
            </a:r>
            <a:r>
              <a:rPr lang="en-GB" dirty="0"/>
              <a:t> </a:t>
            </a:r>
            <a:r>
              <a:rPr lang="en-GB" dirty="0" err="1"/>
              <a:t>datafolder.m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F1A4D-B6A6-002E-0A17-9D9AD3D3B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file </a:t>
            </a:r>
            <a:r>
              <a:rPr lang="en-GB" dirty="0" err="1"/>
              <a:t>datafolder_template.m</a:t>
            </a:r>
            <a:r>
              <a:rPr lang="en-GB" dirty="0"/>
              <a:t> returns a sample folder path:</a:t>
            </a:r>
          </a:p>
          <a:p>
            <a:pPr marL="457200" lvl="1" indent="0"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function folder = </a:t>
            </a:r>
            <a:r>
              <a:rPr lang="en-GB" sz="2000" dirty="0" err="1">
                <a:latin typeface="Consolas" panose="020B0609020204030204" pitchFamily="49" charset="0"/>
              </a:rPr>
              <a:t>datafolder_template</a:t>
            </a:r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	% Template for the user's </a:t>
            </a:r>
            <a:r>
              <a:rPr lang="en-GB" sz="2000" dirty="0" err="1">
                <a:latin typeface="Consolas" panose="020B0609020204030204" pitchFamily="49" charset="0"/>
              </a:rPr>
              <a:t>datafolder.m</a:t>
            </a:r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	folder = 'C:\Users\Are\OneDrive\Data\Chile’;</a:t>
            </a:r>
          </a:p>
          <a:p>
            <a:pPr marL="457200" lvl="1" indent="0">
              <a:buNone/>
            </a:pPr>
            <a:endParaRPr lang="en-GB" sz="2000" dirty="0">
              <a:latin typeface="Consolas" panose="020B0609020204030204" pitchFamily="49" charset="0"/>
            </a:endParaRPr>
          </a:p>
          <a:p>
            <a:r>
              <a:rPr lang="en-GB" dirty="0"/>
              <a:t>Change the folder path to your data folder and delete ‘_template’ from the function name.</a:t>
            </a:r>
          </a:p>
          <a:p>
            <a:r>
              <a:rPr lang="en-GB" dirty="0"/>
              <a:t>Save as </a:t>
            </a:r>
            <a:r>
              <a:rPr lang="en-GB" dirty="0" err="1"/>
              <a:t>datafolder.m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349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992E7-B0C7-2C56-A2B6-4FC198958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Alternative </a:t>
            </a:r>
            <a:r>
              <a:rPr lang="en-GB" dirty="0" err="1"/>
              <a:t>experiment</a:t>
            </a:r>
            <a:r>
              <a:rPr lang="en-GB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EE489-96AC-F7FB-E416-69DE36551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878" y="1524683"/>
            <a:ext cx="10515600" cy="4351338"/>
          </a:xfrm>
        </p:spPr>
        <p:txBody>
          <a:bodyPr/>
          <a:lstStyle/>
          <a:p>
            <a:r>
              <a:rPr lang="en-GB" dirty="0" err="1"/>
              <a:t>You</a:t>
            </a:r>
            <a:r>
              <a:rPr lang="en-GB" dirty="0"/>
              <a:t> </a:t>
            </a:r>
            <a:r>
              <a:rPr lang="en-GB" dirty="0" err="1"/>
              <a:t>may</a:t>
            </a:r>
            <a:r>
              <a:rPr lang="en-GB" dirty="0"/>
              <a:t> </a:t>
            </a:r>
            <a:r>
              <a:rPr lang="en-GB" dirty="0" err="1"/>
              <a:t>create</a:t>
            </a:r>
            <a:r>
              <a:rPr lang="en-GB" dirty="0"/>
              <a:t> </a:t>
            </a:r>
            <a:r>
              <a:rPr lang="en-GB" dirty="0" err="1"/>
              <a:t>another</a:t>
            </a:r>
            <a:r>
              <a:rPr lang="en-GB" dirty="0"/>
              <a:t> subfolder ‘</a:t>
            </a:r>
            <a:r>
              <a:rPr lang="en-GB" dirty="0" err="1"/>
              <a:t>testfiles</a:t>
            </a:r>
            <a:r>
              <a:rPr lang="en-GB" dirty="0"/>
              <a:t>’ to store </a:t>
            </a:r>
            <a:r>
              <a:rPr lang="en-GB" dirty="0" err="1"/>
              <a:t>the</a:t>
            </a:r>
            <a:r>
              <a:rPr lang="en-GB" dirty="0"/>
              <a:t> files in Testfiles.zip in </a:t>
            </a:r>
            <a:r>
              <a:rPr lang="en-GB" dirty="0" err="1"/>
              <a:t>the</a:t>
            </a:r>
            <a:r>
              <a:rPr lang="en-GB" dirty="0"/>
              <a:t> ‘Summer school 2024’ folder</a:t>
            </a:r>
          </a:p>
          <a:p>
            <a:r>
              <a:rPr lang="en-GB" dirty="0"/>
              <a:t>I refer to some of those files on a few occasions, to make sure some files had relevant features.  Probably we can find those features in the files you got by mail</a:t>
            </a:r>
          </a:p>
        </p:txBody>
      </p:sp>
    </p:spTree>
    <p:extLst>
      <p:ext uri="{BB962C8B-B14F-4D97-AF65-F5344CB8AC3E}">
        <p14:creationId xmlns:p14="http://schemas.microsoft.com/office/powerpoint/2010/main" val="2035280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3E523C-9FF8-5DBF-807E-15E9F0360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 data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B2822-7DAF-7BFC-0148-8FC599CCFF99}"/>
              </a:ext>
            </a:extLst>
          </p:cNvPr>
          <p:cNvSpPr txBox="1"/>
          <p:nvPr/>
        </p:nvSpPr>
        <p:spPr>
          <a:xfrm rot="17788890">
            <a:off x="1520655" y="4722142"/>
            <a:ext cx="2032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seconds*4000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A45F0C-FBAE-4F68-622E-0AA965AEF51E}"/>
              </a:ext>
            </a:extLst>
          </p:cNvPr>
          <p:cNvSpPr txBox="1"/>
          <p:nvPr/>
        </p:nvSpPr>
        <p:spPr>
          <a:xfrm rot="17788890">
            <a:off x="2927129" y="4896473"/>
            <a:ext cx="242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(minus) Force (</a:t>
            </a:r>
            <a:r>
              <a:rPr lang="en-GB" dirty="0" err="1">
                <a:solidFill>
                  <a:srgbClr val="FF0000"/>
                </a:solidFill>
              </a:rPr>
              <a:t>pN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E2011A-6411-D281-8C31-42CDB8C2C2B1}"/>
              </a:ext>
            </a:extLst>
          </p:cNvPr>
          <p:cNvSpPr txBox="1"/>
          <p:nvPr/>
        </p:nvSpPr>
        <p:spPr>
          <a:xfrm rot="17788890">
            <a:off x="4521485" y="4987318"/>
            <a:ext cx="245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(minus) Trap pos.  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7F959B8-282A-4B29-3339-16B963050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204" y="1599626"/>
            <a:ext cx="8173591" cy="276263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7C652D4-8A1C-53A7-7DE6-94BA871903B3}"/>
              </a:ext>
            </a:extLst>
          </p:cNvPr>
          <p:cNvSpPr txBox="1"/>
          <p:nvPr/>
        </p:nvSpPr>
        <p:spPr>
          <a:xfrm rot="17788890">
            <a:off x="5336049" y="5061835"/>
            <a:ext cx="2192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(minus) Trap pos. 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FCE763-CF36-557C-1769-93EA11A1FF0E}"/>
              </a:ext>
            </a:extLst>
          </p:cNvPr>
          <p:cNvSpPr txBox="1"/>
          <p:nvPr/>
        </p:nvSpPr>
        <p:spPr>
          <a:xfrm rot="17788890">
            <a:off x="6164288" y="5153254"/>
            <a:ext cx="1988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Temperature 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F007E3-6BCE-3E8C-5621-27522A29897F}"/>
              </a:ext>
            </a:extLst>
          </p:cNvPr>
          <p:cNvSpPr txBox="1"/>
          <p:nvPr/>
        </p:nvSpPr>
        <p:spPr>
          <a:xfrm>
            <a:off x="8641080" y="4636008"/>
            <a:ext cx="2712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mean of trap positions A and 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300220-665E-39C3-5CAD-39DE6F4AE95F}"/>
              </a:ext>
            </a:extLst>
          </p:cNvPr>
          <p:cNvSpPr txBox="1"/>
          <p:nvPr/>
        </p:nvSpPr>
        <p:spPr>
          <a:xfrm>
            <a:off x="8641080" y="1986992"/>
            <a:ext cx="282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F</a:t>
            </a:r>
            <a:r>
              <a:rPr lang="en-GB" dirty="0" err="1"/>
              <a:t>irst</a:t>
            </a:r>
            <a:r>
              <a:rPr lang="en-GB" dirty="0"/>
              <a:t> record not relevant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06A3B6-B7CD-383E-4F39-587614CA5FF7}"/>
              </a:ext>
            </a:extLst>
          </p:cNvPr>
          <p:cNvSpPr/>
          <p:nvPr/>
        </p:nvSpPr>
        <p:spPr>
          <a:xfrm>
            <a:off x="2441448" y="1966920"/>
            <a:ext cx="5907024" cy="2267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055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F49CA-6496-E90F-C8F5-AF667565F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an experiment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D6777-D1FB-FA52-F6AF-67F4665F7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800" b="0" i="0" dirty="0">
                <a:effectLst/>
                <a:latin typeface="Consolas" panose="020B0609020204030204" pitchFamily="49" charset="0"/>
              </a:rPr>
              <a:t>[</a:t>
            </a:r>
            <a:r>
              <a:rPr lang="en-GB" sz="1800" b="0" i="0" dirty="0" err="1">
                <a:effectLst/>
                <a:latin typeface="Consolas" panose="020B0609020204030204" pitchFamily="49" charset="0"/>
              </a:rPr>
              <a:t>t,f,x,T</a:t>
            </a:r>
            <a:r>
              <a:rPr lang="en-GB" sz="1800" b="0" i="0" dirty="0">
                <a:effectLst/>
                <a:latin typeface="Consolas" panose="020B0609020204030204" pitchFamily="49" charset="0"/>
              </a:rPr>
              <a:t>] = </a:t>
            </a:r>
            <a:r>
              <a:rPr lang="en-GB" sz="1800" b="0" i="0" dirty="0" err="1">
                <a:effectLst/>
                <a:latin typeface="Consolas" panose="020B0609020204030204" pitchFamily="49" charset="0"/>
              </a:rPr>
              <a:t>read_experiment_file</a:t>
            </a:r>
            <a:r>
              <a:rPr lang="en-GB" sz="1800" b="0" i="0" dirty="0">
                <a:effectLst/>
                <a:latin typeface="Consolas" panose="020B0609020204030204" pitchFamily="49" charset="0"/>
              </a:rPr>
              <a:t>(file);</a:t>
            </a:r>
          </a:p>
          <a:p>
            <a:r>
              <a:rPr lang="en-GB" dirty="0"/>
              <a:t>Inputs:</a:t>
            </a:r>
          </a:p>
          <a:p>
            <a:pPr lvl="1"/>
            <a:r>
              <a:rPr lang="en-GB" dirty="0"/>
              <a:t>file: </a:t>
            </a:r>
            <a:r>
              <a:rPr lang="en-GB" sz="2200" dirty="0">
                <a:latin typeface="Consolas" panose="020B0609020204030204" pitchFamily="49" charset="0"/>
              </a:rPr>
              <a:t>aA.txt, folder1/Aa.txt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/>
              <a:t>or full path and filename</a:t>
            </a:r>
          </a:p>
          <a:p>
            <a:r>
              <a:rPr lang="en-GB" sz="2600" dirty="0">
                <a:latin typeface="Menlo"/>
              </a:rPr>
              <a:t>Outputs:</a:t>
            </a:r>
          </a:p>
          <a:p>
            <a:pPr lvl="1"/>
            <a:r>
              <a:rPr lang="en-GB" sz="2200" dirty="0">
                <a:latin typeface="Menlo"/>
              </a:rPr>
              <a:t>t:  Time (seconds since experiment start)</a:t>
            </a:r>
          </a:p>
          <a:p>
            <a:pPr lvl="1"/>
            <a:r>
              <a:rPr lang="en-GB" sz="2200" dirty="0">
                <a:latin typeface="Menlo"/>
              </a:rPr>
              <a:t>f:  Pulling force (</a:t>
            </a:r>
            <a:r>
              <a:rPr lang="en-GB" sz="2200" dirty="0" err="1">
                <a:latin typeface="Menlo"/>
              </a:rPr>
              <a:t>pN</a:t>
            </a:r>
            <a:r>
              <a:rPr lang="en-GB" sz="2200" dirty="0">
                <a:latin typeface="Menlo"/>
              </a:rPr>
              <a:t>)</a:t>
            </a:r>
          </a:p>
          <a:p>
            <a:pPr lvl="1"/>
            <a:r>
              <a:rPr lang="en-GB" sz="2200" b="0" i="0" dirty="0">
                <a:effectLst/>
                <a:latin typeface="Menlo"/>
              </a:rPr>
              <a:t>x:  Trap position (nm)</a:t>
            </a:r>
          </a:p>
          <a:p>
            <a:pPr lvl="1"/>
            <a:r>
              <a:rPr lang="en-GB" sz="2200" b="0" i="0" dirty="0">
                <a:effectLst/>
                <a:latin typeface="Menlo"/>
              </a:rPr>
              <a:t>T: Temperature (˚C)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236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35BEC-16A2-E877-BAA4-3B8E452B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 A: Finding rips and zips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F9C8A-E071-33B6-2862-8BD117F8D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read_experiment_file</a:t>
            </a:r>
            <a:r>
              <a:rPr lang="en-GB" dirty="0"/>
              <a:t> to read one experiment file</a:t>
            </a:r>
          </a:p>
          <a:p>
            <a:r>
              <a:rPr lang="en-GB" dirty="0"/>
              <a:t>Create plots of f(t) and x(t) as subplots in the same figure:</a:t>
            </a:r>
          </a:p>
          <a:p>
            <a:pPr marL="457200" lvl="1" indent="0">
              <a:buNone/>
            </a:pPr>
            <a:r>
              <a:rPr lang="en-GB" dirty="0"/>
              <a:t>figure; </a:t>
            </a:r>
            <a:r>
              <a:rPr lang="en-GB" dirty="0" err="1"/>
              <a:t>tiledlayout</a:t>
            </a:r>
            <a:r>
              <a:rPr lang="en-GB" dirty="0"/>
              <a:t>;</a:t>
            </a:r>
          </a:p>
          <a:p>
            <a:pPr marL="457200" lvl="1" indent="0">
              <a:buNone/>
            </a:pPr>
            <a:r>
              <a:rPr lang="en-GB" dirty="0"/>
              <a:t>ax1 = </a:t>
            </a:r>
            <a:r>
              <a:rPr lang="en-GB" dirty="0" err="1"/>
              <a:t>nexttile</a:t>
            </a:r>
            <a:r>
              <a:rPr lang="en-GB" dirty="0"/>
              <a:t>; plot(</a:t>
            </a:r>
            <a:r>
              <a:rPr lang="en-GB" dirty="0" err="1"/>
              <a:t>t,f</a:t>
            </a:r>
            <a:r>
              <a:rPr lang="en-GB" dirty="0"/>
              <a:t>); </a:t>
            </a:r>
            <a:r>
              <a:rPr lang="en-GB" dirty="0" err="1"/>
              <a:t>xlabel</a:t>
            </a:r>
            <a:r>
              <a:rPr lang="en-GB" dirty="0"/>
              <a:t> s; </a:t>
            </a:r>
            <a:r>
              <a:rPr lang="en-GB" dirty="0" err="1"/>
              <a:t>ylabel</a:t>
            </a:r>
            <a:r>
              <a:rPr lang="en-GB" dirty="0"/>
              <a:t> </a:t>
            </a:r>
            <a:r>
              <a:rPr lang="en-GB" dirty="0" err="1"/>
              <a:t>pN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ax2 = </a:t>
            </a:r>
            <a:r>
              <a:rPr lang="en-GB" dirty="0" err="1"/>
              <a:t>nexttile</a:t>
            </a:r>
            <a:r>
              <a:rPr lang="en-GB" dirty="0"/>
              <a:t>; plot(</a:t>
            </a:r>
            <a:r>
              <a:rPr lang="en-GB" dirty="0" err="1"/>
              <a:t>t,x</a:t>
            </a:r>
            <a:r>
              <a:rPr lang="en-GB" dirty="0"/>
              <a:t>); </a:t>
            </a:r>
            <a:r>
              <a:rPr lang="en-GB" dirty="0" err="1"/>
              <a:t>xlabel</a:t>
            </a:r>
            <a:r>
              <a:rPr lang="en-GB" dirty="0"/>
              <a:t> s; </a:t>
            </a:r>
            <a:r>
              <a:rPr lang="en-GB" dirty="0" err="1"/>
              <a:t>ylabel</a:t>
            </a:r>
            <a:r>
              <a:rPr lang="en-GB" dirty="0"/>
              <a:t> nm</a:t>
            </a:r>
          </a:p>
          <a:p>
            <a:pPr marL="457200" lvl="1" indent="0">
              <a:buNone/>
            </a:pPr>
            <a:r>
              <a:rPr lang="en-GB" dirty="0" err="1"/>
              <a:t>linkaxes</a:t>
            </a:r>
            <a:r>
              <a:rPr lang="en-GB" dirty="0"/>
              <a:t>([ax1,ax2],'x’)  % Couple zoom and pan in both axes</a:t>
            </a:r>
          </a:p>
          <a:p>
            <a:r>
              <a:rPr lang="en-GB" dirty="0"/>
              <a:t>Try to locate the first few rips and zips</a:t>
            </a:r>
          </a:p>
          <a:p>
            <a:pPr lvl="1"/>
            <a:r>
              <a:rPr lang="en-GB" dirty="0"/>
              <a:t>Note the approximate times and force values</a:t>
            </a:r>
          </a:p>
          <a:p>
            <a:pPr lvl="1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9076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D0612-EA8E-C8B4-9B22-63EFC15D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Exercise 1 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1704F-D1E3-3EE0-4E67-9DDC56750F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Run </a:t>
            </a:r>
            <a:r>
              <a:rPr lang="en-GB" dirty="0" err="1"/>
              <a:t>analyse_experiment</a:t>
            </a:r>
            <a:r>
              <a:rPr lang="en-GB" dirty="0"/>
              <a:t> for the same experiment file</a:t>
            </a:r>
          </a:p>
          <a:p>
            <a:pPr lvl="1"/>
            <a:r>
              <a:rPr lang="en-GB" dirty="0"/>
              <a:t>Make sure to set input ‘plotting’ to 1: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	[</a:t>
            </a:r>
            <a:r>
              <a:rPr lang="en-GB" sz="2000" dirty="0" err="1">
                <a:latin typeface="Consolas" panose="020B0609020204030204" pitchFamily="49" charset="0"/>
              </a:rPr>
              <a:t>Trip,Tzip</a:t>
            </a:r>
            <a:r>
              <a:rPr lang="en-GB" sz="2000" dirty="0">
                <a:latin typeface="Consolas" panose="020B0609020204030204" pitchFamily="49" charset="0"/>
              </a:rPr>
              <a:t>] = </a:t>
            </a:r>
            <a:r>
              <a:rPr lang="en-GB" sz="2000" dirty="0" err="1">
                <a:latin typeface="Consolas" panose="020B0609020204030204" pitchFamily="49" charset="0"/>
              </a:rPr>
              <a:t>analyse_experiment</a:t>
            </a:r>
            <a:r>
              <a:rPr lang="en-GB" sz="2000" dirty="0">
                <a:latin typeface="Consolas" panose="020B0609020204030204" pitchFamily="49" charset="0"/>
              </a:rPr>
              <a:t>(file,1);</a:t>
            </a:r>
          </a:p>
          <a:p>
            <a:r>
              <a:rPr lang="en-GB" dirty="0"/>
              <a:t>Do the automatic rips and zips agree with yours?</a:t>
            </a:r>
          </a:p>
          <a:p>
            <a:r>
              <a:rPr lang="en-GB" dirty="0"/>
              <a:t>If not, comment on who is probably right, and why.</a:t>
            </a:r>
          </a:p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125584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4613</TotalTime>
  <Words>1452</Words>
  <Application>Microsoft Office PowerPoint</Application>
  <PresentationFormat>Widescreen</PresentationFormat>
  <Paragraphs>160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Consolas</vt:lpstr>
      <vt:lpstr>Menlo</vt:lpstr>
      <vt:lpstr>Office Theme</vt:lpstr>
      <vt:lpstr>Exercises</vt:lpstr>
      <vt:lpstr>Preparations</vt:lpstr>
      <vt:lpstr>Experiment files</vt:lpstr>
      <vt:lpstr>Create datafolder.m</vt:lpstr>
      <vt:lpstr>Alternative experiment files</vt:lpstr>
      <vt:lpstr>Experiment data file</vt:lpstr>
      <vt:lpstr>Reading an experiment file</vt:lpstr>
      <vt:lpstr>Exercise 1 A: Finding rips and zips</vt:lpstr>
      <vt:lpstr>Exercise 1 B</vt:lpstr>
      <vt:lpstr> Exercise 1 B  Δx and force shift </vt:lpstr>
      <vt:lpstr>Exercise 1 C Matlab tables</vt:lpstr>
      <vt:lpstr>The RipAnalysis app</vt:lpstr>
      <vt:lpstr>Exerise 2: The RipAnalysis app</vt:lpstr>
      <vt:lpstr>Exercise 2: Removing things</vt:lpstr>
      <vt:lpstr>Exercise 2: Adding a rip or a zip</vt:lpstr>
      <vt:lpstr>Exercise 3: Preparations</vt:lpstr>
      <vt:lpstr>Exercise 3: Fit model to data</vt:lpstr>
      <vt:lpstr>Exercise 3 (continued)</vt:lpstr>
      <vt:lpstr>Help needed!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Are Mjaavatten</dc:creator>
  <cp:lastModifiedBy>Are Mjaavatten</cp:lastModifiedBy>
  <cp:revision>2</cp:revision>
  <dcterms:created xsi:type="dcterms:W3CDTF">2024-11-18T14:10:35Z</dcterms:created>
  <dcterms:modified xsi:type="dcterms:W3CDTF">2024-12-11T22:46:30Z</dcterms:modified>
</cp:coreProperties>
</file>