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302" r:id="rId10"/>
    <p:sldId id="295" r:id="rId11"/>
    <p:sldId id="265" r:id="rId12"/>
    <p:sldId id="266" r:id="rId13"/>
    <p:sldId id="267" r:id="rId14"/>
    <p:sldId id="303" r:id="rId15"/>
    <p:sldId id="268" r:id="rId16"/>
    <p:sldId id="270" r:id="rId17"/>
    <p:sldId id="271" r:id="rId18"/>
    <p:sldId id="290" r:id="rId19"/>
    <p:sldId id="297" r:id="rId20"/>
    <p:sldId id="298" r:id="rId21"/>
    <p:sldId id="299" r:id="rId22"/>
    <p:sldId id="274" r:id="rId23"/>
    <p:sldId id="276" r:id="rId24"/>
    <p:sldId id="301" r:id="rId25"/>
    <p:sldId id="277" r:id="rId26"/>
    <p:sldId id="275" r:id="rId27"/>
    <p:sldId id="291" r:id="rId28"/>
    <p:sldId id="293" r:id="rId29"/>
    <p:sldId id="30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FB29-CAE9-497C-B8D2-564947ACC0B1}" v="50" dt="2024-12-09T16:44:03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55" d="100"/>
          <a:sy n="55" d="100"/>
        </p:scale>
        <p:origin x="1076" y="40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modSld">
      <pc:chgData name="Are Mjaavatten" userId="00bb58f78e5d171c" providerId="LiveId" clId="{E22246DF-1A44-4B89-AE35-89158ED6ED39}" dt="2024-11-26T15:55:23.235" v="1" actId="20577"/>
      <pc:docMkLst>
        <pc:docMk/>
      </pc:docMkLst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2-03T16:40:54.125" v="6153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38EDF412-F223-4FD6-BF65-217460EE1FDB}" dt="2024-12-03T15:28:17.040" v="4774" actId="20577"/>
        <pc:sldMkLst>
          <pc:docMk/>
          <pc:sldMk cId="362123717" sldId="258"/>
        </pc:sldMkLst>
        <pc:spChg chg="mod">
          <ac:chgData name="Are Mjaavatten" userId="00bb58f78e5d171c" providerId="LiveId" clId="{38EDF412-F223-4FD6-BF65-217460EE1FDB}" dt="2024-12-03T15:28:17.040" v="4774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2-03T16:01:43.517" v="5543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2-03T16:01:43.517" v="5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2-03T16:40:54.125" v="6153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2-03T16:40:54.125" v="615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2-03T16:33:28.361" v="6082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2-03T16:33:28.361" v="6082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modSp mod ord">
        <pc:chgData name="Are Mjaavatten" userId="00bb58f78e5d171c" providerId="LiveId" clId="{38EDF412-F223-4FD6-BF65-217460EE1FDB}" dt="2024-12-03T16:39:24.493" v="6147" actId="20577"/>
        <pc:sldMkLst>
          <pc:docMk/>
          <pc:sldMk cId="2858449034" sldId="293"/>
        </pc:sldMkLst>
        <pc:spChg chg="mod">
          <ac:chgData name="Are Mjaavatten" userId="00bb58f78e5d171c" providerId="LiveId" clId="{38EDF412-F223-4FD6-BF65-217460EE1FDB}" dt="2024-12-03T16:39:24.493" v="6147" actId="20577"/>
          <ac:spMkLst>
            <pc:docMk/>
            <pc:sldMk cId="2858449034" sldId="293"/>
            <ac:spMk id="3" creationId="{99735D8B-6C5C-81E5-A950-E77CC81E01A8}"/>
          </ac:spMkLst>
        </pc:spChg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2-03T15:58:05.610" v="5468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2-03T15:58:05.610" v="5468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2-03T16:23:06.834" v="5965" actId="403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2-03T16:23:06.834" v="5965" actId="403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</pc:sldChg>
      <pc:sldChg chg="modSp new mod">
        <pc:chgData name="Are Mjaavatten" userId="00bb58f78e5d171c" providerId="LiveId" clId="{38EDF412-F223-4FD6-BF65-217460EE1FDB}" dt="2024-12-03T16:28:59.155" v="6077" actId="2711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2-03T16:28:59.155" v="6077" actId="2711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  <pc:sldChg chg="modSp new mod ord">
        <pc:chgData name="Are Mjaavatten" userId="00bb58f78e5d171c" providerId="LiveId" clId="{38EDF412-F223-4FD6-BF65-217460EE1FDB}" dt="2024-12-03T15:58:59.468" v="5479" actId="20577"/>
        <pc:sldMkLst>
          <pc:docMk/>
          <pc:sldMk cId="3375857641" sldId="302"/>
        </pc:sldMkLst>
        <pc:spChg chg="mod">
          <ac:chgData name="Are Mjaavatten" userId="00bb58f78e5d171c" providerId="LiveId" clId="{38EDF412-F223-4FD6-BF65-217460EE1FDB}" dt="2024-12-03T15:45:17.409" v="4806" actId="947"/>
          <ac:spMkLst>
            <pc:docMk/>
            <pc:sldMk cId="3375857641" sldId="302"/>
            <ac:spMk id="2" creationId="{698CDFF4-ACFE-FA8A-D457-C2A92967A445}"/>
          </ac:spMkLst>
        </pc:spChg>
        <pc:spChg chg="mod">
          <ac:chgData name="Are Mjaavatten" userId="00bb58f78e5d171c" providerId="LiveId" clId="{38EDF412-F223-4FD6-BF65-217460EE1FDB}" dt="2024-12-03T15:58:59.468" v="5479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modSp new mod ord">
        <pc:chgData name="Are Mjaavatten" userId="00bb58f78e5d171c" providerId="LiveId" clId="{38EDF412-F223-4FD6-BF65-217460EE1FDB}" dt="2024-12-03T16:18:03.570" v="5916" actId="20577"/>
        <pc:sldMkLst>
          <pc:docMk/>
          <pc:sldMk cId="3688595922" sldId="303"/>
        </pc:sldMkLst>
        <pc:spChg chg="mod">
          <ac:chgData name="Are Mjaavatten" userId="00bb58f78e5d171c" providerId="LiveId" clId="{38EDF412-F223-4FD6-BF65-217460EE1FDB}" dt="2024-12-03T16:03:28.643" v="5565" actId="20577"/>
          <ac:spMkLst>
            <pc:docMk/>
            <pc:sldMk cId="3688595922" sldId="303"/>
            <ac:spMk id="2" creationId="{EE5DFC59-5832-0D63-93BD-0827155B75B0}"/>
          </ac:spMkLst>
        </pc:spChg>
        <pc:spChg chg="mod">
          <ac:chgData name="Are Mjaavatten" userId="00bb58f78e5d171c" providerId="LiveId" clId="{38EDF412-F223-4FD6-BF65-217460EE1FDB}" dt="2024-12-03T16:18:03.570" v="5916" actId="20577"/>
          <ac:spMkLst>
            <pc:docMk/>
            <pc:sldMk cId="3688595922" sldId="303"/>
            <ac:spMk id="3" creationId="{CB6D0C28-FABE-7265-600D-F6CA62F2EEA0}"/>
          </ac:spMkLst>
        </pc:spChg>
      </pc:sldChg>
    </pc:docChg>
  </pc:docChgLst>
  <pc:docChgLst>
    <pc:chgData name="Are Mjaavatten" userId="00bb58f78e5d171c" providerId="LiveId" clId="{A2A0FB29-CAE9-497C-B8D2-564947ACC0B1}"/>
    <pc:docChg chg="custSel modSld">
      <pc:chgData name="Are Mjaavatten" userId="00bb58f78e5d171c" providerId="LiveId" clId="{A2A0FB29-CAE9-497C-B8D2-564947ACC0B1}" dt="2024-12-09T16:46:21.448" v="56" actId="1076"/>
      <pc:docMkLst>
        <pc:docMk/>
      </pc:docMkLst>
      <pc:sldChg chg="modSp">
        <pc:chgData name="Are Mjaavatten" userId="00bb58f78e5d171c" providerId="LiveId" clId="{A2A0FB29-CAE9-497C-B8D2-564947ACC0B1}" dt="2024-12-09T16:34:35.067" v="19" actId="20577"/>
        <pc:sldMkLst>
          <pc:docMk/>
          <pc:sldMk cId="1773394934" sldId="257"/>
        </pc:sldMkLst>
        <pc:spChg chg="mod">
          <ac:chgData name="Are Mjaavatten" userId="00bb58f78e5d171c" providerId="LiveId" clId="{A2A0FB29-CAE9-497C-B8D2-564947ACC0B1}" dt="2024-12-09T16:34:35.067" v="19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A2A0FB29-CAE9-497C-B8D2-564947ACC0B1}" dt="2024-12-09T16:44:03.141" v="51" actId="108"/>
        <pc:sldMkLst>
          <pc:docMk/>
          <pc:sldMk cId="4070365475" sldId="259"/>
        </pc:sldMkLst>
        <pc:spChg chg="mod">
          <ac:chgData name="Are Mjaavatten" userId="00bb58f78e5d171c" providerId="LiveId" clId="{A2A0FB29-CAE9-497C-B8D2-564947ACC0B1}" dt="2024-12-09T16:44:03.141" v="51" actId="108"/>
          <ac:spMkLst>
            <pc:docMk/>
            <pc:sldMk cId="4070365475" sldId="259"/>
            <ac:spMk id="3" creationId="{A2D91A46-1675-62B4-9C53-7BB1ED187C1C}"/>
          </ac:spMkLst>
        </pc:spChg>
      </pc:sldChg>
      <pc:sldChg chg="modSp mod">
        <pc:chgData name="Are Mjaavatten" userId="00bb58f78e5d171c" providerId="LiveId" clId="{A2A0FB29-CAE9-497C-B8D2-564947ACC0B1}" dt="2024-12-09T16:46:21.448" v="56" actId="1076"/>
        <pc:sldMkLst>
          <pc:docMk/>
          <pc:sldMk cId="2982683275" sldId="297"/>
        </pc:sldMkLst>
        <pc:spChg chg="mod">
          <ac:chgData name="Are Mjaavatten" userId="00bb58f78e5d171c" providerId="LiveId" clId="{A2A0FB29-CAE9-497C-B8D2-564947ACC0B1}" dt="2024-12-09T16:46:21.448" v="56" actId="1076"/>
          <ac:spMkLst>
            <pc:docMk/>
            <pc:sldMk cId="2982683275" sldId="297"/>
            <ac:spMk id="3" creationId="{FEF114A5-B11F-AA9B-2A2A-48439BC308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leformat.info/info/unicode/char/2021/index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2∙1.96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59-5832-0D63-93BD-0827155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0C28-FABE-7265-600D-F6CA62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600" dirty="0"/>
              <a:t>There is a limit to how many parameters you can meaningfully determine from your data.</a:t>
            </a:r>
          </a:p>
          <a:p>
            <a:pPr marL="0" indent="0" algn="ctr">
              <a:buNone/>
            </a:pPr>
            <a:endParaRPr lang="en-GB" sz="1700" i="1" dirty="0"/>
          </a:p>
          <a:p>
            <a:pPr marL="0" indent="0" algn="ctr">
              <a:buNone/>
            </a:pPr>
            <a:r>
              <a:rPr lang="en-GB" sz="3000" i="1" dirty="0"/>
              <a:t>With four parameters I can fit an elephant, and with five I can make him wiggle his trunk.</a:t>
            </a:r>
          </a:p>
          <a:p>
            <a:pPr marL="0" indent="0" algn="ctr">
              <a:buNone/>
            </a:pPr>
            <a:r>
              <a:rPr lang="en-GB" sz="2400" i="1" dirty="0"/>
              <a:t>John Von Neumann (1903-1957)</a:t>
            </a:r>
          </a:p>
          <a:p>
            <a:pPr marL="0" indent="0" algn="ctr">
              <a:buNone/>
            </a:pPr>
            <a:r>
              <a:rPr lang="en-GB" sz="2200" dirty="0"/>
              <a:t>American mathematician, physicist and computer scientist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dirty="0"/>
              <a:t>It is a paradox that artificial intelligence models may use billions of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pPr lvl="1"/>
                <a:r>
                  <a:rPr lang="en-GB" dirty="0"/>
                  <a:t>Even if we freeze the value of </a:t>
                </a:r>
                <a14:m>
                  <m:oMath xmlns:m="http://schemas.openxmlformats.org/officeDocument/2006/math">
                    <m:r>
                      <a:rPr lang="en-GB" sz="2400" i="1" noProof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/>
              <a:t>) </a:t>
            </a:r>
            <a:r>
              <a:rPr lang="en-GB" noProof="0" dirty="0"/>
              <a:t>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marL="914400" lvl="2" indent="0">
              <a:buNone/>
            </a:pPr>
            <a:r>
              <a:rPr lang="en-GB" sz="18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marL="914400" lvl="2" indent="0">
              <a:buNone/>
            </a:pPr>
            <a:r>
              <a:rPr lang="en-GB" sz="18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pPr lvl="1"/>
            <a:r>
              <a:rPr lang="en-GB" dirty="0"/>
              <a:t>Requires that you have created </a:t>
            </a:r>
            <a:r>
              <a:rPr lang="en-GB" dirty="0" err="1"/>
              <a:t>datafolder.m</a:t>
            </a:r>
            <a:endParaRPr lang="en-GB" b="0" i="0" noProof="0" dirty="0">
              <a:effectLst/>
            </a:endParaRP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1"/>
            <a:r>
              <a:rPr lang="en-GB" dirty="0"/>
              <a:t>This runs </a:t>
            </a:r>
            <a:r>
              <a:rPr lang="en-GB" dirty="0" err="1">
                <a:latin typeface="Consolas" panose="020B0609020204030204" pitchFamily="49" charset="0"/>
              </a:rPr>
              <a:t>analyse_experiment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all the files and collects the Trip and </a:t>
            </a:r>
            <a:r>
              <a:rPr lang="en-GB" dirty="0" err="1"/>
              <a:t>Tzip</a:t>
            </a:r>
            <a:r>
              <a:rPr lang="en-GB" dirty="0"/>
              <a:t> tables into TRIP and TZIP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[dx0;log10k0]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robustness,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>
                    <a:latin typeface="Consolas" panose="020B0609020204030204" pitchFamily="49" charset="0"/>
                  </a:rPr>
                  <a:t>and dx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  % To keep the bar graph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It follows that </a:t>
                </a:r>
                <a:r>
                  <a:rPr lang="en-GB" dirty="0" err="1"/>
                  <a:t>i</a:t>
                </a:r>
                <a:r>
                  <a:rPr lang="en-GB" noProof="0" dirty="0"/>
                  <a:t>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1nm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</a:t>
            </a:r>
            <a:r>
              <a:rPr lang="en-GB" noProof="0"/>
              <a:t>: 1pN </a:t>
            </a:r>
            <a:r>
              <a:rPr lang="en-GB" noProof="0" dirty="0"/>
              <a:t>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 dirty="0" err="1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number of rips and the bin width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nb-NO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br>
                  <a:rPr lang="nb-NO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‡</m:t>
                    </m:r>
                  </m:oMath>
                </a14:m>
                <a:r>
                  <a:rPr lang="en-GB" sz="18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“Double dagger</a:t>
                </a:r>
                <a:r>
                  <a:rPr lang="en-GB" sz="2000" dirty="0"/>
                  <a:t>” </a:t>
                </a:r>
                <a:r>
                  <a:rPr lang="en-GB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(U+2021)</a:t>
                </a:r>
              </a:p>
              <a:p>
                <a:pPr marL="457200" lvl="1" indent="0">
                  <a:buNone/>
                </a:pPr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  <a:blipFill>
                <a:blip r:embed="rId3"/>
                <a:stretch>
                  <a:fillRect l="-1111" t="-2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FF4-ACFE-FA8A-D457-C2A9296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force unfolding rate k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891-7D1B-C8D2-C6A4-9AFDBFED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protein we study is quite stable</a:t>
            </a:r>
          </a:p>
          <a:p>
            <a:r>
              <a:rPr lang="en-GB" dirty="0"/>
              <a:t>This means that k</a:t>
            </a:r>
            <a:r>
              <a:rPr lang="en-GB" baseline="-25000" dirty="0"/>
              <a:t>0</a:t>
            </a:r>
            <a:r>
              <a:rPr lang="en-GB" dirty="0"/>
              <a:t> has a very low value</a:t>
            </a:r>
          </a:p>
          <a:p>
            <a:r>
              <a:rPr lang="en-GB" dirty="0"/>
              <a:t>When we try estimate this value directly </a:t>
            </a:r>
            <a:r>
              <a:rPr lang="en-GB" i="1" noProof="0" dirty="0" err="1">
                <a:latin typeface="Consolas" panose="020B0609020204030204" pitchFamily="49" charset="0"/>
              </a:rPr>
              <a:t>nlparci</a:t>
            </a:r>
            <a:r>
              <a:rPr lang="en-GB" i="1" noProof="0" dirty="0">
                <a:latin typeface="Consolas" panose="020B0609020204030204" pitchFamily="49" charset="0"/>
              </a:rPr>
              <a:t> </a:t>
            </a:r>
            <a:r>
              <a:rPr lang="en-GB" dirty="0"/>
              <a:t>tends to give confidence intervals that include negative values.</a:t>
            </a:r>
          </a:p>
          <a:p>
            <a:r>
              <a:rPr lang="en-GB" dirty="0"/>
              <a:t>Negative values of k</a:t>
            </a:r>
            <a:r>
              <a:rPr lang="en-GB" baseline="-25000" dirty="0"/>
              <a:t>0</a:t>
            </a:r>
            <a:r>
              <a:rPr lang="en-GB" dirty="0"/>
              <a:t> do not make sense</a:t>
            </a:r>
          </a:p>
          <a:p>
            <a:r>
              <a:rPr lang="en-GB" dirty="0"/>
              <a:t>So instead, we try to fit the base 10 logarithm of k</a:t>
            </a:r>
            <a:r>
              <a:rPr lang="en-GB" baseline="-25000" dirty="0"/>
              <a:t>0</a:t>
            </a:r>
            <a:r>
              <a:rPr lang="en-GB" dirty="0"/>
              <a:t>: log10(k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r>
              <a:rPr lang="en-GB" dirty="0"/>
              <a:t>This is more well-behaved and gives reasonable (but sometimes wide)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375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27347</TotalTime>
  <Words>2362</Words>
  <Application>Microsoft Office PowerPoint</Application>
  <PresentationFormat>Widescreen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Arial Unicode MS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Zero force unfolding rate k0</vt:lpstr>
      <vt:lpstr>Confidence interval and standard deviation</vt:lpstr>
      <vt:lpstr>Fitting results</vt:lpstr>
      <vt:lpstr>What do the parameters mean?</vt:lpstr>
      <vt:lpstr>The Dudko model</vt:lpstr>
      <vt:lpstr>Over-parameterization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2024-12-09T16:46:27Z</dcterms:modified>
</cp:coreProperties>
</file>