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0c59a504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0c59a504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f02abd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f02ab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f02abd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f02abd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f02abd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f02abd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dd9ba1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dd9ba1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dd9ba1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dd9ba1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dd9ba1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dd9ba1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eaa9b3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eaa9b3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eaa9b3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eaa9b3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c59a504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c59a504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eaa9b3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eaa9b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c59a504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c59a504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c59a504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c59a504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c59a504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c59a504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eaa9b3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eaa9b3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eaa9b3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eaa9b3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dd9ba1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dd9ba1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PGNIxIpAXXDYkc55RxrSWTzSKKJ_vd9z/view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ARE: Feu de forêt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580705"/>
            <a:ext cx="5907000" cy="22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Simulation d’un feu de forêt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TOSTIVINT Thomas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KESRAOUI Waniss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KAGABE Christ </a:t>
            </a:r>
            <a:endParaRPr sz="14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125" y="2971300"/>
            <a:ext cx="3152950" cy="18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700" y="5"/>
            <a:ext cx="24003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rgbClr val="FFFFFF"/>
                </a:solidFill>
              </a:rPr>
              <a:t>III)Simulation:</a:t>
            </a:r>
            <a:endParaRPr sz="2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On </a:t>
            </a:r>
            <a:r>
              <a:rPr lang="fr" sz="1800">
                <a:solidFill>
                  <a:srgbClr val="FFFFFF"/>
                </a:solidFill>
              </a:rPr>
              <a:t>crée</a:t>
            </a:r>
            <a:r>
              <a:rPr lang="fr" sz="1800">
                <a:solidFill>
                  <a:srgbClr val="FFFFFF"/>
                </a:solidFill>
              </a:rPr>
              <a:t> une nouvelle matrice afin de </a:t>
            </a:r>
            <a:r>
              <a:rPr lang="fr" sz="1800">
                <a:solidFill>
                  <a:srgbClr val="FFFFFF"/>
                </a:solidFill>
              </a:rPr>
              <a:t>renseigner</a:t>
            </a:r>
            <a:r>
              <a:rPr lang="fr" sz="1800">
                <a:solidFill>
                  <a:srgbClr val="FFFFFF"/>
                </a:solidFill>
              </a:rPr>
              <a:t> la </a:t>
            </a:r>
            <a:r>
              <a:rPr lang="fr" sz="1800">
                <a:solidFill>
                  <a:srgbClr val="FFFFFF"/>
                </a:solidFill>
              </a:rPr>
              <a:t>probabilité</a:t>
            </a:r>
            <a:r>
              <a:rPr lang="fr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qu'ont</a:t>
            </a:r>
            <a:r>
              <a:rPr lang="fr" sz="1800">
                <a:solidFill>
                  <a:srgbClr val="FFFFFF"/>
                </a:solidFill>
              </a:rPr>
              <a:t> les cases de </a:t>
            </a:r>
            <a:r>
              <a:rPr lang="fr" sz="1800">
                <a:solidFill>
                  <a:srgbClr val="FFFFFF"/>
                </a:solidFill>
              </a:rPr>
              <a:t>brûler.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La probabilité est modifier par le nombre de case d’eau à proximité.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813" y="3466450"/>
            <a:ext cx="27146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rgbClr val="FFFFFF"/>
                </a:solidFill>
              </a:rPr>
              <a:t>III)Simulation:</a:t>
            </a:r>
            <a:endParaRPr sz="2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On </a:t>
            </a:r>
            <a:r>
              <a:rPr lang="fr" sz="1800">
                <a:solidFill>
                  <a:srgbClr val="FFFFFF"/>
                </a:solidFill>
              </a:rPr>
              <a:t>repère</a:t>
            </a:r>
            <a:r>
              <a:rPr lang="fr" sz="1800">
                <a:solidFill>
                  <a:srgbClr val="FFFFFF"/>
                </a:solidFill>
              </a:rPr>
              <a:t> les cases </a:t>
            </a:r>
            <a:r>
              <a:rPr lang="fr" sz="1800">
                <a:solidFill>
                  <a:srgbClr val="FFFFFF"/>
                </a:solidFill>
              </a:rPr>
              <a:t>susceptibles</a:t>
            </a:r>
            <a:r>
              <a:rPr lang="fr" sz="1800">
                <a:solidFill>
                  <a:srgbClr val="FFFFFF"/>
                </a:solidFill>
              </a:rPr>
              <a:t> de </a:t>
            </a:r>
            <a:r>
              <a:rPr lang="fr" sz="1800">
                <a:solidFill>
                  <a:srgbClr val="FFFFFF"/>
                </a:solidFill>
              </a:rPr>
              <a:t>brûler</a:t>
            </a:r>
            <a:r>
              <a:rPr lang="fr" sz="1800">
                <a:solidFill>
                  <a:srgbClr val="FFFFFF"/>
                </a:solidFill>
              </a:rPr>
              <a:t> par </a:t>
            </a:r>
            <a:r>
              <a:rPr lang="fr" sz="1800">
                <a:solidFill>
                  <a:srgbClr val="FFFFFF"/>
                </a:solidFill>
              </a:rPr>
              <a:t>proximité</a:t>
            </a:r>
            <a:r>
              <a:rPr lang="fr" sz="1800">
                <a:solidFill>
                  <a:srgbClr val="FFFFFF"/>
                </a:solidFill>
              </a:rPr>
              <a:t> en </a:t>
            </a:r>
            <a:r>
              <a:rPr lang="fr" sz="1800">
                <a:solidFill>
                  <a:srgbClr val="FFFFFF"/>
                </a:solidFill>
              </a:rPr>
              <a:t>fonction</a:t>
            </a:r>
            <a:r>
              <a:rPr lang="fr" sz="1800">
                <a:solidFill>
                  <a:srgbClr val="FFFFFF"/>
                </a:solidFill>
              </a:rPr>
              <a:t> de la direction du vent.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On </a:t>
            </a:r>
            <a:r>
              <a:rPr lang="fr" sz="1800">
                <a:solidFill>
                  <a:srgbClr val="FFFFFF"/>
                </a:solidFill>
              </a:rPr>
              <a:t>repère</a:t>
            </a:r>
            <a:r>
              <a:rPr lang="fr" sz="1800">
                <a:solidFill>
                  <a:srgbClr val="FFFFFF"/>
                </a:solidFill>
              </a:rPr>
              <a:t> ensuite celle susceptible de </a:t>
            </a:r>
            <a:r>
              <a:rPr lang="fr" sz="1800">
                <a:solidFill>
                  <a:srgbClr val="FFFFFF"/>
                </a:solidFill>
              </a:rPr>
              <a:t>brûler</a:t>
            </a:r>
            <a:r>
              <a:rPr lang="fr" sz="1800">
                <a:solidFill>
                  <a:srgbClr val="FFFFFF"/>
                </a:solidFill>
              </a:rPr>
              <a:t>  à cause du vent.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625" y="2513593"/>
            <a:ext cx="3169100" cy="237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rgbClr val="FFFFFF"/>
                </a:solidFill>
              </a:rPr>
              <a:t>III)Simulation :</a:t>
            </a:r>
            <a:endParaRPr sz="2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		</a:t>
            </a:r>
            <a:r>
              <a:rPr lang="fr" sz="1800">
                <a:solidFill>
                  <a:srgbClr val="FFFFFF"/>
                </a:solidFill>
              </a:rPr>
              <a:t>Initialise des pompiers dans un coin de la matrice.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	On calcule leur distance par rapport au feu le plus proche on 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les dirigent dans cette direction.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950" y="2437304"/>
            <a:ext cx="3261276" cy="24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 flipH="1" rot="10800000">
            <a:off x="-72650" y="5114425"/>
            <a:ext cx="8986800" cy="31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-131450" y="514350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III)Simulation : </a:t>
            </a:r>
            <a:endParaRPr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Etape 3: Propager le feu jusqu’à ce qu’il s’arrête ou brûle tout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Ici on peut voir que à la fin de la simulation la partie en haut à gauche a totalement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finit par brûler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501" y="2161200"/>
            <a:ext cx="5101650" cy="2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 flipH="1" rot="10800000">
            <a:off x="-72650" y="5114425"/>
            <a:ext cx="8986800" cy="31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-131450" y="514350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III)Simulation :</a:t>
            </a:r>
            <a:endParaRPr sz="20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 représente l'évolution de la matrice avec une animation.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6" title="lin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850" y="1657350"/>
            <a:ext cx="54171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 flipH="1" rot="10800000">
            <a:off x="-72650" y="5114425"/>
            <a:ext cx="8986800" cy="31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-131450" y="514350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IV)Analyse:</a:t>
            </a:r>
            <a:endParaRPr sz="20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Pour comparer les 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différentes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simulation de 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forêt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on compte le nombre d’arbres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simulation avec 0.1 pour l’eau et en faisant varier la proportion d’arbre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25" y="1805150"/>
            <a:ext cx="4412374" cy="33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rgbClr val="FFFFFF"/>
                </a:solidFill>
              </a:rPr>
              <a:t>IV)Analyse :</a:t>
            </a:r>
            <a:endParaRPr sz="2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						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725" y="1597300"/>
            <a:ext cx="4728275" cy="35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4520650" y="1295925"/>
            <a:ext cx="45507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simulations avec plus de 70% d’eau en variant la proportion d’arbre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					</a:t>
            </a:r>
            <a:r>
              <a:rPr b="1" lang="fr" sz="2400">
                <a:solidFill>
                  <a:srgbClr val="FFFFFF"/>
                </a:solidFill>
              </a:rPr>
              <a:t>C</a:t>
            </a:r>
            <a:r>
              <a:rPr b="1" lang="fr" sz="2400">
                <a:solidFill>
                  <a:srgbClr val="FFFFFF"/>
                </a:solidFill>
              </a:rPr>
              <a:t>onclusion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</a:rPr>
              <a:t>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</a:rPr>
              <a:t>	</a:t>
            </a:r>
            <a:r>
              <a:rPr lang="fr" sz="1800">
                <a:solidFill>
                  <a:srgbClr val="FFFFFF"/>
                </a:solidFill>
              </a:rPr>
              <a:t>-Le </a:t>
            </a:r>
            <a:r>
              <a:rPr lang="fr" sz="1800">
                <a:solidFill>
                  <a:schemeClr val="lt1"/>
                </a:solidFill>
              </a:rPr>
              <a:t>Modèle</a:t>
            </a:r>
            <a:r>
              <a:rPr lang="fr" sz="1800">
                <a:solidFill>
                  <a:srgbClr val="FFFFFF"/>
                </a:solidFill>
              </a:rPr>
              <a:t> suit bien les </a:t>
            </a:r>
            <a:r>
              <a:rPr lang="fr" sz="1800">
                <a:solidFill>
                  <a:srgbClr val="FFFFFF"/>
                </a:solidFill>
              </a:rPr>
              <a:t>hypothèses</a:t>
            </a:r>
            <a:r>
              <a:rPr lang="fr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-Mais perfectible:</a:t>
            </a:r>
            <a:endParaRPr sz="1800">
              <a:solidFill>
                <a:srgbClr val="FFFFFF"/>
              </a:solidFill>
            </a:endParaRPr>
          </a:p>
          <a:p>
            <a:pPr indent="-342900" lvl="0" marL="18288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pompier trop lent/</a:t>
            </a:r>
            <a:r>
              <a:rPr lang="fr" sz="1800">
                <a:solidFill>
                  <a:srgbClr val="FFFFFF"/>
                </a:solidFill>
              </a:rPr>
              <a:t>inefficaces</a:t>
            </a:r>
            <a:endParaRPr sz="1800">
              <a:solidFill>
                <a:srgbClr val="FFFFFF"/>
              </a:solidFill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plus de prise en compte du terrain </a:t>
            </a:r>
            <a:endParaRPr sz="1800">
              <a:solidFill>
                <a:srgbClr val="FFFFFF"/>
              </a:solidFill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omet totalement les paramètres de température et de pressions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 flipH="1" rot="10800000">
            <a:off x="-72650" y="5114425"/>
            <a:ext cx="8986800" cy="31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-131450" y="514350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83850" y="279750"/>
            <a:ext cx="8376300" cy="4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Sommaire:</a:t>
            </a:r>
            <a:endParaRPr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I) Thème 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II) Modèle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III)Simulation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IV)Analyse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332175" y="185450"/>
            <a:ext cx="8485200" cy="463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-Changement climatique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Canicule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record de 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température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chaque été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-Nombreux 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départs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feu important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Problématique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: Comment la 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composition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d’une 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forêt</a:t>
            </a: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influe sur la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propagation du feu ?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 flipH="1" rot="10800000">
            <a:off x="-72650" y="5114425"/>
            <a:ext cx="8986800" cy="31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-131450" y="514350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I) Thème:</a:t>
            </a:r>
            <a:endParaRPr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-Feu : réaction chimique exothermique = combustion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Se déclenche en la présence d’un combustible, d’un comburant et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d’une source d'énergie.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-Forêt : surface majoritairement dominée par les arbres	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 flipH="1" rot="10800000">
            <a:off x="-72650" y="5114425"/>
            <a:ext cx="8986800" cy="31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-131450" y="514350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0" y="0"/>
            <a:ext cx="9144000" cy="5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</a:t>
            </a:r>
            <a:r>
              <a:rPr lang="f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)Modèle:</a:t>
            </a:r>
            <a:endParaRPr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Hypothèses: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-Le feu se propage plus difficilement à proximité de zone humide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-Les pompiers peuvent éteindre le feu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-La direction du vent influe sur le sens de propagation du feu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 flipH="1" rot="10800000">
            <a:off x="-72650" y="5114425"/>
            <a:ext cx="8986800" cy="31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" name="Google Shape;99;p1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III)Simulation: </a:t>
            </a:r>
            <a:endParaRPr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Etape 1: Simuler une forêt dans une matrice de dimension n,m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Ajouts d’éléments susceptibles de modifier l'expansion d’un feu de forêt 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-1 = eau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0 = roche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1 = arbres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2 = feu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3 = cendres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5 = pompier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-75" y="17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rgbClr val="FFFFFF"/>
                </a:solidFill>
              </a:rPr>
              <a:t>III)Simulation:</a:t>
            </a:r>
            <a:endParaRPr sz="2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Afin de </a:t>
            </a:r>
            <a:r>
              <a:rPr lang="fr" sz="1800">
                <a:solidFill>
                  <a:srgbClr val="FFFFFF"/>
                </a:solidFill>
              </a:rPr>
              <a:t>gérer</a:t>
            </a:r>
            <a:r>
              <a:rPr lang="fr" sz="1800">
                <a:solidFill>
                  <a:srgbClr val="FFFFFF"/>
                </a:solidFill>
              </a:rPr>
              <a:t> la </a:t>
            </a:r>
            <a:r>
              <a:rPr lang="fr" sz="1800">
                <a:solidFill>
                  <a:srgbClr val="FFFFFF"/>
                </a:solidFill>
              </a:rPr>
              <a:t>répartition</a:t>
            </a:r>
            <a:r>
              <a:rPr lang="fr" sz="1800">
                <a:solidFill>
                  <a:srgbClr val="FFFFFF"/>
                </a:solidFill>
              </a:rPr>
              <a:t> on introduit deux </a:t>
            </a:r>
            <a:r>
              <a:rPr lang="fr" sz="1800">
                <a:solidFill>
                  <a:srgbClr val="FFFFFF"/>
                </a:solidFill>
              </a:rPr>
              <a:t>paramètres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	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-Proportion d’arbre = pcoccup</a:t>
            </a:r>
            <a:endParaRPr sz="18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-proportion d’eau = pw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497" y="1615922"/>
            <a:ext cx="4485501" cy="2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rgbClr val="FFFFFF"/>
                </a:solidFill>
              </a:rPr>
              <a:t>III)Simulation:</a:t>
            </a:r>
            <a:endParaRPr sz="2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	Exemple 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	0.7 signifie que 70% de la </a:t>
            </a:r>
            <a:r>
              <a:rPr lang="fr" sz="1800">
                <a:solidFill>
                  <a:srgbClr val="FFFFFF"/>
                </a:solidFill>
              </a:rPr>
              <a:t>forêt</a:t>
            </a:r>
            <a:r>
              <a:rPr lang="fr" sz="1800">
                <a:solidFill>
                  <a:srgbClr val="FFFFFF"/>
                </a:solidFill>
              </a:rPr>
              <a:t> est </a:t>
            </a:r>
            <a:r>
              <a:rPr lang="fr" sz="1800">
                <a:solidFill>
                  <a:srgbClr val="FFFFFF"/>
                </a:solidFill>
              </a:rPr>
              <a:t>composée</a:t>
            </a:r>
            <a:r>
              <a:rPr lang="fr" sz="1800">
                <a:solidFill>
                  <a:srgbClr val="FFFFFF"/>
                </a:solidFill>
              </a:rPr>
              <a:t> d’arbres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	0.5 que la </a:t>
            </a:r>
            <a:r>
              <a:rPr lang="fr" sz="1800">
                <a:solidFill>
                  <a:srgbClr val="FFFFFF"/>
                </a:solidFill>
              </a:rPr>
              <a:t>moitié</a:t>
            </a:r>
            <a:r>
              <a:rPr lang="fr" sz="1800">
                <a:solidFill>
                  <a:srgbClr val="FFFFFF"/>
                </a:solidFill>
              </a:rPr>
              <a:t> du reste de la </a:t>
            </a:r>
            <a:r>
              <a:rPr lang="fr" sz="1800">
                <a:solidFill>
                  <a:srgbClr val="FFFFFF"/>
                </a:solidFill>
              </a:rPr>
              <a:t>forêt</a:t>
            </a:r>
            <a:r>
              <a:rPr lang="fr" sz="1800">
                <a:solidFill>
                  <a:srgbClr val="FFFFFF"/>
                </a:solidFill>
              </a:rPr>
              <a:t> est de l’eau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	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	on a donc : 70% d’arbres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			    15% d’eau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				    15% de rocher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25" y="1113350"/>
            <a:ext cx="4743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625" y="2863075"/>
            <a:ext cx="4140375" cy="22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 flipH="1" rot="10800000">
            <a:off x="-72650" y="5114425"/>
            <a:ext cx="8986800" cy="31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-131450" y="514350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0" y="0"/>
            <a:ext cx="9028800" cy="5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III)Simulation : </a:t>
            </a:r>
            <a:endParaRPr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Etape 2: Permettre à la forêt de brûler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	Pour cela on initialise une case en feu parmis une case ‘arbre’ aléatoire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49" y="1847900"/>
            <a:ext cx="5446113" cy="29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