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3" r:id="rId3"/>
    <p:sldId id="270" r:id="rId4"/>
    <p:sldId id="257" r:id="rId5"/>
    <p:sldId id="277" r:id="rId6"/>
    <p:sldId id="258" r:id="rId7"/>
    <p:sldId id="261" r:id="rId8"/>
    <p:sldId id="262" r:id="rId9"/>
    <p:sldId id="260" r:id="rId10"/>
    <p:sldId id="272" r:id="rId11"/>
    <p:sldId id="279" r:id="rId12"/>
    <p:sldId id="266" r:id="rId13"/>
    <p:sldId id="273" r:id="rId14"/>
    <p:sldId id="274" r:id="rId15"/>
    <p:sldId id="276" r:id="rId16"/>
    <p:sldId id="268" r:id="rId17"/>
    <p:sldId id="27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8EF81-CFBF-420D-94CD-72C6235F716E}" v="12" dt="2019-04-16T20:39:02.272"/>
    <p1510:client id="{7374A331-8A2E-487F-9869-1F9D75299024}" v="2" dt="2019-04-17T06:46:14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2697B-FCD6-478B-AE6E-B16FDE750EA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1EAFD8-6FB1-4C61-80FC-FC703AC5D710}">
      <dgm:prSet/>
      <dgm:spPr/>
      <dgm:t>
        <a:bodyPr/>
        <a:lstStyle/>
        <a:p>
          <a:r>
            <a:rPr lang="fr-FR"/>
            <a:t>La faim</a:t>
          </a:r>
          <a:endParaRPr lang="en-US"/>
        </a:p>
      </dgm:t>
    </dgm:pt>
    <dgm:pt modelId="{DB6D5D2A-4E2B-41D1-83E8-47DD353246BB}" type="parTrans" cxnId="{C7055036-2A5C-4951-93E6-9174F97D7C70}">
      <dgm:prSet/>
      <dgm:spPr/>
      <dgm:t>
        <a:bodyPr/>
        <a:lstStyle/>
        <a:p>
          <a:endParaRPr lang="en-US"/>
        </a:p>
      </dgm:t>
    </dgm:pt>
    <dgm:pt modelId="{80D66802-AAEB-4116-A3ED-207DFACEB841}" type="sibTrans" cxnId="{C7055036-2A5C-4951-93E6-9174F97D7C70}">
      <dgm:prSet/>
      <dgm:spPr/>
      <dgm:t>
        <a:bodyPr/>
        <a:lstStyle/>
        <a:p>
          <a:endParaRPr lang="en-US"/>
        </a:p>
      </dgm:t>
    </dgm:pt>
    <dgm:pt modelId="{A3B111A4-5BB4-43BD-9AEF-F1F69727FEF7}">
      <dgm:prSet/>
      <dgm:spPr/>
      <dgm:t>
        <a:bodyPr/>
        <a:lstStyle/>
        <a:p>
          <a:r>
            <a:rPr lang="fr-FR"/>
            <a:t>Distance humain-zombie</a:t>
          </a:r>
          <a:endParaRPr lang="en-US"/>
        </a:p>
      </dgm:t>
    </dgm:pt>
    <dgm:pt modelId="{066D4E1E-2F19-4ECD-AB82-9628DEFC7272}" type="parTrans" cxnId="{2B68A752-80D5-4D30-B36E-87662F948D12}">
      <dgm:prSet/>
      <dgm:spPr/>
      <dgm:t>
        <a:bodyPr/>
        <a:lstStyle/>
        <a:p>
          <a:endParaRPr lang="en-US"/>
        </a:p>
      </dgm:t>
    </dgm:pt>
    <dgm:pt modelId="{BE42837E-814C-412B-ADD7-BE1836244E66}" type="sibTrans" cxnId="{2B68A752-80D5-4D30-B36E-87662F948D12}">
      <dgm:prSet/>
      <dgm:spPr/>
      <dgm:t>
        <a:bodyPr/>
        <a:lstStyle/>
        <a:p>
          <a:endParaRPr lang="en-US"/>
        </a:p>
      </dgm:t>
    </dgm:pt>
    <dgm:pt modelId="{5F9C8C6D-9A83-48BA-9109-76777FF9ECC6}">
      <dgm:prSet/>
      <dgm:spPr/>
      <dgm:t>
        <a:bodyPr/>
        <a:lstStyle/>
        <a:p>
          <a:r>
            <a:rPr lang="fr-FR"/>
            <a:t>Points de vie</a:t>
          </a:r>
          <a:endParaRPr lang="en-US"/>
        </a:p>
      </dgm:t>
    </dgm:pt>
    <dgm:pt modelId="{33738156-0336-40DC-8137-A608C0F8DA86}" type="parTrans" cxnId="{1DE2A194-70C3-49D9-84E5-BBEAB718D936}">
      <dgm:prSet/>
      <dgm:spPr/>
      <dgm:t>
        <a:bodyPr/>
        <a:lstStyle/>
        <a:p>
          <a:endParaRPr lang="en-US"/>
        </a:p>
      </dgm:t>
    </dgm:pt>
    <dgm:pt modelId="{C026E218-6CF8-40A4-83A8-01E20D566CF5}" type="sibTrans" cxnId="{1DE2A194-70C3-49D9-84E5-BBEAB718D936}">
      <dgm:prSet/>
      <dgm:spPr/>
      <dgm:t>
        <a:bodyPr/>
        <a:lstStyle/>
        <a:p>
          <a:endParaRPr lang="en-US"/>
        </a:p>
      </dgm:t>
    </dgm:pt>
    <dgm:pt modelId="{30A9F852-F347-416D-94DC-818B0670D2D2}">
      <dgm:prSet/>
      <dgm:spPr/>
      <dgm:t>
        <a:bodyPr/>
        <a:lstStyle/>
        <a:p>
          <a:r>
            <a:rPr lang="fr-FR"/>
            <a:t>Tuer les zombies</a:t>
          </a:r>
          <a:endParaRPr lang="en-US"/>
        </a:p>
      </dgm:t>
    </dgm:pt>
    <dgm:pt modelId="{8CB8F08F-BA13-43CD-9184-A7BE6E45D33F}" type="parTrans" cxnId="{5F49716F-D4FA-4773-9D0B-44EAACC5ECCF}">
      <dgm:prSet/>
      <dgm:spPr/>
      <dgm:t>
        <a:bodyPr/>
        <a:lstStyle/>
        <a:p>
          <a:endParaRPr lang="en-US"/>
        </a:p>
      </dgm:t>
    </dgm:pt>
    <dgm:pt modelId="{EA3B57BE-8D2E-4A45-8843-7E87B6A4DA8E}" type="sibTrans" cxnId="{5F49716F-D4FA-4773-9D0B-44EAACC5ECCF}">
      <dgm:prSet/>
      <dgm:spPr/>
      <dgm:t>
        <a:bodyPr/>
        <a:lstStyle/>
        <a:p>
          <a:endParaRPr lang="en-US"/>
        </a:p>
      </dgm:t>
    </dgm:pt>
    <dgm:pt modelId="{F9D2DEE5-78CA-4AD9-A99E-07269F532770}">
      <dgm:prSet/>
      <dgm:spPr/>
      <dgm:t>
        <a:bodyPr/>
        <a:lstStyle/>
        <a:p>
          <a:r>
            <a:rPr lang="fr-FR"/>
            <a:t>Ravitaillement</a:t>
          </a:r>
          <a:endParaRPr lang="en-US"/>
        </a:p>
      </dgm:t>
    </dgm:pt>
    <dgm:pt modelId="{3556DD32-FD5F-4000-8A27-EB7C24BA795C}" type="parTrans" cxnId="{C17274FD-5DB1-4ECD-92F9-BFB3158C2AE5}">
      <dgm:prSet/>
      <dgm:spPr/>
      <dgm:t>
        <a:bodyPr/>
        <a:lstStyle/>
        <a:p>
          <a:endParaRPr lang="en-US"/>
        </a:p>
      </dgm:t>
    </dgm:pt>
    <dgm:pt modelId="{0813005B-1424-4A6C-9D6A-E3B6030F08DD}" type="sibTrans" cxnId="{C17274FD-5DB1-4ECD-92F9-BFB3158C2AE5}">
      <dgm:prSet/>
      <dgm:spPr/>
      <dgm:t>
        <a:bodyPr/>
        <a:lstStyle/>
        <a:p>
          <a:endParaRPr lang="en-US"/>
        </a:p>
      </dgm:t>
    </dgm:pt>
    <dgm:pt modelId="{C16783CC-E061-44D4-BCAB-151DED7971AF}">
      <dgm:prSet/>
      <dgm:spPr/>
      <dgm:t>
        <a:bodyPr/>
        <a:lstStyle/>
        <a:p>
          <a:r>
            <a:rPr lang="fr-FR"/>
            <a:t>Fuir</a:t>
          </a:r>
          <a:endParaRPr lang="en-US"/>
        </a:p>
      </dgm:t>
    </dgm:pt>
    <dgm:pt modelId="{3AB26A69-AB56-4358-B797-E2B260C11F3E}" type="parTrans" cxnId="{18CC7D89-BF4D-4505-9B76-C45C0425F7B1}">
      <dgm:prSet/>
      <dgm:spPr/>
      <dgm:t>
        <a:bodyPr/>
        <a:lstStyle/>
        <a:p>
          <a:endParaRPr lang="en-US"/>
        </a:p>
      </dgm:t>
    </dgm:pt>
    <dgm:pt modelId="{1F4DE6B8-08C8-4904-8B50-54E9A721A548}" type="sibTrans" cxnId="{18CC7D89-BF4D-4505-9B76-C45C0425F7B1}">
      <dgm:prSet/>
      <dgm:spPr/>
      <dgm:t>
        <a:bodyPr/>
        <a:lstStyle/>
        <a:p>
          <a:endParaRPr lang="en-US"/>
        </a:p>
      </dgm:t>
    </dgm:pt>
    <dgm:pt modelId="{CE721387-7DBC-468B-B4EC-5196BC38D2FE}" type="pres">
      <dgm:prSet presAssocID="{AE02697B-FCD6-478B-AE6E-B16FDE750EAF}" presName="diagram" presStyleCnt="0">
        <dgm:presLayoutVars>
          <dgm:dir/>
          <dgm:resizeHandles val="exact"/>
        </dgm:presLayoutVars>
      </dgm:prSet>
      <dgm:spPr/>
    </dgm:pt>
    <dgm:pt modelId="{17DA86F5-391F-42C1-97D3-CE59C7635B9B}" type="pres">
      <dgm:prSet presAssocID="{CA1EAFD8-6FB1-4C61-80FC-FC703AC5D710}" presName="node" presStyleLbl="node1" presStyleIdx="0" presStyleCnt="6">
        <dgm:presLayoutVars>
          <dgm:bulletEnabled val="1"/>
        </dgm:presLayoutVars>
      </dgm:prSet>
      <dgm:spPr/>
    </dgm:pt>
    <dgm:pt modelId="{A9BD027B-BD57-41B7-87AE-B6B9BEFE4ADF}" type="pres">
      <dgm:prSet presAssocID="{80D66802-AAEB-4116-A3ED-207DFACEB841}" presName="sibTrans" presStyleCnt="0"/>
      <dgm:spPr/>
    </dgm:pt>
    <dgm:pt modelId="{8F1A2912-92CA-4077-AC54-7FD9BD0F4374}" type="pres">
      <dgm:prSet presAssocID="{A3B111A4-5BB4-43BD-9AEF-F1F69727FEF7}" presName="node" presStyleLbl="node1" presStyleIdx="1" presStyleCnt="6">
        <dgm:presLayoutVars>
          <dgm:bulletEnabled val="1"/>
        </dgm:presLayoutVars>
      </dgm:prSet>
      <dgm:spPr/>
    </dgm:pt>
    <dgm:pt modelId="{2E7C3CD1-F451-461E-9C51-E9CA55527288}" type="pres">
      <dgm:prSet presAssocID="{BE42837E-814C-412B-ADD7-BE1836244E66}" presName="sibTrans" presStyleCnt="0"/>
      <dgm:spPr/>
    </dgm:pt>
    <dgm:pt modelId="{F806EAA6-3AA8-43C0-BEF8-522179DA19CA}" type="pres">
      <dgm:prSet presAssocID="{5F9C8C6D-9A83-48BA-9109-76777FF9ECC6}" presName="node" presStyleLbl="node1" presStyleIdx="2" presStyleCnt="6">
        <dgm:presLayoutVars>
          <dgm:bulletEnabled val="1"/>
        </dgm:presLayoutVars>
      </dgm:prSet>
      <dgm:spPr/>
    </dgm:pt>
    <dgm:pt modelId="{D64877F9-A534-40B1-A0A0-79F63389EA9A}" type="pres">
      <dgm:prSet presAssocID="{C026E218-6CF8-40A4-83A8-01E20D566CF5}" presName="sibTrans" presStyleCnt="0"/>
      <dgm:spPr/>
    </dgm:pt>
    <dgm:pt modelId="{9B063CDB-F972-48DB-A94C-72E4A5DBE463}" type="pres">
      <dgm:prSet presAssocID="{30A9F852-F347-416D-94DC-818B0670D2D2}" presName="node" presStyleLbl="node1" presStyleIdx="3" presStyleCnt="6">
        <dgm:presLayoutVars>
          <dgm:bulletEnabled val="1"/>
        </dgm:presLayoutVars>
      </dgm:prSet>
      <dgm:spPr/>
    </dgm:pt>
    <dgm:pt modelId="{9E38417F-491B-48E5-BD51-EFBA326ACAD3}" type="pres">
      <dgm:prSet presAssocID="{EA3B57BE-8D2E-4A45-8843-7E87B6A4DA8E}" presName="sibTrans" presStyleCnt="0"/>
      <dgm:spPr/>
    </dgm:pt>
    <dgm:pt modelId="{71653B4E-B0B2-4B75-AD19-A4A41B7D04FB}" type="pres">
      <dgm:prSet presAssocID="{F9D2DEE5-78CA-4AD9-A99E-07269F532770}" presName="node" presStyleLbl="node1" presStyleIdx="4" presStyleCnt="6">
        <dgm:presLayoutVars>
          <dgm:bulletEnabled val="1"/>
        </dgm:presLayoutVars>
      </dgm:prSet>
      <dgm:spPr/>
    </dgm:pt>
    <dgm:pt modelId="{08B007AA-93E1-4613-8D8F-0C7CA12B63A2}" type="pres">
      <dgm:prSet presAssocID="{0813005B-1424-4A6C-9D6A-E3B6030F08DD}" presName="sibTrans" presStyleCnt="0"/>
      <dgm:spPr/>
    </dgm:pt>
    <dgm:pt modelId="{C0EDB601-7E6A-4F9E-A500-349446E32797}" type="pres">
      <dgm:prSet presAssocID="{C16783CC-E061-44D4-BCAB-151DED7971AF}" presName="node" presStyleLbl="node1" presStyleIdx="5" presStyleCnt="6">
        <dgm:presLayoutVars>
          <dgm:bulletEnabled val="1"/>
        </dgm:presLayoutVars>
      </dgm:prSet>
      <dgm:spPr/>
    </dgm:pt>
  </dgm:ptLst>
  <dgm:cxnLst>
    <dgm:cxn modelId="{C7055036-2A5C-4951-93E6-9174F97D7C70}" srcId="{AE02697B-FCD6-478B-AE6E-B16FDE750EAF}" destId="{CA1EAFD8-6FB1-4C61-80FC-FC703AC5D710}" srcOrd="0" destOrd="0" parTransId="{DB6D5D2A-4E2B-41D1-83E8-47DD353246BB}" sibTransId="{80D66802-AAEB-4116-A3ED-207DFACEB841}"/>
    <dgm:cxn modelId="{5F49716F-D4FA-4773-9D0B-44EAACC5ECCF}" srcId="{AE02697B-FCD6-478B-AE6E-B16FDE750EAF}" destId="{30A9F852-F347-416D-94DC-818B0670D2D2}" srcOrd="3" destOrd="0" parTransId="{8CB8F08F-BA13-43CD-9184-A7BE6E45D33F}" sibTransId="{EA3B57BE-8D2E-4A45-8843-7E87B6A4DA8E}"/>
    <dgm:cxn modelId="{00F77172-27D9-4461-85FD-DCC1450AD7B1}" type="presOf" srcId="{CA1EAFD8-6FB1-4C61-80FC-FC703AC5D710}" destId="{17DA86F5-391F-42C1-97D3-CE59C7635B9B}" srcOrd="0" destOrd="0" presId="urn:microsoft.com/office/officeart/2005/8/layout/default"/>
    <dgm:cxn modelId="{2B68A752-80D5-4D30-B36E-87662F948D12}" srcId="{AE02697B-FCD6-478B-AE6E-B16FDE750EAF}" destId="{A3B111A4-5BB4-43BD-9AEF-F1F69727FEF7}" srcOrd="1" destOrd="0" parTransId="{066D4E1E-2F19-4ECD-AB82-9628DEFC7272}" sibTransId="{BE42837E-814C-412B-ADD7-BE1836244E66}"/>
    <dgm:cxn modelId="{18CC7D89-BF4D-4505-9B76-C45C0425F7B1}" srcId="{AE02697B-FCD6-478B-AE6E-B16FDE750EAF}" destId="{C16783CC-E061-44D4-BCAB-151DED7971AF}" srcOrd="5" destOrd="0" parTransId="{3AB26A69-AB56-4358-B797-E2B260C11F3E}" sibTransId="{1F4DE6B8-08C8-4904-8B50-54E9A721A548}"/>
    <dgm:cxn modelId="{055CCD91-365A-4D12-965F-E59293963384}" type="presOf" srcId="{AE02697B-FCD6-478B-AE6E-B16FDE750EAF}" destId="{CE721387-7DBC-468B-B4EC-5196BC38D2FE}" srcOrd="0" destOrd="0" presId="urn:microsoft.com/office/officeart/2005/8/layout/default"/>
    <dgm:cxn modelId="{1DE2A194-70C3-49D9-84E5-BBEAB718D936}" srcId="{AE02697B-FCD6-478B-AE6E-B16FDE750EAF}" destId="{5F9C8C6D-9A83-48BA-9109-76777FF9ECC6}" srcOrd="2" destOrd="0" parTransId="{33738156-0336-40DC-8137-A608C0F8DA86}" sibTransId="{C026E218-6CF8-40A4-83A8-01E20D566CF5}"/>
    <dgm:cxn modelId="{1C0792AE-DD06-4742-92FC-69595014EDB2}" type="presOf" srcId="{A3B111A4-5BB4-43BD-9AEF-F1F69727FEF7}" destId="{8F1A2912-92CA-4077-AC54-7FD9BD0F4374}" srcOrd="0" destOrd="0" presId="urn:microsoft.com/office/officeart/2005/8/layout/default"/>
    <dgm:cxn modelId="{E5F842CC-46A8-49EC-A759-697B90EB62AB}" type="presOf" srcId="{30A9F852-F347-416D-94DC-818B0670D2D2}" destId="{9B063CDB-F972-48DB-A94C-72E4A5DBE463}" srcOrd="0" destOrd="0" presId="urn:microsoft.com/office/officeart/2005/8/layout/default"/>
    <dgm:cxn modelId="{76B473E5-7C5D-49B7-B06A-DD24C0B8B5D6}" type="presOf" srcId="{C16783CC-E061-44D4-BCAB-151DED7971AF}" destId="{C0EDB601-7E6A-4F9E-A500-349446E32797}" srcOrd="0" destOrd="0" presId="urn:microsoft.com/office/officeart/2005/8/layout/default"/>
    <dgm:cxn modelId="{F24DD0EA-ABBF-46B3-8B9A-6E9EF51B9664}" type="presOf" srcId="{F9D2DEE5-78CA-4AD9-A99E-07269F532770}" destId="{71653B4E-B0B2-4B75-AD19-A4A41B7D04FB}" srcOrd="0" destOrd="0" presId="urn:microsoft.com/office/officeart/2005/8/layout/default"/>
    <dgm:cxn modelId="{9E681FF8-83E0-4371-9D10-3DAA6C9E4605}" type="presOf" srcId="{5F9C8C6D-9A83-48BA-9109-76777FF9ECC6}" destId="{F806EAA6-3AA8-43C0-BEF8-522179DA19CA}" srcOrd="0" destOrd="0" presId="urn:microsoft.com/office/officeart/2005/8/layout/default"/>
    <dgm:cxn modelId="{C17274FD-5DB1-4ECD-92F9-BFB3158C2AE5}" srcId="{AE02697B-FCD6-478B-AE6E-B16FDE750EAF}" destId="{F9D2DEE5-78CA-4AD9-A99E-07269F532770}" srcOrd="4" destOrd="0" parTransId="{3556DD32-FD5F-4000-8A27-EB7C24BA795C}" sibTransId="{0813005B-1424-4A6C-9D6A-E3B6030F08DD}"/>
    <dgm:cxn modelId="{301CB895-DCFD-40F6-B9C6-C7D96F8B32C3}" type="presParOf" srcId="{CE721387-7DBC-468B-B4EC-5196BC38D2FE}" destId="{17DA86F5-391F-42C1-97D3-CE59C7635B9B}" srcOrd="0" destOrd="0" presId="urn:microsoft.com/office/officeart/2005/8/layout/default"/>
    <dgm:cxn modelId="{EC188F49-09B5-4D58-B651-3FAEC8B194F0}" type="presParOf" srcId="{CE721387-7DBC-468B-B4EC-5196BC38D2FE}" destId="{A9BD027B-BD57-41B7-87AE-B6B9BEFE4ADF}" srcOrd="1" destOrd="0" presId="urn:microsoft.com/office/officeart/2005/8/layout/default"/>
    <dgm:cxn modelId="{691424C8-8E5A-4C07-BE0E-56CF079AEA2B}" type="presParOf" srcId="{CE721387-7DBC-468B-B4EC-5196BC38D2FE}" destId="{8F1A2912-92CA-4077-AC54-7FD9BD0F4374}" srcOrd="2" destOrd="0" presId="urn:microsoft.com/office/officeart/2005/8/layout/default"/>
    <dgm:cxn modelId="{9F46C0AB-D29B-4CAB-A346-337B5D882FBF}" type="presParOf" srcId="{CE721387-7DBC-468B-B4EC-5196BC38D2FE}" destId="{2E7C3CD1-F451-461E-9C51-E9CA55527288}" srcOrd="3" destOrd="0" presId="urn:microsoft.com/office/officeart/2005/8/layout/default"/>
    <dgm:cxn modelId="{DC3ACF2A-122B-496B-A835-B94D73F32EE4}" type="presParOf" srcId="{CE721387-7DBC-468B-B4EC-5196BC38D2FE}" destId="{F806EAA6-3AA8-43C0-BEF8-522179DA19CA}" srcOrd="4" destOrd="0" presId="urn:microsoft.com/office/officeart/2005/8/layout/default"/>
    <dgm:cxn modelId="{5D51D44E-521B-49A1-BEBF-8032CA51426F}" type="presParOf" srcId="{CE721387-7DBC-468B-B4EC-5196BC38D2FE}" destId="{D64877F9-A534-40B1-A0A0-79F63389EA9A}" srcOrd="5" destOrd="0" presId="urn:microsoft.com/office/officeart/2005/8/layout/default"/>
    <dgm:cxn modelId="{FC9B01A5-5964-40A2-82CF-B01899742D1D}" type="presParOf" srcId="{CE721387-7DBC-468B-B4EC-5196BC38D2FE}" destId="{9B063CDB-F972-48DB-A94C-72E4A5DBE463}" srcOrd="6" destOrd="0" presId="urn:microsoft.com/office/officeart/2005/8/layout/default"/>
    <dgm:cxn modelId="{C7BF0B78-88FA-47B6-8F43-11A7D4B63DD8}" type="presParOf" srcId="{CE721387-7DBC-468B-B4EC-5196BC38D2FE}" destId="{9E38417F-491B-48E5-BD51-EFBA326ACAD3}" srcOrd="7" destOrd="0" presId="urn:microsoft.com/office/officeart/2005/8/layout/default"/>
    <dgm:cxn modelId="{56C3D676-D45D-47EC-BA19-8732839C77AA}" type="presParOf" srcId="{CE721387-7DBC-468B-B4EC-5196BC38D2FE}" destId="{71653B4E-B0B2-4B75-AD19-A4A41B7D04FB}" srcOrd="8" destOrd="0" presId="urn:microsoft.com/office/officeart/2005/8/layout/default"/>
    <dgm:cxn modelId="{AE1A7DB7-37CC-4CDB-866D-93450FFAF4DC}" type="presParOf" srcId="{CE721387-7DBC-468B-B4EC-5196BC38D2FE}" destId="{08B007AA-93E1-4613-8D8F-0C7CA12B63A2}" srcOrd="9" destOrd="0" presId="urn:microsoft.com/office/officeart/2005/8/layout/default"/>
    <dgm:cxn modelId="{AC43DD3F-F1BB-4431-A9A0-459B9502E2E2}" type="presParOf" srcId="{CE721387-7DBC-468B-B4EC-5196BC38D2FE}" destId="{C0EDB601-7E6A-4F9E-A500-349446E3279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A86F5-391F-42C1-97D3-CE59C7635B9B}">
      <dsp:nvSpPr>
        <dsp:cNvPr id="0" name=""/>
        <dsp:cNvSpPr/>
      </dsp:nvSpPr>
      <dsp:spPr>
        <a:xfrm>
          <a:off x="990972" y="1242"/>
          <a:ext cx="2827501" cy="1696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La faim</a:t>
          </a:r>
          <a:endParaRPr lang="en-US" sz="3500" kern="1200"/>
        </a:p>
      </dsp:txBody>
      <dsp:txXfrm>
        <a:off x="990972" y="1242"/>
        <a:ext cx="2827501" cy="1696501"/>
      </dsp:txXfrm>
    </dsp:sp>
    <dsp:sp modelId="{8F1A2912-92CA-4077-AC54-7FD9BD0F4374}">
      <dsp:nvSpPr>
        <dsp:cNvPr id="0" name=""/>
        <dsp:cNvSpPr/>
      </dsp:nvSpPr>
      <dsp:spPr>
        <a:xfrm>
          <a:off x="4101224" y="1242"/>
          <a:ext cx="2827501" cy="1696501"/>
        </a:xfrm>
        <a:prstGeom prst="rect">
          <a:avLst/>
        </a:prstGeom>
        <a:solidFill>
          <a:schemeClr val="accent2">
            <a:hueOff val="748579"/>
            <a:satOff val="1062"/>
            <a:lumOff val="3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Distance humain-zombie</a:t>
          </a:r>
          <a:endParaRPr lang="en-US" sz="3500" kern="1200"/>
        </a:p>
      </dsp:txBody>
      <dsp:txXfrm>
        <a:off x="4101224" y="1242"/>
        <a:ext cx="2827501" cy="1696501"/>
      </dsp:txXfrm>
    </dsp:sp>
    <dsp:sp modelId="{F806EAA6-3AA8-43C0-BEF8-522179DA19CA}">
      <dsp:nvSpPr>
        <dsp:cNvPr id="0" name=""/>
        <dsp:cNvSpPr/>
      </dsp:nvSpPr>
      <dsp:spPr>
        <a:xfrm>
          <a:off x="7211476" y="1242"/>
          <a:ext cx="2827501" cy="1696501"/>
        </a:xfrm>
        <a:prstGeom prst="rect">
          <a:avLst/>
        </a:prstGeom>
        <a:solidFill>
          <a:schemeClr val="accent2">
            <a:hueOff val="1497159"/>
            <a:satOff val="2123"/>
            <a:lumOff val="729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Points de vie</a:t>
          </a:r>
          <a:endParaRPr lang="en-US" sz="3500" kern="1200"/>
        </a:p>
      </dsp:txBody>
      <dsp:txXfrm>
        <a:off x="7211476" y="1242"/>
        <a:ext cx="2827501" cy="1696501"/>
      </dsp:txXfrm>
    </dsp:sp>
    <dsp:sp modelId="{9B063CDB-F972-48DB-A94C-72E4A5DBE463}">
      <dsp:nvSpPr>
        <dsp:cNvPr id="0" name=""/>
        <dsp:cNvSpPr/>
      </dsp:nvSpPr>
      <dsp:spPr>
        <a:xfrm>
          <a:off x="990972" y="1980494"/>
          <a:ext cx="2827501" cy="1696501"/>
        </a:xfrm>
        <a:prstGeom prst="rect">
          <a:avLst/>
        </a:prstGeom>
        <a:solidFill>
          <a:schemeClr val="accent2">
            <a:hueOff val="2245738"/>
            <a:satOff val="3185"/>
            <a:lumOff val="1094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Tuer les zombies</a:t>
          </a:r>
          <a:endParaRPr lang="en-US" sz="3500" kern="1200"/>
        </a:p>
      </dsp:txBody>
      <dsp:txXfrm>
        <a:off x="990972" y="1980494"/>
        <a:ext cx="2827501" cy="1696501"/>
      </dsp:txXfrm>
    </dsp:sp>
    <dsp:sp modelId="{71653B4E-B0B2-4B75-AD19-A4A41B7D04FB}">
      <dsp:nvSpPr>
        <dsp:cNvPr id="0" name=""/>
        <dsp:cNvSpPr/>
      </dsp:nvSpPr>
      <dsp:spPr>
        <a:xfrm>
          <a:off x="4101224" y="1980494"/>
          <a:ext cx="2827501" cy="1696501"/>
        </a:xfrm>
        <a:prstGeom prst="rect">
          <a:avLst/>
        </a:prstGeom>
        <a:solidFill>
          <a:schemeClr val="accent2">
            <a:hueOff val="2994318"/>
            <a:satOff val="4246"/>
            <a:lumOff val="145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Ravitaillement</a:t>
          </a:r>
          <a:endParaRPr lang="en-US" sz="3500" kern="1200"/>
        </a:p>
      </dsp:txBody>
      <dsp:txXfrm>
        <a:off x="4101224" y="1980494"/>
        <a:ext cx="2827501" cy="1696501"/>
      </dsp:txXfrm>
    </dsp:sp>
    <dsp:sp modelId="{C0EDB601-7E6A-4F9E-A500-349446E32797}">
      <dsp:nvSpPr>
        <dsp:cNvPr id="0" name=""/>
        <dsp:cNvSpPr/>
      </dsp:nvSpPr>
      <dsp:spPr>
        <a:xfrm>
          <a:off x="7211476" y="1980494"/>
          <a:ext cx="2827501" cy="1696501"/>
        </a:xfrm>
        <a:prstGeom prst="rect">
          <a:avLst/>
        </a:prstGeom>
        <a:solidFill>
          <a:schemeClr val="accent2">
            <a:hueOff val="3742897"/>
            <a:satOff val="5308"/>
            <a:lumOff val="1823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Fuir</a:t>
          </a:r>
          <a:endParaRPr lang="en-US" sz="3500" kern="1200"/>
        </a:p>
      </dsp:txBody>
      <dsp:txXfrm>
        <a:off x="7211476" y="1980494"/>
        <a:ext cx="2827501" cy="1696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3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3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6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CCh3vuUV_Cg" TargetMode="External"/><Relationship Id="rId4" Type="http://schemas.openxmlformats.org/officeDocument/2006/relationships/hyperlink" Target="https://youtu.be/y1i3Hw3cbU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_Lcyq9rCb_M" TargetMode="External"/><Relationship Id="rId4" Type="http://schemas.openxmlformats.org/officeDocument/2006/relationships/hyperlink" Target="https://youtu.be/6FuJhHw1co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soTE_rE1p0" TargetMode="External"/><Relationship Id="rId2" Type="http://schemas.openxmlformats.org/officeDocument/2006/relationships/hyperlink" Target="https://youtu.be/894mpw_Oj_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q53SCkSG7k?feature=oembe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119920/how-to-plot-a-density-map-in-python" TargetMode="External"/><Relationship Id="rId2" Type="http://schemas.openxmlformats.org/officeDocument/2006/relationships/hyperlink" Target="http://www.codeskulptor.org/#user35_9RBBN8mne7784Nw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assrooms.com/courses/apprenez-a-programmer-en-python/premiere-approche-des-classes" TargetMode="External"/><Relationship Id="rId5" Type="http://schemas.openxmlformats.org/officeDocument/2006/relationships/hyperlink" Target="http://apprendre-python.com/page-apprendre-programmation-orientee-objet-poo-classes-python-cours-debutants" TargetMode="External"/><Relationship Id="rId4" Type="http://schemas.openxmlformats.org/officeDocument/2006/relationships/hyperlink" Target="https://en.wikipedia.org/wiki/List_of_game_engin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PWc_wwBd3w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6187" y="1421150"/>
            <a:ext cx="7741204" cy="3933357"/>
          </a:xfrm>
        </p:spPr>
        <p:txBody>
          <a:bodyPr anchor="ctr">
            <a:normAutofit/>
          </a:bodyPr>
          <a:lstStyle/>
          <a:p>
            <a:r>
              <a:rPr lang="en-US" sz="6000"/>
              <a:t>EPIDEMIE DE ZOMBIE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342" y="2600093"/>
            <a:ext cx="3330781" cy="3286377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endParaRPr lang="en-US" sz="2000" dirty="0"/>
          </a:p>
          <a:p>
            <a:pPr algn="r"/>
            <a:r>
              <a:rPr lang="en-US" sz="2000"/>
              <a:t>Valentin </a:t>
            </a:r>
            <a:r>
              <a:rPr lang="en-US" sz="2000" err="1"/>
              <a:t>flageul</a:t>
            </a:r>
            <a:endParaRPr lang="en-US" sz="2000"/>
          </a:p>
          <a:p>
            <a:pPr algn="r"/>
            <a:r>
              <a:rPr lang="en-US" sz="2000" dirty="0"/>
              <a:t>Martin </a:t>
            </a:r>
            <a:r>
              <a:rPr lang="en-US" sz="2000" err="1"/>
              <a:t>verrier</a:t>
            </a:r>
          </a:p>
          <a:p>
            <a:pPr algn="r"/>
            <a:r>
              <a:rPr lang="en-US" sz="2000" dirty="0"/>
              <a:t>Alexandre </a:t>
            </a:r>
            <a:r>
              <a:rPr lang="en-US" sz="2000" err="1"/>
              <a:t>djenane</a:t>
            </a:r>
          </a:p>
          <a:p>
            <a:pPr algn="r"/>
            <a:r>
              <a:rPr lang="en-US" sz="2000" dirty="0"/>
              <a:t>Astrid </a:t>
            </a:r>
            <a:r>
              <a:rPr lang="en-US" sz="2000" err="1"/>
              <a:t>ricard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8F280D2-7E2A-4235-B91B-F375B7BB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1" y="51239"/>
            <a:ext cx="1851805" cy="1378390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A66E61D5-2B7F-4FEA-98D5-35E0246A2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550" y="202721"/>
            <a:ext cx="1535503" cy="15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1D3937-A7EB-4E57-879A-40E74D02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DEs paramètres modifiables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8182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A18A9-F1F0-463B-8B12-23E4840D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1DC9B-2A47-4A58-836E-A3A6DCE8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9892"/>
            <a:ext cx="5508710" cy="3678303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fr-FR" dirty="0"/>
              <a:t>Nombre de zombies et d'humains</a:t>
            </a:r>
          </a:p>
          <a:p>
            <a:pPr marL="305435" indent="-305435"/>
            <a:r>
              <a:rPr lang="fr-FR" dirty="0"/>
              <a:t>Taille de la matrice (lignes, colonnes)</a:t>
            </a:r>
          </a:p>
          <a:p>
            <a:pPr marL="305435" indent="-305435"/>
            <a:r>
              <a:rPr lang="fr-FR" dirty="0"/>
              <a:t>Nombre de simulation</a:t>
            </a:r>
          </a:p>
          <a:p>
            <a:pPr marL="305435" indent="-305435"/>
            <a:r>
              <a:rPr lang="fr-FR" dirty="0"/>
              <a:t>Nombre de bâtiments</a:t>
            </a:r>
          </a:p>
          <a:p>
            <a:pPr marL="305435" indent="-305435"/>
            <a:r>
              <a:rPr lang="fr-FR" dirty="0"/>
              <a:t>Taille des maisons, des hôpitaux, des magasins, des armureries</a:t>
            </a:r>
          </a:p>
          <a:p>
            <a:pPr marL="305435" indent="-305435"/>
            <a:r>
              <a:rPr lang="fr-FR" dirty="0"/>
              <a:t>Nombre de munitions maximum dans un sac</a:t>
            </a:r>
          </a:p>
          <a:p>
            <a:pPr marL="305435" indent="-305435"/>
            <a:r>
              <a:rPr lang="fr-FR" dirty="0"/>
              <a:t>Nombre de médicaments maximum dans un sac</a:t>
            </a:r>
          </a:p>
          <a:p>
            <a:pPr marL="305435" indent="-305435"/>
            <a:r>
              <a:rPr lang="fr-FR" dirty="0"/>
              <a:t>Quantité de nourriture maximum dans un sac</a:t>
            </a:r>
          </a:p>
          <a:p>
            <a:pPr marL="305435" indent="-305435"/>
            <a:r>
              <a:rPr lang="fr-FR" dirty="0"/>
              <a:t>Rayon de détection des humains et des zombies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C2EECC-C120-4B3B-B6C1-541635C01069}"/>
              </a:ext>
            </a:extLst>
          </p:cNvPr>
          <p:cNvSpPr txBox="1">
            <a:spLocks/>
          </p:cNvSpPr>
          <p:nvPr/>
        </p:nvSpPr>
        <p:spPr>
          <a:xfrm>
            <a:off x="6504663" y="2180496"/>
            <a:ext cx="550871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marL="305435" indent="-305435"/>
            <a:r>
              <a:rPr lang="fr-FR" dirty="0"/>
              <a:t>Barre de faim des humains</a:t>
            </a:r>
          </a:p>
          <a:p>
            <a:pPr marL="305435" indent="-305435"/>
            <a:r>
              <a:rPr lang="fr-FR" dirty="0"/>
              <a:t>Nombre de munitions initiales</a:t>
            </a:r>
          </a:p>
          <a:p>
            <a:pPr marL="305435" indent="-305435"/>
            <a:r>
              <a:rPr lang="fr-FR" dirty="0"/>
              <a:t>Nombre de médicaments initiales</a:t>
            </a:r>
          </a:p>
          <a:p>
            <a:pPr marL="305435" indent="-305435"/>
            <a:r>
              <a:rPr lang="fr-FR" dirty="0"/>
              <a:t>Quantité de nourriture initiales</a:t>
            </a:r>
          </a:p>
          <a:p>
            <a:pPr marL="305435" indent="-305435"/>
            <a:r>
              <a:rPr lang="fr-FR" dirty="0"/>
              <a:t>Points de vie rendu par les médicaments</a:t>
            </a:r>
          </a:p>
          <a:p>
            <a:pPr marL="305435" indent="-305435"/>
            <a:r>
              <a:rPr lang="fr-FR" dirty="0"/>
              <a:t>Temps avant qu'un humain perde de la vie lorsqu'il a faim</a:t>
            </a:r>
          </a:p>
          <a:p>
            <a:pPr marL="305435" indent="-305435"/>
            <a:r>
              <a:rPr lang="fr-FR" dirty="0"/>
              <a:t>Faim rendu par les médicaments</a:t>
            </a:r>
          </a:p>
          <a:p>
            <a:pPr marL="305435" indent="-305435"/>
            <a:r>
              <a:rPr lang="fr-FR" dirty="0"/>
              <a:t>Chance qu'un humain tue un zombie en lui tirant dessus</a:t>
            </a:r>
          </a:p>
          <a:p>
            <a:pPr marL="305435" indent="-305435"/>
            <a:r>
              <a:rPr lang="fr-FR" dirty="0"/>
              <a:t>Taux de réussite de la transformation d'un humain en zombie après avoir été mordu  </a:t>
            </a:r>
          </a:p>
          <a:p>
            <a:pPr marL="305435" indent="-305435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45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5">
            <a:extLst>
              <a:ext uri="{FF2B5EF4-FFF2-40B4-BE49-F238E27FC236}">
                <a16:creationId xmlns:a16="http://schemas.microsoft.com/office/drawing/2014/main" id="{26D5FC40-D592-4FE8-917E-2EC1A2A8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85F72663-8285-481E-98A7-83BD0379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0623B7-EDBD-4B49-B5AF-51710DC7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fr-FR" sz="3200"/>
              <a:t>Variation du nombre D'humains et de zombies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DE1533F3-5E5F-4DCE-95F6-B5EFA199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3A8A8D6E-50C0-4DF7-BEFE-3D3DFE05A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2596E41C-01A5-448F-910C-A77F5CC9C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97C7EEF0-28C8-4D59-9D84-7A3BE1573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DD1794E-2A2D-4F0C-9ACA-D26F788C7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7534C4B6-7572-4D51-B8D9-65FBB76B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851" y="3439672"/>
            <a:ext cx="3298570" cy="13914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/>
              <a:t>Courbe 1: </a:t>
            </a:r>
            <a:endParaRPr lang="fr-FR" sz="2000"/>
          </a:p>
          <a:p>
            <a:pPr marL="0" indent="0">
              <a:buNone/>
            </a:pPr>
            <a:r>
              <a:rPr lang="en-US" sz="2000"/>
              <a:t>     - nombre d'humains = </a:t>
            </a:r>
            <a:r>
              <a:rPr lang="en-US" sz="2000" dirty="0"/>
              <a:t>100</a:t>
            </a:r>
          </a:p>
          <a:p>
            <a:pPr marL="0" indent="0">
              <a:buNone/>
            </a:pPr>
            <a:r>
              <a:rPr lang="en-US" sz="2000"/>
              <a:t>     - nombre de zombies = </a:t>
            </a:r>
            <a:r>
              <a:rPr lang="en-US" sz="2000" dirty="0"/>
              <a:t>50</a:t>
            </a: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0A984ACB-8188-4404-9223-AAC712A85B09}"/>
              </a:ext>
            </a:extLst>
          </p:cNvPr>
          <p:cNvSpPr txBox="1">
            <a:spLocks/>
          </p:cNvSpPr>
          <p:nvPr/>
        </p:nvSpPr>
        <p:spPr>
          <a:xfrm>
            <a:off x="8179213" y="3448299"/>
            <a:ext cx="3485475" cy="139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/>
              <a:t>Courbe 2: </a:t>
            </a:r>
            <a:endParaRPr lang="en-US" sz="2000" dirty="0"/>
          </a:p>
          <a:p>
            <a:pPr marL="0" indent="0">
              <a:buNone/>
            </a:pPr>
            <a:r>
              <a:rPr lang="en-US" sz="2000"/>
              <a:t>     - nombre d'humains = 30</a:t>
            </a:r>
          </a:p>
          <a:p>
            <a:pPr marL="0" indent="0">
              <a:buNone/>
            </a:pPr>
            <a:r>
              <a:rPr lang="en-US" sz="2000"/>
              <a:t>     - nombre de zombies = </a:t>
            </a:r>
            <a:r>
              <a:rPr lang="en-US" sz="2000" dirty="0"/>
              <a:t>100</a:t>
            </a:r>
          </a:p>
        </p:txBody>
      </p:sp>
      <p:pic>
        <p:nvPicPr>
          <p:cNvPr id="32" name="Image 6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1B2074F1-0FAD-49B8-876C-24417E20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81" y="723202"/>
            <a:ext cx="3177911" cy="2296872"/>
          </a:xfrm>
          <a:prstGeom prst="rect">
            <a:avLst/>
          </a:prstGeom>
        </p:spPr>
      </p:pic>
      <p:pic>
        <p:nvPicPr>
          <p:cNvPr id="34" name="Image 4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12DDDFCD-3598-4FF7-8F88-8A1872FC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992" y="711839"/>
            <a:ext cx="3205622" cy="2308234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50B5FE1-AD1E-48FC-87D6-11F838926BB1}"/>
              </a:ext>
            </a:extLst>
          </p:cNvPr>
          <p:cNvSpPr txBox="1"/>
          <p:nvPr/>
        </p:nvSpPr>
        <p:spPr>
          <a:xfrm>
            <a:off x="4566249" y="5486400"/>
            <a:ext cx="71858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Visualisation:</a:t>
            </a:r>
          </a:p>
          <a:p>
            <a:pPr marL="285750" indent="-285750">
              <a:buFont typeface="Wingdings"/>
              <a:buChar char="§"/>
            </a:pPr>
            <a:r>
              <a:rPr lang="fr-FR"/>
              <a:t>Cas 1 : </a:t>
            </a:r>
            <a:r>
              <a:rPr lang="fr-FR" dirty="0">
                <a:hlinkClick r:id="rId4"/>
              </a:rPr>
              <a:t>https://youtu.be/y1i3Hw3cbUM</a:t>
            </a:r>
          </a:p>
          <a:p>
            <a:pPr marL="285750" indent="-285750">
              <a:buFont typeface="Wingdings"/>
              <a:buChar char="§"/>
            </a:pPr>
            <a:r>
              <a:rPr lang="fr-FR"/>
              <a:t>Cas 2 : </a:t>
            </a:r>
            <a:r>
              <a:rPr lang="fr-FR" dirty="0">
                <a:hlinkClick r:id="rId5"/>
              </a:rPr>
              <a:t>https://youtu.be/CCh3vuUV_Cg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55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5">
            <a:extLst>
              <a:ext uri="{FF2B5EF4-FFF2-40B4-BE49-F238E27FC236}">
                <a16:creationId xmlns:a16="http://schemas.microsoft.com/office/drawing/2014/main" id="{26D5FC40-D592-4FE8-917E-2EC1A2A8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85F72663-8285-481E-98A7-83BD0379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0623B7-EDBD-4B49-B5AF-51710DC7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fr-FR" sz="3200"/>
              <a:t>Variation du nombre DE munitions de départ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DE1533F3-5E5F-4DCE-95F6-B5EFA199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3A8A8D6E-50C0-4DF7-BEFE-3D3DFE05A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2596E41C-01A5-448F-910C-A77F5CC9C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 8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55C1FFC9-44BA-49AE-A10D-40806F3C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13" y="780711"/>
            <a:ext cx="3299868" cy="2196230"/>
          </a:xfrm>
          <a:prstGeom prst="rect">
            <a:avLst/>
          </a:prstGeom>
        </p:spPr>
      </p:pic>
      <p:sp>
        <p:nvSpPr>
          <p:cNvPr id="19" name="Rectangle 25">
            <a:extLst>
              <a:ext uri="{FF2B5EF4-FFF2-40B4-BE49-F238E27FC236}">
                <a16:creationId xmlns:a16="http://schemas.microsoft.com/office/drawing/2014/main" id="{97C7EEF0-28C8-4D59-9D84-7A3BE1573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4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F416D777-3BD5-4341-863B-1ED6F31E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61" y="783724"/>
            <a:ext cx="3271573" cy="2193216"/>
          </a:xfrm>
          <a:prstGeom prst="rect">
            <a:avLst/>
          </a:prstGeom>
        </p:spPr>
      </p:pic>
      <p:sp>
        <p:nvSpPr>
          <p:cNvPr id="23" name="Rectangle 27">
            <a:extLst>
              <a:ext uri="{FF2B5EF4-FFF2-40B4-BE49-F238E27FC236}">
                <a16:creationId xmlns:a16="http://schemas.microsoft.com/office/drawing/2014/main" id="{ADD1794E-2A2D-4F0C-9ACA-D26F788C7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7534C4B6-7572-4D51-B8D9-65FBB76B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39672"/>
            <a:ext cx="3111664" cy="988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Courbe 3: </a:t>
            </a:r>
          </a:p>
          <a:p>
            <a:pPr marL="0" indent="0">
              <a:buNone/>
            </a:pPr>
            <a:r>
              <a:rPr lang="en-US" sz="2000"/>
              <a:t>     - 2 munitions</a:t>
            </a: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0A984ACB-8188-4404-9223-AAC712A85B09}"/>
              </a:ext>
            </a:extLst>
          </p:cNvPr>
          <p:cNvSpPr txBox="1">
            <a:spLocks/>
          </p:cNvSpPr>
          <p:nvPr/>
        </p:nvSpPr>
        <p:spPr>
          <a:xfrm>
            <a:off x="8279854" y="3448299"/>
            <a:ext cx="3068533" cy="974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/>
              <a:t>Courbe 4: </a:t>
            </a:r>
          </a:p>
          <a:p>
            <a:pPr marL="0" indent="0">
              <a:buNone/>
            </a:pPr>
            <a:r>
              <a:rPr lang="en-US" sz="2000"/>
              <a:t>     - 3 munitions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370067-24D6-411A-8B4C-98DDBCED83FB}"/>
              </a:ext>
            </a:extLst>
          </p:cNvPr>
          <p:cNvSpPr txBox="1"/>
          <p:nvPr/>
        </p:nvSpPr>
        <p:spPr>
          <a:xfrm>
            <a:off x="4566249" y="5486400"/>
            <a:ext cx="71858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Visualisation:</a:t>
            </a:r>
          </a:p>
          <a:p>
            <a:pPr marL="285750" indent="-285750">
              <a:buFont typeface="Wingdings"/>
              <a:buChar char="§"/>
            </a:pPr>
            <a:r>
              <a:rPr lang="fr-FR"/>
              <a:t>Cas 1 : </a:t>
            </a:r>
            <a:r>
              <a:rPr lang="fr-FR" dirty="0">
                <a:hlinkClick r:id="rId4"/>
              </a:rPr>
              <a:t>https://youtu.be/6FuJhHw1cos</a:t>
            </a:r>
          </a:p>
          <a:p>
            <a:pPr marL="285750" indent="-285750">
              <a:buFont typeface="Wingdings"/>
              <a:buChar char="§"/>
            </a:pPr>
            <a:r>
              <a:rPr lang="fr-FR"/>
              <a:t>Cas 2 : </a:t>
            </a:r>
            <a:r>
              <a:rPr lang="fr-FR" dirty="0">
                <a:hlinkClick r:id="rId5"/>
              </a:rPr>
              <a:t>https://youtu.be/_Lcyq9rCb_M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8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5">
            <a:extLst>
              <a:ext uri="{FF2B5EF4-FFF2-40B4-BE49-F238E27FC236}">
                <a16:creationId xmlns:a16="http://schemas.microsoft.com/office/drawing/2014/main" id="{26D5FC40-D592-4FE8-917E-2EC1A2A8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85F72663-8285-481E-98A7-83BD0379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0623B7-EDBD-4B49-B5AF-51710DC7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fr-FR" sz="3200"/>
              <a:t>Variation de la précision du tir des humains</a:t>
            </a:r>
            <a:endParaRPr lang="fr-FR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DE1533F3-5E5F-4DCE-95F6-B5EFA199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3A8A8D6E-50C0-4DF7-BEFE-3D3DFE05A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2596E41C-01A5-448F-910C-A77F5CC9C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97C7EEF0-28C8-4D59-9D84-7A3BE1573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DD1794E-2A2D-4F0C-9ACA-D26F788C7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7534C4B6-7572-4D51-B8D9-65FBB76B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39672"/>
            <a:ext cx="3111664" cy="988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Courbe 5: </a:t>
            </a:r>
          </a:p>
          <a:p>
            <a:pPr marL="0" indent="0">
              <a:buNone/>
            </a:pPr>
            <a:r>
              <a:rPr lang="en-US" sz="2000"/>
              <a:t>     - 1 chance sur 2</a:t>
            </a: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0A984ACB-8188-4404-9223-AAC712A85B09}"/>
              </a:ext>
            </a:extLst>
          </p:cNvPr>
          <p:cNvSpPr txBox="1">
            <a:spLocks/>
          </p:cNvSpPr>
          <p:nvPr/>
        </p:nvSpPr>
        <p:spPr>
          <a:xfrm>
            <a:off x="8279854" y="3448299"/>
            <a:ext cx="3068533" cy="974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/>
              <a:t>Courbe 6: </a:t>
            </a:r>
          </a:p>
          <a:p>
            <a:pPr marL="0" indent="0">
              <a:buNone/>
            </a:pPr>
            <a:r>
              <a:rPr lang="en-US" sz="2000"/>
              <a:t>     - 1 chance sur 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370067-24D6-411A-8B4C-98DDBCED83FB}"/>
              </a:ext>
            </a:extLst>
          </p:cNvPr>
          <p:cNvSpPr txBox="1"/>
          <p:nvPr/>
        </p:nvSpPr>
        <p:spPr>
          <a:xfrm>
            <a:off x="4566249" y="5486400"/>
            <a:ext cx="71858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Visualisation:</a:t>
            </a:r>
          </a:p>
          <a:p>
            <a:pPr marL="285750" indent="-285750">
              <a:buFont typeface="Wingdings"/>
              <a:buChar char="§"/>
            </a:pPr>
            <a:r>
              <a:rPr lang="fr-FR"/>
              <a:t>Cas 5 : </a:t>
            </a:r>
            <a:r>
              <a:rPr lang="fr-FR" dirty="0">
                <a:hlinkClick r:id="rId2"/>
              </a:rPr>
              <a:t>https://youtu.be/894mpw_Oj_4</a:t>
            </a:r>
          </a:p>
          <a:p>
            <a:pPr marL="285750" indent="-285750">
              <a:buFont typeface="Wingdings"/>
              <a:buChar char="§"/>
            </a:pPr>
            <a:r>
              <a:rPr lang="fr-FR"/>
              <a:t>Cas 6 : </a:t>
            </a:r>
            <a:r>
              <a:rPr lang="fr-FR" dirty="0">
                <a:hlinkClick r:id="rId3"/>
              </a:rPr>
              <a:t>https://youtu.be/7soTE_rE1p0</a:t>
            </a:r>
            <a:endParaRPr lang="fr-FR" dirty="0"/>
          </a:p>
        </p:txBody>
      </p:sp>
      <p:pic>
        <p:nvPicPr>
          <p:cNvPr id="5" name="Image 5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FE6F64C4-5119-4583-B454-B922D1696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739" y="780691"/>
            <a:ext cx="3232030" cy="2176732"/>
          </a:xfrm>
          <a:prstGeom prst="rect">
            <a:avLst/>
          </a:prstGeom>
        </p:spPr>
      </p:pic>
      <p:pic>
        <p:nvPicPr>
          <p:cNvPr id="7" name="Image 8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F8FF0064-B101-48D6-8ECF-4182AFF1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476" y="723145"/>
            <a:ext cx="3318294" cy="23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1D3937-A7EB-4E57-879A-40E74D02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critique du modèle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23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hlinkClick r:id="" action="ppaction://media"/>
            <a:extLst>
              <a:ext uri="{FF2B5EF4-FFF2-40B4-BE49-F238E27FC236}">
                <a16:creationId xmlns:a16="http://schemas.microsoft.com/office/drawing/2014/main" id="{A3630059-E377-4D26-ACAC-FD94956B66C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04491" y="1946410"/>
            <a:ext cx="7145546" cy="46366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41DAED-9652-4C13-9C98-0B7DD6B274BC}"/>
              </a:ext>
            </a:extLst>
          </p:cNvPr>
          <p:cNvSpPr txBox="1"/>
          <p:nvPr/>
        </p:nvSpPr>
        <p:spPr>
          <a:xfrm>
            <a:off x="8160589" y="3531078"/>
            <a:ext cx="343331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>
                <a:solidFill>
                  <a:srgbClr val="3D3D3D"/>
                </a:solidFill>
                <a:cs typeface="Arial"/>
              </a:rPr>
              <a:t> Des portes bloquées</a:t>
            </a:r>
            <a:endParaRPr lang="fr-FR"/>
          </a:p>
          <a:p>
            <a:pPr marL="285750" indent="-285750">
              <a:buFont typeface="Wingdings"/>
              <a:buChar char="§"/>
            </a:pPr>
            <a:r>
              <a:rPr lang="fr-FR">
                <a:solidFill>
                  <a:srgbClr val="3D3D3D"/>
                </a:solidFill>
                <a:cs typeface="Arial"/>
              </a:rPr>
              <a:t> Des tirs à travers les murs</a:t>
            </a:r>
            <a:endParaRPr lang="fr-FR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Wingdings"/>
              <a:buChar char="§"/>
            </a:pPr>
            <a:r>
              <a:rPr lang="fr-FR">
                <a:solidFill>
                  <a:srgbClr val="3D3D3D"/>
                </a:solidFill>
                <a:cs typeface="Arial"/>
              </a:rPr>
              <a:t> Des agents bloqués face à un mur</a:t>
            </a:r>
            <a:endParaRPr lang="fr-FR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Wingdings"/>
              <a:buChar char="§"/>
            </a:pPr>
            <a:r>
              <a:rPr lang="fr-FR">
                <a:solidFill>
                  <a:srgbClr val="3D3D3D"/>
                </a:solidFill>
                <a:cs typeface="Arial"/>
              </a:rPr>
              <a:t> Un déplacement aléatoire illogique</a:t>
            </a:r>
            <a:endParaRPr lang="fr-FR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43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1D3937-A7EB-4E57-879A-40E74D02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339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54F2E-5E67-4EC3-9D32-8DD3C2E9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544AB-F83D-44F3-98D6-6FFED3FC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Exemple de simulations:</a:t>
            </a:r>
          </a:p>
          <a:p>
            <a:pPr marL="305435" indent="-305435"/>
            <a:r>
              <a:rPr lang="fr-FR" dirty="0">
                <a:hlinkClick r:id="rId2"/>
              </a:rPr>
              <a:t>http://www.codeskulptor.org/#user35_9RBBN8mne7784Nw.py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Modules pour le support de la carte:</a:t>
            </a:r>
          </a:p>
          <a:p>
            <a:pPr marL="305435" indent="-305435" algn="just"/>
            <a:r>
              <a:rPr lang="fr-FR" u="sng" dirty="0">
                <a:hlinkClick r:id="rId3"/>
              </a:rPr>
              <a:t>http://stackoverflow.com/questions/24119920/how-to-plot-a-density-map-in-python</a:t>
            </a:r>
            <a:endParaRPr lang="fr-FR" dirty="0"/>
          </a:p>
          <a:p>
            <a:pPr marL="305435" indent="-305435"/>
            <a:r>
              <a:rPr lang="en-US" dirty="0">
                <a:hlinkClick r:id="rId4"/>
              </a:rPr>
              <a:t>https://en.wikipedia.org/wiki/List_of_game_engines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Cours</a:t>
            </a:r>
            <a:r>
              <a:rPr lang="en-US" dirty="0"/>
              <a:t>:</a:t>
            </a:r>
          </a:p>
          <a:p>
            <a:pPr marL="305435" indent="-305435" algn="just"/>
            <a:r>
              <a:rPr lang="en-US" dirty="0">
                <a:hlinkClick r:id="rId5"/>
              </a:rPr>
              <a:t>http://apprendre-python.com/page-apprendre-programmation-orientee-objet-poo-classes-python-cours-debutants</a:t>
            </a:r>
            <a:r>
              <a:rPr lang="en-US" dirty="0"/>
              <a:t> </a:t>
            </a:r>
          </a:p>
          <a:p>
            <a:pPr marL="0" indent="0" algn="just">
              <a:buNone/>
            </a:pPr>
            <a:r>
              <a:rPr lang="en-US" dirty="0" err="1"/>
              <a:t>Cours</a:t>
            </a:r>
            <a:r>
              <a:rPr lang="en-US" dirty="0"/>
              <a:t> sur les classes:</a:t>
            </a:r>
          </a:p>
          <a:p>
            <a:pPr marL="305435" indent="-305435" algn="just"/>
            <a:r>
              <a:rPr lang="en-US" dirty="0">
                <a:hlinkClick r:id="rId6"/>
              </a:rPr>
              <a:t>https://openclassrooms.com/courses/apprenez-a-programmer-en-python/premiere-approche-des-classes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05435" indent="-305435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4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FDAD1-EBE2-45B5-9AE2-F1E472DC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EBA13-6C03-4DE7-800A-59941337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/>
              <a:t>I. Présentation thématique</a:t>
            </a:r>
            <a:endParaRPr lang="fr-FR"/>
          </a:p>
          <a:p>
            <a:pPr marL="0" indent="0">
              <a:buNone/>
            </a:pPr>
            <a:r>
              <a:rPr lang="fr-FR" sz="2400"/>
              <a:t>II. Présentation du modèle</a:t>
            </a:r>
          </a:p>
          <a:p>
            <a:pPr marL="0" indent="0">
              <a:buNone/>
            </a:pPr>
            <a:r>
              <a:rPr lang="fr-FR" sz="2400"/>
              <a:t>III. Des paramètres modifiables</a:t>
            </a:r>
          </a:p>
          <a:p>
            <a:pPr marL="0" indent="0">
              <a:buNone/>
            </a:pPr>
            <a:r>
              <a:rPr lang="fr-FR" sz="2400"/>
              <a:t>IV. Critique du modèle</a:t>
            </a:r>
          </a:p>
          <a:p>
            <a:pPr marL="0" indent="0">
              <a:buNone/>
            </a:pPr>
            <a:r>
              <a:rPr lang="fr-FR" sz="2400"/>
              <a:t>V. Conclusion</a:t>
            </a:r>
            <a:endParaRPr lang="fr-FR" sz="24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A934330-C577-47BC-9B72-92F2691E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30" y="2057400"/>
            <a:ext cx="4353464" cy="43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1D3937-A7EB-4E57-879A-40E74D02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PRésentation thématique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939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35255-F6AD-483C-8736-3BA2E77D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CC4EC-DB06-46D9-AFDB-90C92162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30115"/>
            <a:ext cx="11262866" cy="2160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E467B-4F3D-4B02-B4F6-B1F606610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8FFC3-0702-4F80-A25F-DCE76F0DC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FAA44-950B-4B8B-812E-B19BA4A76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551303-C592-43C6-AA53-75E56922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624" y="808704"/>
            <a:ext cx="4940345" cy="3173444"/>
          </a:xfrm>
        </p:spPr>
        <p:txBody>
          <a:bodyPr anchor="ctr">
            <a:normAutofit/>
          </a:bodyPr>
          <a:lstStyle/>
          <a:p>
            <a:pPr marL="305435" indent="-305435"/>
            <a:r>
              <a:rPr lang="fr-FR" sz="2000"/>
              <a:t>Le choix du thème</a:t>
            </a:r>
          </a:p>
          <a:p>
            <a:pPr marL="305435" indent="-305435"/>
            <a:r>
              <a:rPr lang="fr-FR" sz="2000"/>
              <a:t>Contributions 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A736B4B-814E-45A2-BD30-1488A9BE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734683"/>
            <a:ext cx="5043575" cy="51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9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1D3937-A7EB-4E57-879A-40E74D02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PRésentation du modèle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718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275C1-0467-454F-9547-DA87D6C8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>
                <a:solidFill>
                  <a:srgbClr val="FFFEFF"/>
                </a:solidFill>
              </a:rPr>
              <a:t>LES humains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DD2039C-78C1-49F0-B49A-9E5F4136B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11269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79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8267D-EED8-48E2-BCCC-AFA901F9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LES zombies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F40C4-9615-4882-A49D-A10D4562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fr-FR" dirty="0"/>
              <a:t>Détection des humains </a:t>
            </a:r>
            <a:endParaRPr lang="fr-FR"/>
          </a:p>
          <a:p>
            <a:pPr marL="305435" indent="-305435"/>
            <a:r>
              <a:rPr lang="fr-FR" dirty="0"/>
              <a:t>Déplacement sur la </a:t>
            </a:r>
            <a:r>
              <a:rPr lang="fr-FR" dirty="0" err="1"/>
              <a:t>map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FE01AA1-32DE-432B-815A-5DEDF256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6" y="1831949"/>
            <a:ext cx="2987614" cy="4358669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F38BF35D-26F1-40FC-BC1B-A8059B35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776" y="3386113"/>
            <a:ext cx="2513163" cy="33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EFB89-9C9C-4EA7-A508-DFDE0E7B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/>
              <a:t>Création de la map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F306C00-E0A9-4E79-AF25-3D295CA90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670F9F6-ECFB-425C-B6FD-E54860E5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44" y="2361056"/>
            <a:ext cx="4032286" cy="36492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FF96A0-1673-4E9D-8833-D9333B91C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/>
              <a:t>Etape 1: une liste de liste avec que des 0</a:t>
            </a:r>
            <a:endParaRPr lang="fr-FR" dirty="0"/>
          </a:p>
          <a:p>
            <a:pPr marL="305435" indent="-305435"/>
            <a:r>
              <a:rPr lang="fr-FR"/>
              <a:t>Etape 2: implantation des bâtiments</a:t>
            </a:r>
            <a:endParaRPr lang="fr-FR" dirty="0"/>
          </a:p>
          <a:p>
            <a:pPr marL="305435" indent="-305435"/>
            <a:r>
              <a:rPr lang="fr-FR"/>
              <a:t>Etape 3: implantation des agents</a:t>
            </a:r>
            <a:endParaRPr lang="fr-FR" dirty="0"/>
          </a:p>
          <a:p>
            <a:pPr marL="305435" indent="-305435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16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77C07-5642-45F4-A564-372D3113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Visualisation</a:t>
            </a:r>
          </a:p>
        </p:txBody>
      </p:sp>
      <p:pic>
        <p:nvPicPr>
          <p:cNvPr id="4" name="Image 4">
            <a:hlinkClick r:id="" action="ppaction://media"/>
            <a:extLst>
              <a:ext uri="{FF2B5EF4-FFF2-40B4-BE49-F238E27FC236}">
                <a16:creationId xmlns:a16="http://schemas.microsoft.com/office/drawing/2014/main" id="{42DB2B43-B0F4-4B2C-8BC4-BD07D91DC77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05775" y="1960788"/>
            <a:ext cx="7763773" cy="47085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6DB589-13B5-47D4-91AC-E087BC36BB22}"/>
              </a:ext>
            </a:extLst>
          </p:cNvPr>
          <p:cNvSpPr/>
          <p:nvPr/>
        </p:nvSpPr>
        <p:spPr>
          <a:xfrm>
            <a:off x="9031856" y="6048555"/>
            <a:ext cx="258792" cy="273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58388-BB52-47FD-AEC1-EB09CA6F54FA}"/>
              </a:ext>
            </a:extLst>
          </p:cNvPr>
          <p:cNvSpPr/>
          <p:nvPr/>
        </p:nvSpPr>
        <p:spPr>
          <a:xfrm>
            <a:off x="9030958" y="5688221"/>
            <a:ext cx="258792" cy="273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7C2C8-D042-4B85-821E-358864449A6C}"/>
              </a:ext>
            </a:extLst>
          </p:cNvPr>
          <p:cNvSpPr/>
          <p:nvPr/>
        </p:nvSpPr>
        <p:spPr>
          <a:xfrm>
            <a:off x="9030958" y="6407090"/>
            <a:ext cx="258792" cy="2731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445A4-9613-4E65-888B-5D6CDFF0FB1D}"/>
              </a:ext>
            </a:extLst>
          </p:cNvPr>
          <p:cNvSpPr/>
          <p:nvPr/>
        </p:nvSpPr>
        <p:spPr>
          <a:xfrm>
            <a:off x="9030958" y="5328788"/>
            <a:ext cx="258792" cy="2731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936936D-8B9E-405B-8885-D8B8D8FD5800}"/>
              </a:ext>
            </a:extLst>
          </p:cNvPr>
          <p:cNvSpPr/>
          <p:nvPr/>
        </p:nvSpPr>
        <p:spPr>
          <a:xfrm>
            <a:off x="9073192" y="5069098"/>
            <a:ext cx="172528" cy="1725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97E3529-8663-4A7A-A0AB-55100ADD3777}"/>
              </a:ext>
            </a:extLst>
          </p:cNvPr>
          <p:cNvSpPr/>
          <p:nvPr/>
        </p:nvSpPr>
        <p:spPr>
          <a:xfrm>
            <a:off x="9073191" y="4810305"/>
            <a:ext cx="172528" cy="1725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C5DE93-B281-48D6-97A1-02C4E5D596CA}"/>
              </a:ext>
            </a:extLst>
          </p:cNvPr>
          <p:cNvSpPr txBox="1"/>
          <p:nvPr/>
        </p:nvSpPr>
        <p:spPr>
          <a:xfrm>
            <a:off x="9335938" y="47064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: humains 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1234523-C491-454C-8063-FA651E56B532}"/>
              </a:ext>
            </a:extLst>
          </p:cNvPr>
          <p:cNvSpPr txBox="1"/>
          <p:nvPr/>
        </p:nvSpPr>
        <p:spPr>
          <a:xfrm>
            <a:off x="9335937" y="52815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: armureries 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2771AB-9266-44CD-B332-089F6A754514}"/>
              </a:ext>
            </a:extLst>
          </p:cNvPr>
          <p:cNvSpPr txBox="1"/>
          <p:nvPr/>
        </p:nvSpPr>
        <p:spPr>
          <a:xfrm>
            <a:off x="9335937" y="5626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: magasins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23B003C-29CC-463C-8711-873CF5C956E4}"/>
              </a:ext>
            </a:extLst>
          </p:cNvPr>
          <p:cNvSpPr txBox="1"/>
          <p:nvPr/>
        </p:nvSpPr>
        <p:spPr>
          <a:xfrm>
            <a:off x="9307181" y="60003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: hôpitaux 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30A36E-2222-4A1E-ABB2-DBECBD9F5EAF}"/>
              </a:ext>
            </a:extLst>
          </p:cNvPr>
          <p:cNvSpPr txBox="1"/>
          <p:nvPr/>
        </p:nvSpPr>
        <p:spPr>
          <a:xfrm>
            <a:off x="9307181" y="63598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: maisons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339C08-E366-416E-98BE-75DBB2036858}"/>
              </a:ext>
            </a:extLst>
          </p:cNvPr>
          <p:cNvSpPr txBox="1"/>
          <p:nvPr/>
        </p:nvSpPr>
        <p:spPr>
          <a:xfrm>
            <a:off x="9335936" y="49508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: zombies</a:t>
            </a:r>
          </a:p>
        </p:txBody>
      </p:sp>
    </p:spTree>
    <p:extLst>
      <p:ext uri="{BB962C8B-B14F-4D97-AF65-F5344CB8AC3E}">
        <p14:creationId xmlns:p14="http://schemas.microsoft.com/office/powerpoint/2010/main" val="26939258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Dividende</vt:lpstr>
      <vt:lpstr>EPIDEMIE DE ZOMBIE</vt:lpstr>
      <vt:lpstr>Sommaire</vt:lpstr>
      <vt:lpstr>PRésentation thématique</vt:lpstr>
      <vt:lpstr>Présentation PowerPoint</vt:lpstr>
      <vt:lpstr>PRésentation du modèle</vt:lpstr>
      <vt:lpstr>LES humains</vt:lpstr>
      <vt:lpstr>LES zombies</vt:lpstr>
      <vt:lpstr>Création de la map</vt:lpstr>
      <vt:lpstr>Visualisation</vt:lpstr>
      <vt:lpstr>DEs paramètres modifiables</vt:lpstr>
      <vt:lpstr>Présentation PowerPoint</vt:lpstr>
      <vt:lpstr>Variation du nombre D'humains et de zombies</vt:lpstr>
      <vt:lpstr>Variation du nombre DE munitions de départ</vt:lpstr>
      <vt:lpstr>Variation de la précision du tir des humains</vt:lpstr>
      <vt:lpstr>critique du modèle</vt:lpstr>
      <vt:lpstr>Présentation PowerPoint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919</cp:revision>
  <dcterms:created xsi:type="dcterms:W3CDTF">2014-08-26T23:51:37Z</dcterms:created>
  <dcterms:modified xsi:type="dcterms:W3CDTF">2019-04-17T06:55:26Z</dcterms:modified>
</cp:coreProperties>
</file>