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8" r:id="rId5"/>
    <p:sldId id="269" r:id="rId6"/>
    <p:sldId id="260" r:id="rId7"/>
    <p:sldId id="261" r:id="rId8"/>
    <p:sldId id="266" r:id="rId9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26/02/2019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47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7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84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8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5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9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26/02/2019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gacarbone.earth/calculs-selon-%C3%A9quation-de-kay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jancovici.com/changement-climatique/economie/quest-ce-que-lequation-de-kaya/" TargetMode="External"/><Relationship Id="rId5" Type="http://schemas.openxmlformats.org/officeDocument/2006/relationships/hyperlink" Target="http://www.negacarbone.earth/limite-de-l%C3%A9quation-de-kaya" TargetMode="External"/><Relationship Id="rId4" Type="http://schemas.openxmlformats.org/officeDocument/2006/relationships/hyperlink" Target="https://fr.wikipedia.org/wiki/%C3%89quation_de_Kay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ARE Dynamic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projet.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267200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§"/>
            </a:pPr>
            <a:r>
              <a:rPr lang="fr-FR" dirty="0"/>
              <a:t>1) Thème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fr-FR" dirty="0"/>
              <a:t>2) Equation de Kaya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fr-FR" dirty="0"/>
              <a:t>3) Problématique 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fr-FR" dirty="0"/>
              <a:t>4) Les Hypothèses 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fr-FR" dirty="0"/>
              <a:t>5) Objectifs et critères d’évaluations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0B88C-B2D1-4AF5-9E84-029818DC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8830716" cy="518457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Lors de la COP </a:t>
            </a:r>
            <a:r>
              <a:rPr lang="fr-FR" sz="2800" dirty="0"/>
              <a:t>21</a:t>
            </a:r>
            <a:r>
              <a:rPr lang="fr-FR" dirty="0"/>
              <a:t> à Paris en 2015 , les Etats se sont fixés un objectif. </a:t>
            </a:r>
          </a:p>
          <a:p>
            <a:pPr marL="0" indent="0">
              <a:buNone/>
            </a:pPr>
            <a:r>
              <a:rPr lang="fr-FR" dirty="0"/>
              <a:t>              </a:t>
            </a:r>
          </a:p>
          <a:p>
            <a:pPr marL="0" indent="0" algn="ctr">
              <a:buNone/>
            </a:pPr>
            <a:r>
              <a:rPr lang="fr-FR" b="1" dirty="0"/>
              <a:t>Maintenir le réchauffement climatique à </a:t>
            </a:r>
            <a:r>
              <a:rPr lang="fr-FR" sz="2800" b="1" dirty="0"/>
              <a:t>2</a:t>
            </a:r>
            <a:r>
              <a:rPr lang="fr-FR" b="1" dirty="0"/>
              <a:t> ° C d’ici </a:t>
            </a:r>
            <a:r>
              <a:rPr lang="fr-FR" sz="2800" b="1" dirty="0"/>
              <a:t>2100 </a:t>
            </a:r>
          </a:p>
          <a:p>
            <a:pPr marL="0" indent="0" algn="ctr">
              <a:buNone/>
            </a:pPr>
            <a:endParaRPr lang="fr-FR" sz="2800" b="1" dirty="0"/>
          </a:p>
          <a:p>
            <a:pPr marL="0" indent="0">
              <a:buNone/>
            </a:pPr>
            <a:r>
              <a:rPr lang="fr-FR" sz="2800" b="1" dirty="0"/>
              <a:t> </a:t>
            </a:r>
            <a:r>
              <a:rPr lang="fr-FR" dirty="0"/>
              <a:t>Ce qui signifie en un autre terme : limiter les émissions de CO2. 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Etudier la variation des émissions du CO2. (prévoir)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372598" cy="1020762"/>
          </a:xfrm>
        </p:spPr>
        <p:txBody>
          <a:bodyPr rtlCol="0"/>
          <a:lstStyle/>
          <a:p>
            <a:pPr rtl="0"/>
            <a:r>
              <a:rPr lang="fr-FR" dirty="0"/>
              <a:t>Equation de Kaya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7AC0C4B-E13C-4856-8E66-B072CE6F1E84}"/>
                  </a:ext>
                </a:extLst>
              </p:cNvPr>
              <p:cNvSpPr txBox="1"/>
              <p:nvPr/>
            </p:nvSpPr>
            <p:spPr>
              <a:xfrm>
                <a:off x="-49474" y="1556792"/>
                <a:ext cx="12188825" cy="686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 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2400" b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90000"/>
                  </a:lnSpc>
                </a:pPr>
                <a:endParaRPr lang="fr-FR" sz="2400" b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90000"/>
                  </a:lnSpc>
                </a:pPr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90000"/>
                  </a:lnSpc>
                </a:pPr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02=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2400" b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90000"/>
                  </a:lnSpc>
                </a:pPr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90000"/>
                  </a:lnSpc>
                </a:pPr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90000"/>
                  </a:lnSpc>
                </a:pPr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2= 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𝑃𝐼𝐵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𝑃𝐼𝐵</m:t>
                      </m:r>
                    </m:oMath>
                  </m:oMathPara>
                </a14:m>
                <a:endParaRPr lang="fr-FR" sz="2400" dirty="0"/>
              </a:p>
              <a:p>
                <a:pPr algn="ctr">
                  <a:lnSpc>
                    <a:spcPct val="90000"/>
                  </a:lnSpc>
                </a:pPr>
                <a:endParaRPr lang="fr-FR" sz="2400" dirty="0"/>
              </a:p>
              <a:p>
                <a:pPr algn="ctr">
                  <a:lnSpc>
                    <a:spcPct val="90000"/>
                  </a:lnSpc>
                </a:pPr>
                <a:endParaRPr lang="fr-FR" sz="2400" dirty="0"/>
              </a:p>
              <a:p>
                <a:pPr algn="ctr">
                  <a:lnSpc>
                    <a:spcPct val="90000"/>
                  </a:lnSpc>
                </a:pPr>
                <a:endParaRPr lang="fr-FR" sz="24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2= 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02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𝑃𝐼𝐵</m:t>
                          </m:r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𝑃𝐼𝐵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𝑃𝑂𝑃</m:t>
                          </m:r>
                        </m:den>
                      </m:f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𝑃𝑂𝑃</m:t>
                      </m:r>
                    </m:oMath>
                  </m:oMathPara>
                </a14:m>
                <a:endParaRPr lang="fr-FR" sz="2400" dirty="0"/>
              </a:p>
              <a:p>
                <a:pPr algn="ctr">
                  <a:lnSpc>
                    <a:spcPct val="90000"/>
                  </a:lnSpc>
                </a:pPr>
                <a:endParaRPr lang="fr-FR" sz="2400" dirty="0"/>
              </a:p>
              <a:p>
                <a:pPr algn="ctr">
                  <a:lnSpc>
                    <a:spcPct val="90000"/>
                  </a:lnSpc>
                </a:pPr>
                <a:endParaRPr lang="fr-FR" sz="2400" dirty="0"/>
              </a:p>
              <a:p>
                <a:pPr>
                  <a:lnSpc>
                    <a:spcPct val="90000"/>
                  </a:lnSpc>
                </a:pPr>
                <a:endParaRPr lang="fr-FR" sz="2400" dirty="0"/>
              </a:p>
              <a:p>
                <a:pPr algn="ctr">
                  <a:lnSpc>
                    <a:spcPct val="90000"/>
                  </a:lnSpc>
                </a:pPr>
                <a:endParaRPr lang="fr-FR" sz="2400" dirty="0"/>
              </a:p>
              <a:p>
                <a:pPr>
                  <a:lnSpc>
                    <a:spcPct val="90000"/>
                  </a:lnSpc>
                </a:pP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7AC0C4B-E13C-4856-8E66-B072CE6F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74" y="1556792"/>
                <a:ext cx="12188825" cy="6864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2B2D0F85-629D-47B9-96C2-7A67B14B801F}"/>
              </a:ext>
            </a:extLst>
          </p:cNvPr>
          <p:cNvSpPr txBox="1"/>
          <p:nvPr/>
        </p:nvSpPr>
        <p:spPr>
          <a:xfrm>
            <a:off x="4150196" y="2204864"/>
            <a:ext cx="525658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400" b="1" dirty="0"/>
              <a:t>E = Quantité d’énergie consommée au niveau mondial/an (en TEP)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B5817F-97C2-4EB4-ADAD-282AB29621DA}"/>
              </a:ext>
            </a:extLst>
          </p:cNvPr>
          <p:cNvSpPr txBox="1"/>
          <p:nvPr/>
        </p:nvSpPr>
        <p:spPr>
          <a:xfrm>
            <a:off x="4480521" y="3825044"/>
            <a:ext cx="34563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400" b="1" dirty="0"/>
              <a:t>PIB annuel mondial : représente la richesse 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CC0D562-DDEB-4A8C-9D46-A09B7FDAD993}"/>
              </a:ext>
            </a:extLst>
          </p:cNvPr>
          <p:cNvCxnSpPr>
            <a:cxnSpLocks/>
          </p:cNvCxnSpPr>
          <p:nvPr/>
        </p:nvCxnSpPr>
        <p:spPr>
          <a:xfrm>
            <a:off x="6094412" y="2538264"/>
            <a:ext cx="0" cy="31467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A44B47B-917D-45C9-A646-FB0C3EFA7376}"/>
              </a:ext>
            </a:extLst>
          </p:cNvPr>
          <p:cNvCxnSpPr/>
          <p:nvPr/>
        </p:nvCxnSpPr>
        <p:spPr>
          <a:xfrm>
            <a:off x="6090027" y="4111276"/>
            <a:ext cx="0" cy="39784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695B502-451C-48A6-A48A-AB79DA8E5CA3}"/>
              </a:ext>
            </a:extLst>
          </p:cNvPr>
          <p:cNvSpPr txBox="1"/>
          <p:nvPr/>
        </p:nvSpPr>
        <p:spPr>
          <a:xfrm>
            <a:off x="5189931" y="5313114"/>
            <a:ext cx="180019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400" b="1" dirty="0"/>
              <a:t>Population mondiale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A286583-BB5C-4F9A-A77F-10616A4616E5}"/>
              </a:ext>
            </a:extLst>
          </p:cNvPr>
          <p:cNvCxnSpPr>
            <a:cxnSpLocks/>
          </p:cNvCxnSpPr>
          <p:nvPr/>
        </p:nvCxnSpPr>
        <p:spPr>
          <a:xfrm>
            <a:off x="6114814" y="5661248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ED3B84-E275-41C1-B321-4325F4925263}"/>
                  </a:ext>
                </a:extLst>
              </p:cNvPr>
              <p:cNvSpPr txBox="1"/>
              <p:nvPr/>
            </p:nvSpPr>
            <p:spPr>
              <a:xfrm>
                <a:off x="40702" y="2852936"/>
                <a:ext cx="4613539" cy="404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fr-FR" sz="2000" dirty="0"/>
                  <a:t> = contenu en GES de l’énergie</a:t>
                </a:r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  <a:p>
                <a:pPr>
                  <a:lnSpc>
                    <a:spcPct val="90000"/>
                  </a:lnSpc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𝑃𝐼𝐵</m:t>
                        </m:r>
                      </m:den>
                    </m:f>
                  </m:oMath>
                </a14:m>
                <a:r>
                  <a:rPr lang="fr-FR" sz="2000" dirty="0"/>
                  <a:t> = Intensité énergétique de l’économie</a:t>
                </a:r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𝑃𝐼𝐵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𝑃𝑂𝑃</m:t>
                        </m:r>
                      </m:den>
                    </m:f>
                  </m:oMath>
                </a14:m>
                <a:r>
                  <a:rPr lang="fr-FR" sz="2000" dirty="0"/>
                  <a:t> = production par personne</a:t>
                </a:r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ED3B84-E275-41C1-B321-4325F49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" y="2852936"/>
                <a:ext cx="4613539" cy="4041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E3AF9-C452-4E8F-9AEC-82505B0E4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28800"/>
            <a:ext cx="11927061" cy="5229200"/>
          </a:xfrm>
        </p:spPr>
        <p:txBody>
          <a:bodyPr/>
          <a:lstStyle/>
          <a:p>
            <a:r>
              <a:rPr lang="fr-FR" dirty="0"/>
              <a:t>La résolution de la COP</a:t>
            </a:r>
            <a:r>
              <a:rPr lang="fr-FR" sz="2800" dirty="0"/>
              <a:t>21</a:t>
            </a:r>
            <a:r>
              <a:rPr lang="fr-FR" dirty="0"/>
              <a:t> pourra-t-elle être respecter ?</a:t>
            </a:r>
          </a:p>
          <a:p>
            <a:pPr marL="0" indent="0">
              <a:buNone/>
            </a:pPr>
            <a:r>
              <a:rPr lang="fr-FR" dirty="0"/>
              <a:t>       Et si oui, à quelles conditions ?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Pour cela, il faut </a:t>
            </a:r>
            <a:r>
              <a:rPr lang="fr-FR" b="1" dirty="0"/>
              <a:t>diviser</a:t>
            </a:r>
            <a:r>
              <a:rPr lang="fr-FR" dirty="0"/>
              <a:t> les émissions de 2010 </a:t>
            </a:r>
            <a:r>
              <a:rPr lang="fr-FR" b="1" dirty="0"/>
              <a:t>par 3 au moins</a:t>
            </a:r>
            <a:r>
              <a:rPr lang="fr-FR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L’équation a déjà été utilisée par le GIEC.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Néanmoins, cette formule montre quelques limites : dépend des ratios passés, ne prend pas en compte le méthane non consommé </a:t>
            </a:r>
          </a:p>
          <a:p>
            <a:pPr marL="0" indent="0">
              <a:buNone/>
            </a:pPr>
            <a:r>
              <a:rPr lang="fr-FR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Les Hypothèses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D13B7C2-DDCC-46BC-B47E-AEBA0286F564}"/>
                  </a:ext>
                </a:extLst>
              </p:cNvPr>
              <p:cNvSpPr txBox="1"/>
              <p:nvPr/>
            </p:nvSpPr>
            <p:spPr>
              <a:xfrm>
                <a:off x="45740" y="1686818"/>
                <a:ext cx="12143085" cy="4227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400" dirty="0"/>
                  <a:t>Mise en place de différents scénarios :</a:t>
                </a:r>
              </a:p>
              <a:p>
                <a:pPr>
                  <a:lnSpc>
                    <a:spcPct val="90000"/>
                  </a:lnSpc>
                </a:pPr>
                <a:endParaRPr lang="fr-FR" sz="2400" dirty="0"/>
              </a:p>
              <a:p>
                <a:pPr>
                  <a:lnSpc>
                    <a:spcPct val="90000"/>
                  </a:lnSpc>
                </a:pPr>
                <a:r>
                  <a:rPr lang="fr-FR" sz="2400" dirty="0"/>
                  <a:t>Par exemple : </a:t>
                </a:r>
              </a:p>
              <a:p>
                <a:pPr>
                  <a:lnSpc>
                    <a:spcPct val="90000"/>
                  </a:lnSpc>
                </a:pPr>
                <a:endParaRPr lang="fr-FR" sz="2400" dirty="0"/>
              </a:p>
              <a:p>
                <a:pPr>
                  <a:lnSpc>
                    <a:spcPct val="90000"/>
                  </a:lnSpc>
                </a:pPr>
                <a:r>
                  <a:rPr lang="fr-FR" sz="2400" dirty="0"/>
                  <a:t>Durée : aujourd’hui-2050 </a:t>
                </a:r>
              </a:p>
              <a:p>
                <a:pPr>
                  <a:lnSpc>
                    <a:spcPct val="90000"/>
                  </a:lnSpc>
                </a:pPr>
                <a:endParaRPr lang="fr-FR" sz="2400" dirty="0"/>
              </a:p>
              <a:p>
                <a:pPr>
                  <a:lnSpc>
                    <a:spcPct val="90000"/>
                  </a:lnSpc>
                </a:pPr>
                <a:r>
                  <a:rPr lang="fr-FR" sz="2400" dirty="0"/>
                  <a:t>Objectif : CO2/3 </a:t>
                </a:r>
              </a:p>
              <a:p>
                <a:pPr>
                  <a:lnSpc>
                    <a:spcPct val="90000"/>
                  </a:lnSpc>
                </a:pPr>
                <a:endParaRPr lang="fr-FR" sz="2400" dirty="0"/>
              </a:p>
              <a:p>
                <a:pPr>
                  <a:lnSpc>
                    <a:spcPct val="90000"/>
                  </a:lnSpc>
                </a:pPr>
                <a:r>
                  <a:rPr lang="fr-FR" sz="2400" dirty="0"/>
                  <a:t>On fixe des paramètres : POP     de 1,3 % sur 40 ans,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𝑃𝐼𝐵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𝑃𝑂𝑃</m:t>
                        </m:r>
                      </m:den>
                    </m:f>
                  </m:oMath>
                </a14:m>
                <a:r>
                  <a:rPr lang="fr-FR" sz="2400" dirty="0"/>
                  <a:t>      de 2,2 % sur 40 ans. </a:t>
                </a:r>
              </a:p>
              <a:p>
                <a:pPr>
                  <a:lnSpc>
                    <a:spcPct val="90000"/>
                  </a:lnSpc>
                </a:pPr>
                <a:endParaRPr lang="fr-FR" sz="2400" dirty="0"/>
              </a:p>
              <a:p>
                <a:pPr>
                  <a:lnSpc>
                    <a:spcPct val="90000"/>
                  </a:lnSpc>
                </a:pPr>
                <a:r>
                  <a:rPr lang="fr-FR" sz="2400" dirty="0"/>
                  <a:t>Conséquence : </a:t>
                </a:r>
              </a:p>
              <a:p>
                <a:pPr>
                  <a:lnSpc>
                    <a:spcPct val="90000"/>
                  </a:lnSpc>
                </a:pPr>
                <a:endParaRPr lang="fr-FR" sz="24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D13B7C2-DDCC-46BC-B47E-AEBA0286F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" y="1686818"/>
                <a:ext cx="12143085" cy="4227824"/>
              </a:xfrm>
              <a:prstGeom prst="rect">
                <a:avLst/>
              </a:prstGeom>
              <a:blipFill>
                <a:blip r:embed="rId3"/>
                <a:stretch>
                  <a:fillRect l="-804" t="-20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E8AD783-C8A5-46A3-9F3A-9AD853088035}"/>
              </a:ext>
            </a:extLst>
          </p:cNvPr>
          <p:cNvCxnSpPr/>
          <p:nvPr/>
        </p:nvCxnSpPr>
        <p:spPr>
          <a:xfrm flipV="1">
            <a:off x="3862164" y="4365104"/>
            <a:ext cx="216024" cy="28803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0DD5F23-548C-4B38-999D-7E5A7B44FEA9}"/>
              </a:ext>
            </a:extLst>
          </p:cNvPr>
          <p:cNvCxnSpPr/>
          <p:nvPr/>
        </p:nvCxnSpPr>
        <p:spPr>
          <a:xfrm flipV="1">
            <a:off x="7102524" y="4365104"/>
            <a:ext cx="288032" cy="28803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AF4645B1-3603-42CC-B42B-F208D05F5E8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6" y="4857367"/>
            <a:ext cx="9922236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Objectifs/critères d’</a:t>
            </a:r>
            <a:r>
              <a:rPr lang="fr-FR" dirty="0" err="1"/>
              <a:t>évalutions</a:t>
            </a:r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40EBF4-1DFD-4556-B67D-63CF7B7592AB}"/>
              </a:ext>
            </a:extLst>
          </p:cNvPr>
          <p:cNvSpPr txBox="1"/>
          <p:nvPr/>
        </p:nvSpPr>
        <p:spPr>
          <a:xfrm>
            <a:off x="1" y="1700808"/>
            <a:ext cx="11855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Evaluer les différentes hypothèses (scénarios). </a:t>
            </a:r>
          </a:p>
          <a:p>
            <a:pPr lvl="2">
              <a:lnSpc>
                <a:spcPct val="90000"/>
              </a:lnSpc>
            </a:pPr>
            <a:r>
              <a:rPr lang="fr-FR" sz="2400" dirty="0"/>
              <a:t>Comment ? 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               - Modéliser les différents paramètres à l’aide d’une simulation informatique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               - Comparer les valeurs fixées lors d’un scénario à ceux obtenu lors des prévisions.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          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439377-123B-4784-B784-45923D4C2300}"/>
              </a:ext>
            </a:extLst>
          </p:cNvPr>
          <p:cNvSpPr txBox="1"/>
          <p:nvPr/>
        </p:nvSpPr>
        <p:spPr>
          <a:xfrm>
            <a:off x="-28178" y="3242768"/>
            <a:ext cx="1207107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Si les valeurs sont proches :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2400" dirty="0"/>
          </a:p>
          <a:p>
            <a:pPr lvl="1">
              <a:lnSpc>
                <a:spcPct val="90000"/>
              </a:lnSpc>
            </a:pPr>
            <a:r>
              <a:rPr lang="fr-FR" sz="2400" dirty="0"/>
              <a:t>    Scénario sélectionné : validation </a:t>
            </a:r>
          </a:p>
          <a:p>
            <a:pPr lvl="1">
              <a:lnSpc>
                <a:spcPct val="90000"/>
              </a:lnSpc>
            </a:pPr>
            <a:endParaRPr lang="fr-FR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Sinon :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2400" dirty="0"/>
          </a:p>
          <a:p>
            <a:pPr lvl="1">
              <a:lnSpc>
                <a:spcPct val="90000"/>
              </a:lnSpc>
            </a:pPr>
            <a:r>
              <a:rPr lang="fr-FR" sz="2400" dirty="0"/>
              <a:t>     Scénario rejeté : réfutation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/>
              <a:t>   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935F6B3-7462-4C0F-BB5D-5B582545674D}"/>
              </a:ext>
            </a:extLst>
          </p:cNvPr>
          <p:cNvSpPr/>
          <p:nvPr/>
        </p:nvSpPr>
        <p:spPr>
          <a:xfrm>
            <a:off x="333772" y="4005064"/>
            <a:ext cx="360040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0874ABC-F5C5-4A69-B49E-4B0FF171B77C}"/>
              </a:ext>
            </a:extLst>
          </p:cNvPr>
          <p:cNvSpPr/>
          <p:nvPr/>
        </p:nvSpPr>
        <p:spPr>
          <a:xfrm>
            <a:off x="333772" y="5301208"/>
            <a:ext cx="360040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Source 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3FDBF3-EA06-4348-802C-C1F16DEBA8BC}"/>
              </a:ext>
            </a:extLst>
          </p:cNvPr>
          <p:cNvSpPr txBox="1"/>
          <p:nvPr/>
        </p:nvSpPr>
        <p:spPr>
          <a:xfrm>
            <a:off x="1522414" y="1844824"/>
            <a:ext cx="6084166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hlinkClick r:id="rId3"/>
              </a:rPr>
              <a:t>http://www.negacarbone.earth/calculs-selon-%C3%A9quation-de-kaya</a:t>
            </a:r>
            <a:endParaRPr lang="fr-FR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hlinkClick r:id="rId4"/>
              </a:rPr>
              <a:t>https://fr.wikipedia.org/wiki/%C3%89quation_de_Kaya</a:t>
            </a:r>
            <a:r>
              <a:rPr lang="fr-FR" sz="2400" dirty="0"/>
              <a:t>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hlinkClick r:id="rId5"/>
              </a:rPr>
              <a:t>http://www.negacarbone.earth/limite-de-l%C3%A9quation-de-kaya</a:t>
            </a:r>
            <a:r>
              <a:rPr lang="fr-FR" sz="2400" dirty="0"/>
              <a:t>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hlinkClick r:id="rId6"/>
              </a:rPr>
              <a:t>https://jancovici.com/changement-climatique/economie/quest-ce-que-lequation-de-kaya/</a:t>
            </a:r>
            <a:endParaRPr lang="fr-FR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313</TotalTime>
  <Words>383</Words>
  <Application>Microsoft Office PowerPoint</Application>
  <PresentationFormat>Personnalisé</PresentationFormat>
  <Paragraphs>101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Consolas</vt:lpstr>
      <vt:lpstr>Corbel</vt:lpstr>
      <vt:lpstr>Wingdings</vt:lpstr>
      <vt:lpstr>Tableau noir 16x9</vt:lpstr>
      <vt:lpstr>ARE Dynamic </vt:lpstr>
      <vt:lpstr>Sommaire</vt:lpstr>
      <vt:lpstr>Thème</vt:lpstr>
      <vt:lpstr>Equation de Kaya</vt:lpstr>
      <vt:lpstr>Problématique</vt:lpstr>
      <vt:lpstr>Les Hypothèses </vt:lpstr>
      <vt:lpstr>Objectifs/critères d’évalutions </vt:lpstr>
      <vt:lpstr>Source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Dynamic</dc:title>
  <dc:creator>amairitar@gmail.com</dc:creator>
  <cp:lastModifiedBy>amairitar@gmail.com</cp:lastModifiedBy>
  <cp:revision>24</cp:revision>
  <dcterms:created xsi:type="dcterms:W3CDTF">2019-02-20T16:36:48Z</dcterms:created>
  <dcterms:modified xsi:type="dcterms:W3CDTF">2019-02-26T19:19:21Z</dcterms:modified>
</cp:coreProperties>
</file>