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0D9342-C7F8-459D-9959-BCD9478F2D61}">
  <a:tblStyle styleId="{5D0D9342-C7F8-459D-9959-BCD9478F2D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ibreFranklin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.fntdata"/><Relationship Id="rId6" Type="http://schemas.openxmlformats.org/officeDocument/2006/relationships/slide" Target="slides/slide1.xml"/><Relationship Id="rId18" Type="http://schemas.openxmlformats.org/officeDocument/2006/relationships/font" Target="fonts/LibreFrankl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714b5cb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714b5cb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6714b5cb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714b5cb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714b5cb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6714b5cb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6fb0235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6fb0235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66fb0235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" name="Google Shape;37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ctrTitle"/>
          </p:nvPr>
        </p:nvSpPr>
        <p:spPr>
          <a:xfrm>
            <a:off x="1915128" y="1171575"/>
            <a:ext cx="8361229" cy="18573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 sz="3600" u="sng"/>
              <a:t>UN MODÈLE DE L’ÉVOLUTION DU CHIFFRE D’AFFAIRE DE DEUX ENTREPRISES AUTOMOBILES</a:t>
            </a:r>
            <a:endParaRPr b="1" sz="3600" u="sng"/>
          </a:p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850" y="3028950"/>
            <a:ext cx="61121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371600" y="3975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Variation de marge</a:t>
            </a:r>
            <a:endParaRPr sz="2400"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969075" y="5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{5D0D9342-C7F8-459D-9959-BCD9478F2D61}</a:tableStyleId>
              </a:tblPr>
              <a:tblGrid>
                <a:gridCol w="2603900"/>
                <a:gridCol w="2603900"/>
              </a:tblGrid>
              <a:tr h="408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Entreprise 1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Entreprise 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Grande 5 portes 5 places, citadine, électrique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3 portes 4 places, berline, essence ou diesel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Grandes 5 portes 4 places, sport, essence ou diesel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3 portes 2 places, citadine, essence ou diesel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Grande 5 portes 7 places, berline, </a:t>
                      </a:r>
                      <a:r>
                        <a:rPr lang="fr-FR" sz="1100"/>
                        <a:t>électrique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2 portes 2 places, berline, essence ou diesel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Grande 5 portes 5 places, berline, essence ou diesel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3 portes 2 places, citadine, essence ou diesel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3 portes 4 places, sport, essence ou diesel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Grande 5 portes 7 places, citadine, essence ou diesel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8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2 portes 2 places, sport, électrique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3 portes 4 places, citadine, électrique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2 portes 2 places, sport, essence ou diesel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Grande 5 portes 5 places, sport, essence ou diesel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Grande 5 portes 4 places, berline, essence ou diesel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Grande 5 portes 5 places, berline, électrique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8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3 portes 4 places, berline, électrique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>
                          <a:solidFill>
                            <a:schemeClr val="dk1"/>
                          </a:solidFill>
                        </a:rPr>
                        <a:t>Grande 5 portes 5 places, sport, électrique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Petite 3 portes 4 places, berline, essence ou diesel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>
                          <a:solidFill>
                            <a:schemeClr val="dk1"/>
                          </a:solidFill>
                        </a:rPr>
                        <a:t>Grande 5 portes 4 places, berline, électrique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910" y="135625"/>
            <a:ext cx="3429365" cy="22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875" y="2324925"/>
            <a:ext cx="3343770" cy="22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9575" y="4470793"/>
            <a:ext cx="3429375" cy="226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Apport d’un modèle fonctionnel du calcul du chiffre d’affaire: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	- Donne une idée sur les voitures intéressantes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	- Prix adapté pour vendre une voiture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	- Marge adaptée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fr-FR" sz="4800"/>
              <a:t>Références bibliographiques</a:t>
            </a:r>
            <a:endParaRPr sz="4800"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371600" y="1798821"/>
            <a:ext cx="9601200" cy="4482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6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Sondage du ECAEA</a:t>
            </a:r>
            <a:endParaRPr/>
          </a:p>
          <a:p>
            <a:pPr indent="-3586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 u="sng"/>
              <a:t>Population</a:t>
            </a:r>
            <a:r>
              <a:rPr lang="fr-FR"/>
              <a:t> :</a:t>
            </a:r>
            <a:endParaRPr/>
          </a:p>
          <a:p>
            <a:pPr indent="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/>
              <a:t>- Site de l'institut national d'étude démographique.</a:t>
            </a:r>
            <a:endParaRPr/>
          </a:p>
          <a:p>
            <a:pPr indent="-3586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 u="sng"/>
              <a:t>Sites internet divers, pour le prix des composantes</a:t>
            </a:r>
            <a:r>
              <a:rPr lang="fr-FR"/>
              <a:t> :</a:t>
            </a:r>
            <a:endParaRPr/>
          </a:p>
          <a:p>
            <a:pPr indent="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/>
              <a:t>- l'internaute, Automoto, Caradisiac, CostHelper, Mecathecnin, Autoservicecosts.com, idgrages.com, monmecanicien.com, goodmecano.com, Itstillruns.glassusa.com, marijouls.fr, numbeo, carmagazine.</a:t>
            </a:r>
            <a:endParaRPr/>
          </a:p>
          <a:p>
            <a:pPr indent="-3586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 u="sng"/>
              <a:t>Sites internet divers, pour le budget </a:t>
            </a:r>
            <a:r>
              <a:rPr lang="fr-FR"/>
              <a:t>:</a:t>
            </a:r>
            <a:endParaRPr/>
          </a:p>
          <a:p>
            <a:pPr indent="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/>
              <a:t>- csa.eu et capital.fr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371600" y="257175"/>
            <a:ext cx="96012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Libre Franklin"/>
              <a:buNone/>
            </a:pPr>
            <a:r>
              <a:rPr b="1" lang="fr-FR" sz="6480"/>
              <a:t>SOMMAIRE</a:t>
            </a:r>
            <a:endParaRPr b="1" sz="6480"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371600" y="1257300"/>
            <a:ext cx="9601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59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fr-FR"/>
              <a:t>Introduction</a:t>
            </a:r>
            <a:endParaRPr/>
          </a:p>
          <a:p>
            <a:pPr indent="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59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fr-FR"/>
              <a:t>1) Prise de données sur 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FR"/>
              <a:t>     a- Les préférences des clients, selon les trois critères variable de la voiture.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FR"/>
              <a:t>     b- Prix des composantes de la voiture; variables ou non.</a:t>
            </a:r>
            <a:endParaRPr/>
          </a:p>
          <a:p>
            <a:pPr indent="-3459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fr-FR"/>
              <a:t>2) Première approche du modèle 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FR"/>
              <a:t>    a- Score et prix à chaque génération, sans dépendance.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FR"/>
              <a:t>    b- Représentation de ce premier chiffre d’affaire. Critiques.</a:t>
            </a:r>
            <a:endParaRPr/>
          </a:p>
          <a:p>
            <a:pPr indent="-3459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fr-FR"/>
              <a:t>3) Dépendance score-prix 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FR"/>
              <a:t>    a- Modifier le code pour avoir cette dépendance.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FR"/>
              <a:t>    b- Représentation de ce nouveau chiffre d’affaire plus réaliste.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371600" y="1888850"/>
            <a:ext cx="9601200" cy="39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Définition du chiffre d’affaire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Modèle simple : CA = Score * (Prix de vente - Prix de production)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Mise en place progressive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/>
              <a:t>Confirmation relation score/prix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/>
              <a:t>Dépendance score/prix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fr-FR" sz="4000"/>
              <a:t>1) A- Les préférences des clients, selon les trois  critères variable de la voiture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90"/>
              <a:buNone/>
            </a:pPr>
            <a:r>
              <a:rPr b="1" lang="fr-FR" sz="2590" u="sng"/>
              <a:t>Les clients</a:t>
            </a:r>
            <a:r>
              <a:rPr b="1" lang="fr-FR" sz="2590"/>
              <a:t> </a:t>
            </a:r>
            <a:r>
              <a:rPr lang="fr-FR" sz="2590"/>
              <a:t>:                                      </a:t>
            </a:r>
            <a:r>
              <a:rPr b="1" lang="fr-FR" sz="2590" u="sng"/>
              <a:t>Les trois critères</a:t>
            </a:r>
            <a:r>
              <a:rPr lang="fr-FR" sz="2590"/>
              <a:t> :</a:t>
            </a:r>
            <a:endParaRPr/>
          </a:p>
          <a:p>
            <a:pPr indent="0" lvl="0" marL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None/>
            </a:pPr>
            <a:r>
              <a:rPr lang="fr-FR" sz="2590"/>
              <a:t>- Hommes 18-25 ans                       - la taille  </a:t>
            </a:r>
            <a:endParaRPr/>
          </a:p>
          <a:p>
            <a:pPr indent="0" lvl="0" marL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None/>
            </a:pPr>
            <a:r>
              <a:rPr lang="fr-FR" sz="2590"/>
              <a:t>- Femmes 18-25 ans                        - la consommation</a:t>
            </a:r>
            <a:endParaRPr/>
          </a:p>
          <a:p>
            <a:pPr indent="0" lvl="0" marL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None/>
            </a:pPr>
            <a:r>
              <a:rPr lang="fr-FR" sz="2590"/>
              <a:t>- Hommes 26-50 ans                       - le moteur</a:t>
            </a:r>
            <a:endParaRPr/>
          </a:p>
          <a:p>
            <a:pPr indent="0" lvl="0" marL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None/>
            </a:pPr>
            <a:r>
              <a:rPr lang="fr-FR" sz="2590"/>
              <a:t>- Femmes 26-50 ans</a:t>
            </a:r>
            <a:endParaRPr/>
          </a:p>
          <a:p>
            <a:pPr indent="0" lvl="0" marL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None/>
            </a:pPr>
            <a:r>
              <a:rPr lang="fr-FR" sz="2590"/>
              <a:t>- Hommes +50 ans</a:t>
            </a:r>
            <a:endParaRPr/>
          </a:p>
          <a:p>
            <a:pPr indent="0" lvl="0" marL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90"/>
              <a:buNone/>
            </a:pPr>
            <a:r>
              <a:rPr lang="fr-FR" sz="2590"/>
              <a:t>- Femmes +50 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Libre Franklin"/>
              <a:buNone/>
            </a:pPr>
            <a:r>
              <a:rPr lang="fr-FR" sz="3959"/>
              <a:t>1) B- Prix des composantes de la voiture; variables ou non.</a:t>
            </a:r>
            <a:br>
              <a:rPr lang="fr-FR" sz="3959"/>
            </a:br>
            <a:endParaRPr sz="3959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250" y="2286000"/>
            <a:ext cx="66294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Libre Franklin"/>
              <a:buNone/>
            </a:pPr>
            <a:r>
              <a:rPr lang="fr-FR" sz="3959"/>
              <a:t>2) A- Score et prix à chaque génération, sans dépendance.</a:t>
            </a:r>
            <a:br>
              <a:rPr lang="fr-FR" sz="3959"/>
            </a:br>
            <a:endParaRPr sz="3959"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Départ avec 2 voitures initiales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Variation aléatoire de chaque voiture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Calcul du chiffre d’affaire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650" y="3342550"/>
            <a:ext cx="8542116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371600" y="1336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sz="2400"/>
              <a:t>2) B- Représentation de ce premier chiffre d’affaire. Critiques.</a:t>
            </a:r>
            <a:endParaRPr sz="2400"/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936675" y="60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{5D0D9342-C7F8-459D-9959-BCD9478F2D61}</a:tableStyleId>
              </a:tblPr>
              <a:tblGrid>
                <a:gridCol w="2167375"/>
                <a:gridCol w="2167375"/>
              </a:tblGrid>
              <a:tr h="40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Entreprise 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Entreprise 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</a:t>
                      </a:r>
                      <a:r>
                        <a:rPr lang="fr-FR" sz="1000"/>
                        <a:t>rande 5 portes 5 places, citadine, </a:t>
                      </a:r>
                      <a:r>
                        <a:rPr lang="fr-FR" sz="1000"/>
                        <a:t>électrique</a:t>
                      </a:r>
                      <a:r>
                        <a:rPr lang="fr-FR" sz="1000"/>
                        <a:t>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4 places, berline, essence ou diesel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4 places, citadine, 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7 places, berline, essence ou diesel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2 places, berline, 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4 places, sport,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5 places, berline essence ou diesel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fr-FR" sz="1000">
                          <a:solidFill>
                            <a:schemeClr val="dk1"/>
                          </a:solidFill>
                        </a:rPr>
                        <a:t>rande 5 portes 4 places, sport,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4 places, berline, </a:t>
                      </a:r>
                      <a:r>
                        <a:rPr lang="fr-FR" sz="1000"/>
                        <a:t>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5 places, citadine,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2 portes 2 places, berline, </a:t>
                      </a:r>
                      <a:r>
                        <a:rPr lang="fr-FR" sz="1000"/>
                        <a:t>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2 places, sport,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4 places, berline, </a:t>
                      </a:r>
                      <a:r>
                        <a:rPr lang="fr-FR" sz="1000"/>
                        <a:t>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5 places, sport, essence ou diesel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</a:t>
                      </a:r>
                      <a:r>
                        <a:rPr lang="fr-FR" sz="1000"/>
                        <a:t> 2</a:t>
                      </a:r>
                      <a:r>
                        <a:rPr lang="fr-FR" sz="1000"/>
                        <a:t> portes 2 places, berline, 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4 places, citadine,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</a:rPr>
                        <a:t>Grande 5 portes 4 places, berline, essence ou diesel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7 places, berline,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Grandes 5 portes 5 places, citadine, essence ou diesel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4 places, berline</a:t>
                      </a:r>
                      <a:r>
                        <a:rPr lang="fr-FR" sz="1000"/>
                        <a:t>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375" y="608750"/>
            <a:ext cx="3639926" cy="2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425" y="2482275"/>
            <a:ext cx="3388250" cy="22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2400" y="4349200"/>
            <a:ext cx="3949600" cy="26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Libre Franklin"/>
              <a:buNone/>
            </a:pPr>
            <a:r>
              <a:rPr lang="fr-FR" sz="3959"/>
              <a:t>3) A- Modifier le code pour avoir cette dépendance.</a:t>
            </a:r>
            <a:br>
              <a:rPr lang="fr-FR" sz="3959"/>
            </a:br>
            <a:endParaRPr sz="3959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sz="1400"/>
              <a:t>Budgets et coefficients :</a:t>
            </a:r>
            <a:endParaRPr sz="1400"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- Hommes 18-25 : [0,7000], [7000,9000], [9000,11000]</a:t>
            </a:r>
            <a:endParaRPr sz="1400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- Femmes 18-25 : [0,7000], [7000,9000], [9000,11000]</a:t>
            </a:r>
            <a:endParaRPr sz="1400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- Hommes 26-50 : [0,12000], [12000,15000], [15000,20000]</a:t>
            </a:r>
            <a:endParaRPr sz="1400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- Femmes 26-50 : [0,10000], [10000,13000], [13000,16000]</a:t>
            </a:r>
            <a:endParaRPr sz="1400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- Hommes +50 : [0,9000], [9000,11000], [11000,13000]</a:t>
            </a:r>
            <a:endParaRPr sz="1400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fr-FR" sz="1400"/>
              <a:t>- Femmes +50 : [0,7000], [7000,9000], [9000,12000]</a:t>
            </a:r>
            <a:endParaRPr sz="1400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sz="1400"/>
              <a:t>score_dependance_prix(marge) : </a:t>
            </a:r>
            <a:r>
              <a:rPr lang="fr-FR" sz="1400"/>
              <a:t>l'importante</a:t>
            </a:r>
            <a:r>
              <a:rPr lang="fr-FR" sz="1400"/>
              <a:t> modification</a:t>
            </a:r>
            <a:endParaRPr sz="1400"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sz="1400"/>
              <a:t>Calcul du nouveau chiffre d’affaire</a:t>
            </a:r>
            <a:endParaRPr sz="1400"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295400" y="397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sz="2400"/>
              <a:t>3) B- Représentation de ce nouveau chiffre d’affaire plus réaliste.</a:t>
            </a:r>
            <a:endParaRPr sz="2400"/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795100" y="5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{5D0D9342-C7F8-459D-9959-BCD9478F2D61}</a:tableStyleId>
              </a:tblPr>
              <a:tblGrid>
                <a:gridCol w="2838875"/>
                <a:gridCol w="2838875"/>
              </a:tblGrid>
              <a:tr h="42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Entreprise 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Entreprise 2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5 places, citadine, 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4 places, berline, essence ou diesel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4 places, sport, essence ou diesel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2 places, citadine, essence ou diesel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7 places, berline, 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2 portes 2 places, berline, essence ou diesel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  5 places, berline essence ou diesel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2 places, citadine, essence ou diesel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4 places, sport, essence ou diesel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7 places, citadine, essence ou diesel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2 portes 2 places, sport, </a:t>
                      </a:r>
                      <a:r>
                        <a:rPr lang="fr-FR" sz="1000"/>
                        <a:t>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4 places, citadine,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2 portes 2 places, sport, essence ou diesel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5 places, sport, essence ou diesel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4 places, berline, essence ou diesel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5 places, berline, </a:t>
                      </a:r>
                      <a:r>
                        <a:rPr lang="fr-FR" sz="1000"/>
                        <a:t>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4 places, berline, électrique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5 places, sport,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Petite 3 portes 4 places, berline, essence ou diesel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Grande 5 portes 4 places, berline, électrique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425" y="460550"/>
            <a:ext cx="3479175" cy="22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425" y="2526350"/>
            <a:ext cx="3427950" cy="22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0225" y="4654825"/>
            <a:ext cx="3281375" cy="21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F10001025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