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67320a3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67320a3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66eb2d3e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66eb2d3e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66eb2d3e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66eb2d3e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67320a3c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67320a3c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67320a3c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67320a3c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67320a3c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67320a3c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66eb2d3e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66eb2d3e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6eb2d3e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6eb2d3e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66eb2d3e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66eb2d3e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6eb2d3e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6eb2d3e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6eb2d3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6eb2d3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66eb2d3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66eb2d3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6eb2d3e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6eb2d3e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66eb2d3e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66eb2d3e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6eb2d3e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6eb2d3e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7320a3c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67320a3c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7320a3c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7320a3c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67320a3c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67320a3c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iWUaYimNoZ7l_gqXOLnaX3JuGDIduauJ/view" TargetMode="External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Hare" TargetMode="External"/><Relationship Id="rId10" Type="http://schemas.openxmlformats.org/officeDocument/2006/relationships/hyperlink" Target="https://en.wikipedia.org/wiki/Hare" TargetMode="External"/><Relationship Id="rId13" Type="http://schemas.openxmlformats.org/officeDocument/2006/relationships/hyperlink" Target="https://en.wikipedia.org/wiki/Canada" TargetMode="External"/><Relationship Id="rId12" Type="http://schemas.openxmlformats.org/officeDocument/2006/relationships/hyperlink" Target="https://en.wikipedia.org/wiki/Canada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culturemath.ens.fr/maths/html/lotka/lotka.html" TargetMode="External"/><Relationship Id="rId4" Type="http://schemas.openxmlformats.org/officeDocument/2006/relationships/hyperlink" Target="https://fr.wikipedia.org/wiki/International_Standard_Book_Number" TargetMode="External"/><Relationship Id="rId9" Type="http://schemas.openxmlformats.org/officeDocument/2006/relationships/hyperlink" Target="https://en.wikipedia.org/wiki/Lynx" TargetMode="External"/><Relationship Id="rId5" Type="http://schemas.openxmlformats.org/officeDocument/2006/relationships/hyperlink" Target="https://fr.wikipedia.org/wiki/Sp%C3%A9cial:Ouvrages_de_r%C3%A9f%C3%A9rence/9782842251017" TargetMode="External"/><Relationship Id="rId6" Type="http://schemas.openxmlformats.org/officeDocument/2006/relationships/hyperlink" Target="https://en.wikipedia.org/wiki/Hudson%27s_Bay_Company" TargetMode="External"/><Relationship Id="rId7" Type="http://schemas.openxmlformats.org/officeDocument/2006/relationships/hyperlink" Target="https://en.wikipedia.org/wiki/Hudson%27s_Bay_Company" TargetMode="External"/><Relationship Id="rId8" Type="http://schemas.openxmlformats.org/officeDocument/2006/relationships/hyperlink" Target="https://en.wikipedia.org/wiki/Lynx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XsTvd-ppmNdQurYoC5xvJ59FeF6-g3JL/view" TargetMode="External"/><Relationship Id="rId4" Type="http://schemas.openxmlformats.org/officeDocument/2006/relationships/image" Target="../media/image13.jpg"/><Relationship Id="rId5" Type="http://schemas.openxmlformats.org/officeDocument/2006/relationships/hyperlink" Target="http://drive.google.com/file/d/1ya9Tqat5KxniQgl175Nrpe6ahdVZcWYc/view" TargetMode="External"/><Relationship Id="rId6" Type="http://schemas.openxmlformats.org/officeDocument/2006/relationships/image" Target="../media/image14.jpg"/><Relationship Id="rId7" Type="http://schemas.openxmlformats.org/officeDocument/2006/relationships/hyperlink" Target="http://drive.google.com/file/d/13pSACgCK2dd3HZoEghNdmKUPbfEtDUF6/view" TargetMode="External"/><Relationship Id="rId8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Helvetica Neue"/>
                <a:ea typeface="Helvetica Neue"/>
                <a:cs typeface="Helvetica Neue"/>
                <a:sym typeface="Helvetica Neue"/>
              </a:rPr>
              <a:t>Dynamiques de populations et modèles proi-prédateur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56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Helvetica Neue"/>
                <a:ea typeface="Helvetica Neue"/>
                <a:cs typeface="Helvetica Neue"/>
                <a:sym typeface="Helvetica Neue"/>
              </a:rPr>
              <a:t>Par Bou Orm Khodor, Delamotte Hippolyte, Rappaport Thomas, et Matheos Thomas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3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Deuxième modèle</a:t>
            </a:r>
            <a:endParaRPr b="1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75" y="1247007"/>
            <a:ext cx="2705675" cy="170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06174" y="3825575"/>
            <a:ext cx="4680449" cy="1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/>
          <p:nvPr/>
        </p:nvSpPr>
        <p:spPr>
          <a:xfrm>
            <a:off x="1595888" y="3084550"/>
            <a:ext cx="876300" cy="7980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2771300" y="2643000"/>
            <a:ext cx="1118400" cy="76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5">
            <a:alphaModFix/>
          </a:blip>
          <a:srcRect b="1690" l="0" r="0" t="1690"/>
          <a:stretch/>
        </p:blipFill>
        <p:spPr>
          <a:xfrm>
            <a:off x="4523700" y="1246999"/>
            <a:ext cx="4416850" cy="331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33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Explication du modèle</a:t>
            </a:r>
            <a:endParaRPr b="1"/>
          </a:p>
        </p:txBody>
      </p:sp>
      <p:sp>
        <p:nvSpPr>
          <p:cNvPr id="132" name="Google Shape;132;p23"/>
          <p:cNvSpPr txBox="1"/>
          <p:nvPr/>
        </p:nvSpPr>
        <p:spPr>
          <a:xfrm>
            <a:off x="341225" y="1091525"/>
            <a:ext cx="8253300" cy="3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Le passage d’un modèle continu à un modèle continu à un modèle discret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Les différents modules utilisés pour effectuer le modèle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Random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Matplotlib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Pygame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Tkinter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Le code en soit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33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Résultats</a:t>
            </a:r>
            <a:endParaRPr b="1"/>
          </a:p>
        </p:txBody>
      </p:sp>
      <p:sp>
        <p:nvSpPr>
          <p:cNvPr id="138" name="Google Shape;138;p24"/>
          <p:cNvSpPr txBox="1"/>
          <p:nvPr/>
        </p:nvSpPr>
        <p:spPr>
          <a:xfrm>
            <a:off x="322575" y="1072875"/>
            <a:ext cx="8253300" cy="3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675" y="836975"/>
            <a:ext cx="5217051" cy="412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75" y="0"/>
            <a:ext cx="85170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638" y="0"/>
            <a:ext cx="83327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Exemple d’une map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 title="Recording #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525" y="11524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33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Comparaison</a:t>
            </a:r>
            <a:endParaRPr b="1"/>
          </a:p>
        </p:txBody>
      </p:sp>
      <p:sp>
        <p:nvSpPr>
          <p:cNvPr id="166" name="Google Shape;166;p28"/>
          <p:cNvSpPr txBox="1"/>
          <p:nvPr/>
        </p:nvSpPr>
        <p:spPr>
          <a:xfrm>
            <a:off x="322575" y="1072875"/>
            <a:ext cx="8253300" cy="3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Quels sont les points communs et les </a:t>
            </a:r>
            <a:r>
              <a:rPr lang="en-GB"/>
              <a:t>différences</a:t>
            </a:r>
            <a:r>
              <a:rPr lang="en-GB"/>
              <a:t> entre les deux modèles?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Approche différente (Modèle mathématique vs intuitif)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Codées différemment (Matplotlib vs pygame pour la carte)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Les paramètres sont radicalement différents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mais</a:t>
            </a:r>
            <a:r>
              <a:rPr lang="en-GB"/>
              <a:t>...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Certains résultats sont conformes a la réalité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Chaque modèle est conforme selon le problème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33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Comparaison des résultats</a:t>
            </a:r>
            <a:endParaRPr b="1"/>
          </a:p>
        </p:txBody>
      </p:sp>
      <p:sp>
        <p:nvSpPr>
          <p:cNvPr id="172" name="Google Shape;172;p29"/>
          <p:cNvSpPr txBox="1"/>
          <p:nvPr/>
        </p:nvSpPr>
        <p:spPr>
          <a:xfrm>
            <a:off x="322575" y="1072875"/>
            <a:ext cx="8253300" cy="3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Lequel se rapproche le plus d’un écosystème stable?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00" y="1688675"/>
            <a:ext cx="4972051" cy="28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Les deux modèles ont chacun leurs qualités et leurs </a:t>
            </a:r>
            <a:r>
              <a:rPr lang="en-GB"/>
              <a:t>défauts. Le premier se base sur des paramètres réels tant dis ce que le second est fondé sur deux formules regroupant déjà tous les paramètres entrant en compte dans la réalité.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Bibliographie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http://culturemath.ens.fr/maths/html/lotka/lotka.html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100">
                <a:solidFill>
                  <a:schemeClr val="dk1"/>
                </a:solidFill>
              </a:rPr>
              <a:t>Nicolas Bacaër, Histoires de mathématiques et de populations, Éditions Cassini, coll. « Le sel et le fer », 2008, 212 p. (</a:t>
            </a:r>
            <a:r>
              <a:rPr lang="en-GB" sz="1100" u="sng">
                <a:solidFill>
                  <a:schemeClr val="hlink"/>
                </a:solidFill>
                <a:hlinkClick r:id="rId4"/>
              </a:rPr>
              <a:t>ISBN</a:t>
            </a:r>
            <a:r>
              <a:rPr lang="en-GB" sz="1100">
                <a:solidFill>
                  <a:schemeClr val="dk1"/>
                </a:solidFill>
              </a:rPr>
              <a:t> </a:t>
            </a:r>
            <a:r>
              <a:rPr lang="en-GB" sz="1100" u="sng">
                <a:solidFill>
                  <a:schemeClr val="hlink"/>
                </a:solidFill>
                <a:hlinkClick r:id="rId5"/>
              </a:rPr>
              <a:t>9782842251017</a:t>
            </a:r>
            <a:r>
              <a:rPr lang="en-GB" sz="1100">
                <a:solidFill>
                  <a:schemeClr val="dk1"/>
                </a:solidFill>
              </a:rPr>
              <a:t>), « Lotka et la « biologie physique » / Volterra et la « théorie mathématique de la lutte pour la vie »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 sz="1100">
                <a:solidFill>
                  <a:schemeClr val="dk1"/>
                </a:solidFill>
              </a:rPr>
              <a:t>Leigh, E. R. (1968). "The ecological role of Volterra's equations". </a:t>
            </a:r>
            <a:r>
              <a:rPr i="1" lang="en-GB" sz="1100">
                <a:solidFill>
                  <a:schemeClr val="dk1"/>
                </a:solidFill>
              </a:rPr>
              <a:t>Some Mathematical Problems in Biology</a:t>
            </a:r>
            <a:r>
              <a:rPr lang="en-GB" sz="1100">
                <a:solidFill>
                  <a:schemeClr val="dk1"/>
                </a:solidFill>
              </a:rPr>
              <a:t>. – a modern discussion using</a:t>
            </a:r>
            <a:r>
              <a:rPr lang="en-GB" sz="1100">
                <a:solidFill>
                  <a:schemeClr val="dk1"/>
                </a:solidFill>
                <a:uFill>
                  <a:noFill/>
                </a:uFill>
                <a:hlinkClick r:id="rId6"/>
              </a:rPr>
              <a:t> </a:t>
            </a:r>
            <a:r>
              <a:rPr lang="en-GB" sz="1100" u="sng">
                <a:solidFill>
                  <a:schemeClr val="hlink"/>
                </a:solidFill>
                <a:hlinkClick r:id="rId7"/>
              </a:rPr>
              <a:t>Hudson's Bay Company</a:t>
            </a:r>
            <a:r>
              <a:rPr lang="en-GB" sz="1100">
                <a:solidFill>
                  <a:schemeClr val="dk1"/>
                </a:solidFill>
              </a:rPr>
              <a:t> data on</a:t>
            </a:r>
            <a:r>
              <a:rPr lang="en-GB" sz="1100">
                <a:solidFill>
                  <a:schemeClr val="dk1"/>
                </a:solidFill>
                <a:uFill>
                  <a:noFill/>
                </a:uFill>
                <a:hlinkClick r:id="rId8"/>
              </a:rPr>
              <a:t> </a:t>
            </a:r>
            <a:r>
              <a:rPr lang="en-GB" sz="1100" u="sng">
                <a:solidFill>
                  <a:schemeClr val="hlink"/>
                </a:solidFill>
                <a:hlinkClick r:id="rId9"/>
              </a:rPr>
              <a:t>lynx</a:t>
            </a:r>
            <a:r>
              <a:rPr lang="en-GB" sz="1100">
                <a:solidFill>
                  <a:schemeClr val="dk1"/>
                </a:solidFill>
              </a:rPr>
              <a:t> and</a:t>
            </a:r>
            <a:r>
              <a:rPr lang="en-GB" sz="1100">
                <a:solidFill>
                  <a:schemeClr val="dk1"/>
                </a:solidFill>
                <a:uFill>
                  <a:noFill/>
                </a:uFill>
                <a:hlinkClick r:id="rId10"/>
              </a:rPr>
              <a:t> </a:t>
            </a:r>
            <a:r>
              <a:rPr lang="en-GB" sz="1100" u="sng">
                <a:solidFill>
                  <a:schemeClr val="hlink"/>
                </a:solidFill>
                <a:hlinkClick r:id="rId11"/>
              </a:rPr>
              <a:t>hares</a:t>
            </a:r>
            <a:r>
              <a:rPr lang="en-GB" sz="1100">
                <a:solidFill>
                  <a:schemeClr val="dk1"/>
                </a:solidFill>
              </a:rPr>
              <a:t> in</a:t>
            </a:r>
            <a:r>
              <a:rPr lang="en-GB" sz="1100">
                <a:solidFill>
                  <a:schemeClr val="dk1"/>
                </a:solidFill>
                <a:uFill>
                  <a:noFill/>
                </a:uFill>
                <a:hlinkClick r:id="rId12"/>
              </a:rPr>
              <a:t> </a:t>
            </a:r>
            <a:r>
              <a:rPr lang="en-GB" sz="1100" u="sng">
                <a:solidFill>
                  <a:schemeClr val="hlink"/>
                </a:solidFill>
                <a:hlinkClick r:id="rId13"/>
              </a:rPr>
              <a:t>Canada</a:t>
            </a:r>
            <a:r>
              <a:rPr lang="en-GB" sz="1100">
                <a:solidFill>
                  <a:schemeClr val="dk1"/>
                </a:solidFill>
              </a:rPr>
              <a:t> from 1847 to 1903.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 sz="1100">
                <a:solidFill>
                  <a:schemeClr val="dk1"/>
                </a:solidFill>
              </a:rPr>
              <a:t>Journal of Physics: Conference Series : Dynamics of a Lotka-Volterra type model with applications to marine phage population dynamicsC Gavin1, A Pokrovskii1, M Prentice2 and V Sobolev3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Notre modèle </a:t>
            </a:r>
            <a:r>
              <a:rPr lang="en-GB"/>
              <a:t>paramétré</a:t>
            </a:r>
            <a:r>
              <a:rPr lang="en-GB"/>
              <a:t> de la dynamique des populations de proies prédateurs: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Des individus qui évoluent selon leur </a:t>
            </a:r>
            <a:r>
              <a:rPr lang="en-GB"/>
              <a:t>âge</a:t>
            </a:r>
            <a:r>
              <a:rPr lang="en-GB"/>
              <a:t>, leur faim et l’espace où ils évoluent (Modèle simplifié de la réalité)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Le modèle de Lotka Volterra: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550" y="3241707"/>
            <a:ext cx="2705675" cy="17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Problématique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64425" y="1017725"/>
            <a:ext cx="8520600" cy="28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Quels paramètres sont les plus impactant quand à l’évolution d’une population?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 simples équations sont elle suffisantes pour décrir la réalité?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Les comportements individuels aboutissent ils à des comportements généraux de groupe (​ cf, Game of life)?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Les paramètres géné</a:t>
            </a:r>
            <a:r>
              <a:rPr lang="en-GB"/>
              <a:t>r</a:t>
            </a:r>
            <a:r>
              <a:rPr lang="en-GB"/>
              <a:t>aux d'âge, de faim et de sexe sont ils trop réducteur</a:t>
            </a:r>
            <a:r>
              <a:rPr lang="en-GB"/>
              <a:t>s </a:t>
            </a:r>
            <a:r>
              <a:rPr lang="en-GB"/>
              <a:t>ou sont ils suffisants pour un modèle réaliste?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Quelles sont les différences entre nos deux modèles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33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Premier modèle</a:t>
            </a:r>
            <a:endParaRPr b="1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450" y="1100950"/>
            <a:ext cx="4534550" cy="34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213" y="2873300"/>
            <a:ext cx="2755800" cy="20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150" y="848500"/>
            <a:ext cx="2825925" cy="21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3471075" y="2082650"/>
            <a:ext cx="1781100" cy="167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1269275" y="2731363"/>
            <a:ext cx="1577700" cy="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Plantes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1269275" y="4743963"/>
            <a:ext cx="1577700" cy="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Animaux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5678125" y="4405560"/>
            <a:ext cx="24351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Résultat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3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Les paramètres</a:t>
            </a:r>
            <a:endParaRPr b="1"/>
          </a:p>
        </p:txBody>
      </p:sp>
      <p:sp>
        <p:nvSpPr>
          <p:cNvPr id="86" name="Google Shape;86;p17"/>
          <p:cNvSpPr txBox="1"/>
          <p:nvPr/>
        </p:nvSpPr>
        <p:spPr>
          <a:xfrm>
            <a:off x="322575" y="1072875"/>
            <a:ext cx="8253300" cy="3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L’age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La faim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Le temps de gestation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Le sexe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Le périmètre de vision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Âge</a:t>
            </a:r>
            <a:r>
              <a:rPr lang="en-GB"/>
              <a:t> de maturité sexuelle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Augmentation de la faim par unité de temps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Nombre </a:t>
            </a:r>
            <a:r>
              <a:rPr lang="en-GB"/>
              <a:t>d'individus</a:t>
            </a:r>
            <a:r>
              <a:rPr lang="en-GB"/>
              <a:t> initial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19075" y="96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Résultats du premier modèle</a:t>
            </a:r>
            <a:endParaRPr b="1"/>
          </a:p>
        </p:txBody>
      </p:sp>
      <p:sp>
        <p:nvSpPr>
          <p:cNvPr id="92" name="Google Shape;92;p18"/>
          <p:cNvSpPr txBox="1"/>
          <p:nvPr/>
        </p:nvSpPr>
        <p:spPr>
          <a:xfrm>
            <a:off x="322575" y="1072875"/>
            <a:ext cx="8253300" cy="3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 title="equiparfai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650" y="2416193"/>
            <a:ext cx="2835350" cy="2126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 title="victoireproies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4325" y="2416201"/>
            <a:ext cx="2835341" cy="21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 title="victoirepred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47725" y="2430450"/>
            <a:ext cx="2797325" cy="20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Problème de l’espèce intermédiaire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887200" cy="36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Survie des proies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675" y="1017725"/>
            <a:ext cx="5115174" cy="382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Equilibre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065" y="1188075"/>
            <a:ext cx="4948285" cy="36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