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7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90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19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6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22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23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8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91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61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59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41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63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06F0-AC1D-4302-97A3-F23D46A9EB06}" type="datetimeFigureOut">
              <a:rPr lang="es-ES" smtClean="0"/>
              <a:t>15/06/2015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BF4D-D7D9-4AAA-9459-501B27DD9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71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Camino crítico para explorar el sistema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591879" y="1772816"/>
            <a:ext cx="8064896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s-AR" dirty="0"/>
              <a:t>Incorpore su filiación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AR" dirty="0"/>
              <a:t>Proceda a dar la información del tambo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AR" dirty="0"/>
              <a:t>Ingrese los datos de control lechero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AR" dirty="0"/>
              <a:t>Verifique la salida con una foto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AR" dirty="0"/>
              <a:t>Incluya otros controles y proceda a los análisis comparativos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AR" dirty="0" smtClean="0"/>
              <a:t>En </a:t>
            </a:r>
            <a:r>
              <a:rPr lang="es-AR" dirty="0"/>
              <a:t>cada sección verifique la descarga de los informes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307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de la base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772816"/>
            <a:ext cx="8606517" cy="4678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Ud</a:t>
            </a:r>
            <a:r>
              <a:rPr lang="en-US" sz="2000" dirty="0" smtClean="0"/>
              <a:t>. </a:t>
            </a:r>
            <a:r>
              <a:rPr lang="en-US" sz="2000" dirty="0" err="1" smtClean="0"/>
              <a:t>podrá</a:t>
            </a:r>
            <a:r>
              <a:rPr lang="en-US" sz="2000" dirty="0" smtClean="0"/>
              <a:t> </a:t>
            </a:r>
            <a:r>
              <a:rPr lang="en-US" sz="2000" dirty="0" err="1" smtClean="0"/>
              <a:t>subir</a:t>
            </a:r>
            <a:r>
              <a:rPr lang="en-US" sz="2000" dirty="0" smtClean="0"/>
              <a:t> el </a:t>
            </a:r>
            <a:r>
              <a:rPr lang="en-US" sz="2000" dirty="0" err="1" smtClean="0"/>
              <a:t>archivo</a:t>
            </a:r>
            <a:r>
              <a:rPr lang="en-US" sz="2000" dirty="0" smtClean="0"/>
              <a:t> de control </a:t>
            </a:r>
            <a:r>
              <a:rPr lang="en-US" sz="2000" dirty="0" err="1" smtClean="0"/>
              <a:t>lechero</a:t>
            </a:r>
            <a:r>
              <a:rPr lang="en-US" sz="2000" dirty="0" smtClean="0"/>
              <a:t> en </a:t>
            </a:r>
            <a:r>
              <a:rPr lang="en-US" sz="2000" dirty="0" err="1" smtClean="0"/>
              <a:t>formato</a:t>
            </a:r>
            <a:r>
              <a:rPr lang="en-US" sz="2000" dirty="0" smtClean="0"/>
              <a:t> “.</a:t>
            </a:r>
            <a:r>
              <a:rPr lang="en-US" sz="2000" dirty="0" err="1" smtClean="0"/>
              <a:t>csv</a:t>
            </a:r>
            <a:r>
              <a:rPr lang="en-US" sz="2000" dirty="0" smtClean="0"/>
              <a:t>”, “.</a:t>
            </a:r>
            <a:r>
              <a:rPr lang="en-US" sz="2000" dirty="0" err="1" smtClean="0"/>
              <a:t>xls</a:t>
            </a:r>
            <a:r>
              <a:rPr lang="en-US" sz="2000" dirty="0" smtClean="0"/>
              <a:t>”  o  “.</a:t>
            </a:r>
            <a:r>
              <a:rPr lang="en-US" sz="2000" dirty="0" err="1" smtClean="0"/>
              <a:t>xlsx</a:t>
            </a:r>
            <a:r>
              <a:rPr lang="en-US" sz="2000" dirty="0" smtClean="0"/>
              <a:t>” (Excel):</a:t>
            </a:r>
          </a:p>
          <a:p>
            <a:r>
              <a:rPr lang="en-US" sz="2000" dirty="0" err="1" smtClean="0"/>
              <a:t>Datos</a:t>
            </a:r>
            <a:r>
              <a:rPr lang="en-US" sz="2000" dirty="0" smtClean="0"/>
              <a:t>  </a:t>
            </a:r>
            <a:r>
              <a:rPr lang="en-US" sz="2000" dirty="0" err="1" smtClean="0"/>
              <a:t>obligatorios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tener</a:t>
            </a:r>
            <a:r>
              <a:rPr lang="en-US" sz="2000" dirty="0" smtClean="0"/>
              <a:t> el </a:t>
            </a:r>
            <a:r>
              <a:rPr lang="en-US" sz="2000" dirty="0" err="1" smtClean="0"/>
              <a:t>archivo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r>
              <a:rPr lang="es-AR" sz="2000" dirty="0" smtClean="0"/>
              <a:t>1) «numero» (refiere a número de caravana o </a:t>
            </a:r>
            <a:r>
              <a:rPr lang="es-AR" sz="2000" dirty="0" err="1" smtClean="0"/>
              <a:t>rp</a:t>
            </a:r>
            <a:r>
              <a:rPr lang="es-AR" sz="2000" dirty="0" smtClean="0"/>
              <a:t>)</a:t>
            </a:r>
          </a:p>
          <a:p>
            <a:r>
              <a:rPr lang="es-AR" sz="2000" dirty="0" smtClean="0"/>
              <a:t>2) «</a:t>
            </a:r>
            <a:r>
              <a:rPr lang="es-AR" sz="2000" dirty="0" err="1" smtClean="0"/>
              <a:t>rcs</a:t>
            </a:r>
            <a:r>
              <a:rPr lang="es-AR" sz="2000" dirty="0" smtClean="0"/>
              <a:t>» (si son 200.000, poner “200”, etc., el programa después hace los cálculos en las medidas apropiadas)</a:t>
            </a:r>
          </a:p>
          <a:p>
            <a:r>
              <a:rPr lang="es-AR" sz="2000" dirty="0" smtClean="0"/>
              <a:t>3) «</a:t>
            </a:r>
            <a:r>
              <a:rPr lang="es-AR" sz="2000" dirty="0" err="1" smtClean="0"/>
              <a:t>nop</a:t>
            </a:r>
            <a:r>
              <a:rPr lang="es-AR" sz="2000" dirty="0" smtClean="0"/>
              <a:t>» (número ordinal de parto)</a:t>
            </a:r>
          </a:p>
          <a:p>
            <a:r>
              <a:rPr lang="es-AR" sz="2000" dirty="0" smtClean="0"/>
              <a:t>4) «mc» («0» si tiene mastitis clínica, «1» si </a:t>
            </a:r>
            <a:r>
              <a:rPr lang="es-AR" sz="2000" b="1" dirty="0" smtClean="0"/>
              <a:t>no </a:t>
            </a:r>
            <a:r>
              <a:rPr lang="es-AR" sz="2000" dirty="0" smtClean="0"/>
              <a:t>tiene mastitis clínica el día que se realiza el control lechero )</a:t>
            </a:r>
          </a:p>
          <a:p>
            <a:r>
              <a:rPr lang="es-AR" sz="2000" dirty="0" smtClean="0"/>
              <a:t>5) «</a:t>
            </a:r>
            <a:r>
              <a:rPr lang="es-AR" sz="2000" dirty="0" err="1" smtClean="0"/>
              <a:t>fecha_parto</a:t>
            </a:r>
            <a:r>
              <a:rPr lang="es-AR" sz="2000" dirty="0" smtClean="0"/>
              <a:t>» o «del» (fecha de parto y/o días en leche, al menos uno de ellos, si están los dos no hay problema)</a:t>
            </a:r>
          </a:p>
          <a:p>
            <a:r>
              <a:rPr lang="es-AR" sz="2000" dirty="0" smtClean="0"/>
              <a:t>6) como opcional, los «litros» producidos.</a:t>
            </a:r>
            <a:br>
              <a:rPr lang="es-AR" sz="2000" dirty="0" smtClean="0"/>
            </a:br>
            <a:endParaRPr lang="es-AR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2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mtClean="0"/>
              <a:t>¿Quiénes participan de esta iniciativa?</a:t>
            </a:r>
            <a:endParaRPr lang="es-ES" dirty="0"/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457200" y="1700808"/>
            <a:ext cx="8229600" cy="4373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 Nacional de Río Cuarto</a:t>
            </a:r>
          </a:p>
          <a:p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 Nacional de Villa María</a:t>
            </a:r>
          </a:p>
          <a:p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 Nacional de La Pampa</a:t>
            </a:r>
          </a:p>
          <a:p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 de Buenos Aires</a:t>
            </a:r>
          </a:p>
          <a:p>
            <a:endParaRPr lang="es-A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Entidades adoptantes del desarrollo</a:t>
            </a:r>
          </a:p>
          <a:p>
            <a:endParaRPr lang="es-A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342900"/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APROCAL</a:t>
            </a:r>
            <a:endParaRPr lang="es-A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342900"/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ACHA (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y ARPECOL)</a:t>
            </a:r>
          </a:p>
          <a:p>
            <a:pPr indent="-342900"/>
            <a:endParaRPr lang="es-A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342900"/>
            <a:endParaRPr lang="es-A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342900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de Desarrollo Tecnológico y Social  N°191</a:t>
            </a:r>
          </a:p>
          <a:p>
            <a:pPr indent="-342900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Convocatoria PDTS - CIN - CONICET 2014</a:t>
            </a:r>
            <a:endParaRPr lang="es-AR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342900"/>
            <a:endParaRPr lang="es-A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342900"/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MV </a:t>
            </a:r>
            <a:r>
              <a:rPr lang="es-A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MSc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PhD Alejandro </a:t>
            </a:r>
            <a:r>
              <a:rPr lang="es-A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Larriestra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(UNRC)</a:t>
            </a:r>
            <a:endParaRPr lang="es-A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26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 smtClean="0"/>
              <a:t>Características generales del sistema 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s-AR" sz="2000" b="1" dirty="0">
                <a:solidFill>
                  <a:schemeClr val="tx1"/>
                </a:solidFill>
              </a:rPr>
              <a:t>Contexto de decisión: </a:t>
            </a:r>
            <a:r>
              <a:rPr lang="es-AR" sz="2000" dirty="0">
                <a:solidFill>
                  <a:schemeClr val="tx1"/>
                </a:solidFill>
              </a:rPr>
              <a:t>Pronóstico de consecuencias productivas y económicas diarias. </a:t>
            </a:r>
            <a:endParaRPr lang="es-AR" sz="20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s-AR" sz="2000" b="1" dirty="0" smtClean="0">
                <a:solidFill>
                  <a:schemeClr val="tx1"/>
                </a:solidFill>
              </a:rPr>
              <a:t>Requerimiento </a:t>
            </a:r>
            <a:r>
              <a:rPr lang="es-AR" sz="2000" b="1" dirty="0">
                <a:solidFill>
                  <a:schemeClr val="tx1"/>
                </a:solidFill>
              </a:rPr>
              <a:t>de información: </a:t>
            </a:r>
            <a:r>
              <a:rPr lang="es-AR" sz="2000" dirty="0">
                <a:solidFill>
                  <a:schemeClr val="tx1"/>
                </a:solidFill>
              </a:rPr>
              <a:t>mínima, pero se va adaptando a mayor cantidad de datos de acuerdo al tambo. </a:t>
            </a:r>
          </a:p>
          <a:p>
            <a:pPr marL="285750" indent="-285750">
              <a:lnSpc>
                <a:spcPct val="150000"/>
              </a:lnSpc>
            </a:pPr>
            <a:r>
              <a:rPr lang="es-AR" sz="2000" b="1" dirty="0" smtClean="0">
                <a:solidFill>
                  <a:schemeClr val="tx1"/>
                </a:solidFill>
              </a:rPr>
              <a:t>Usuario: </a:t>
            </a:r>
            <a:r>
              <a:rPr lang="es-AR" sz="2000" dirty="0" smtClean="0">
                <a:solidFill>
                  <a:schemeClr val="tx1"/>
                </a:solidFill>
              </a:rPr>
              <a:t>define </a:t>
            </a:r>
            <a:r>
              <a:rPr lang="es-AR" sz="2000" dirty="0">
                <a:solidFill>
                  <a:schemeClr val="tx1"/>
                </a:solidFill>
              </a:rPr>
              <a:t>la situación de control, costos y contexto básico del tambo.  Además, colecta datos sobre la frecuencia de mastitis clínica y </a:t>
            </a:r>
            <a:r>
              <a:rPr lang="es-AR" sz="2000" dirty="0" smtClean="0">
                <a:solidFill>
                  <a:schemeClr val="tx1"/>
                </a:solidFill>
              </a:rPr>
              <a:t>subclínica. </a:t>
            </a:r>
            <a:r>
              <a:rPr lang="es-AR" sz="2000" u="sng" dirty="0" smtClean="0">
                <a:solidFill>
                  <a:schemeClr val="tx1"/>
                </a:solidFill>
              </a:rPr>
              <a:t>Veterinario y productor.</a:t>
            </a:r>
            <a:endParaRPr lang="es-AR" sz="2000" u="sng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s-AR" sz="2000" b="1" dirty="0" smtClean="0">
                <a:solidFill>
                  <a:schemeClr val="tx1"/>
                </a:solidFill>
              </a:rPr>
              <a:t>Salida del modelo: </a:t>
            </a:r>
            <a:r>
              <a:rPr lang="es-AR" sz="2000" dirty="0" smtClean="0">
                <a:solidFill>
                  <a:schemeClr val="tx1"/>
                </a:solidFill>
              </a:rPr>
              <a:t>evalúa </a:t>
            </a:r>
            <a:r>
              <a:rPr lang="es-AR" sz="2000" dirty="0">
                <a:solidFill>
                  <a:schemeClr val="tx1"/>
                </a:solidFill>
              </a:rPr>
              <a:t>consecuencias productivas y económicas en una o varias </a:t>
            </a:r>
            <a:r>
              <a:rPr lang="es-AR" sz="2000" dirty="0" smtClean="0">
                <a:solidFill>
                  <a:schemeClr val="tx1"/>
                </a:solidFill>
              </a:rPr>
              <a:t>fotografías.  </a:t>
            </a:r>
            <a:r>
              <a:rPr lang="es-AR" sz="2000" dirty="0">
                <a:solidFill>
                  <a:schemeClr val="tx1"/>
                </a:solidFill>
              </a:rPr>
              <a:t>Además tiene un comparador </a:t>
            </a:r>
            <a:r>
              <a:rPr lang="es-AR" sz="2000" dirty="0" smtClean="0">
                <a:solidFill>
                  <a:schemeClr val="tx1"/>
                </a:solidFill>
              </a:rPr>
              <a:t>en el tiempo, </a:t>
            </a:r>
            <a:r>
              <a:rPr lang="es-AR" sz="2000" dirty="0">
                <a:solidFill>
                  <a:schemeClr val="tx1"/>
                </a:solidFill>
              </a:rPr>
              <a:t>calculando </a:t>
            </a:r>
            <a:r>
              <a:rPr lang="es-AR" sz="2000" dirty="0" smtClean="0">
                <a:solidFill>
                  <a:schemeClr val="tx1"/>
                </a:solidFill>
              </a:rPr>
              <a:t>las tasas de </a:t>
            </a:r>
            <a:r>
              <a:rPr lang="es-AR" sz="2000" dirty="0">
                <a:solidFill>
                  <a:schemeClr val="tx1"/>
                </a:solidFill>
              </a:rPr>
              <a:t>infección en base </a:t>
            </a:r>
            <a:r>
              <a:rPr lang="es-AR" sz="2000" dirty="0" smtClean="0">
                <a:solidFill>
                  <a:schemeClr val="tx1"/>
                </a:solidFill>
              </a:rPr>
              <a:t>al RCS</a:t>
            </a:r>
            <a:endParaRPr lang="es-A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249</Words>
  <Application>Microsoft Office PowerPoint</Application>
  <PresentationFormat>Presentación en pantalla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Camino crítico para explorar el sistema</vt:lpstr>
      <vt:lpstr>Formato de la base de datos</vt:lpstr>
      <vt:lpstr>Presentación de PowerPoint</vt:lpstr>
      <vt:lpstr>Características generales del sistema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</dc:creator>
  <cp:lastModifiedBy>MELINA</cp:lastModifiedBy>
  <cp:revision>16</cp:revision>
  <dcterms:created xsi:type="dcterms:W3CDTF">2015-06-11T23:47:12Z</dcterms:created>
  <dcterms:modified xsi:type="dcterms:W3CDTF">2015-06-15T13:07:41Z</dcterms:modified>
</cp:coreProperties>
</file>