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DFE3-F6D4-45FC-BF95-AEC9125BBF91}" type="datetimeFigureOut">
              <a:rPr lang="es-CO" smtClean="0"/>
              <a:t>17/05/2018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DFA3-2348-4C40-9FCB-EA274B4A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967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DFE3-F6D4-45FC-BF95-AEC9125BBF91}" type="datetimeFigureOut">
              <a:rPr lang="es-CO" smtClean="0"/>
              <a:t>17/05/2018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DFA3-2348-4C40-9FCB-EA274B4A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446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DFE3-F6D4-45FC-BF95-AEC9125BBF91}" type="datetimeFigureOut">
              <a:rPr lang="es-CO" smtClean="0"/>
              <a:t>17/05/2018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DFA3-2348-4C40-9FCB-EA274B4A54BB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8743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DFE3-F6D4-45FC-BF95-AEC9125BBF91}" type="datetimeFigureOut">
              <a:rPr lang="es-CO" smtClean="0"/>
              <a:t>17/05/2018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DFA3-2348-4C40-9FCB-EA274B4A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4892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DFE3-F6D4-45FC-BF95-AEC9125BBF91}" type="datetimeFigureOut">
              <a:rPr lang="es-CO" smtClean="0"/>
              <a:t>17/05/2018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DFA3-2348-4C40-9FCB-EA274B4A54BB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841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DFE3-F6D4-45FC-BF95-AEC9125BBF91}" type="datetimeFigureOut">
              <a:rPr lang="es-CO" smtClean="0"/>
              <a:t>17/05/2018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DFA3-2348-4C40-9FCB-EA274B4A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053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DFE3-F6D4-45FC-BF95-AEC9125BBF91}" type="datetimeFigureOut">
              <a:rPr lang="es-CO" smtClean="0"/>
              <a:t>17/05/2018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DFA3-2348-4C40-9FCB-EA274B4A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3932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DFE3-F6D4-45FC-BF95-AEC9125BBF91}" type="datetimeFigureOut">
              <a:rPr lang="es-CO" smtClean="0"/>
              <a:t>17/05/2018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DFA3-2348-4C40-9FCB-EA274B4A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38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DFE3-F6D4-45FC-BF95-AEC9125BBF91}" type="datetimeFigureOut">
              <a:rPr lang="es-CO" smtClean="0"/>
              <a:t>17/05/2018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DFA3-2348-4C40-9FCB-EA274B4A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162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DFE3-F6D4-45FC-BF95-AEC9125BBF91}" type="datetimeFigureOut">
              <a:rPr lang="es-CO" smtClean="0"/>
              <a:t>17/05/2018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DFA3-2348-4C40-9FCB-EA274B4A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884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DFE3-F6D4-45FC-BF95-AEC9125BBF91}" type="datetimeFigureOut">
              <a:rPr lang="es-CO" smtClean="0"/>
              <a:t>17/05/2018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DFA3-2348-4C40-9FCB-EA274B4A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95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DFE3-F6D4-45FC-BF95-AEC9125BBF91}" type="datetimeFigureOut">
              <a:rPr lang="es-CO" smtClean="0"/>
              <a:t>17/05/2018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DFA3-2348-4C40-9FCB-EA274B4A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645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DFE3-F6D4-45FC-BF95-AEC9125BBF91}" type="datetimeFigureOut">
              <a:rPr lang="es-CO" smtClean="0"/>
              <a:t>17/05/2018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DFA3-2348-4C40-9FCB-EA274B4A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345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DFE3-F6D4-45FC-BF95-AEC9125BBF91}" type="datetimeFigureOut">
              <a:rPr lang="es-CO" smtClean="0"/>
              <a:t>17/05/2018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DFA3-2348-4C40-9FCB-EA274B4A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97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DFE3-F6D4-45FC-BF95-AEC9125BBF91}" type="datetimeFigureOut">
              <a:rPr lang="es-CO" smtClean="0"/>
              <a:t>17/05/2018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DFA3-2348-4C40-9FCB-EA274B4A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86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DFE3-F6D4-45FC-BF95-AEC9125BBF91}" type="datetimeFigureOut">
              <a:rPr lang="es-CO" smtClean="0"/>
              <a:t>17/05/2018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DFA3-2348-4C40-9FCB-EA274B4A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80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DFE3-F6D4-45FC-BF95-AEC9125BBF91}" type="datetimeFigureOut">
              <a:rPr lang="es-CO" smtClean="0"/>
              <a:t>17/05/2018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654DFA3-2348-4C40-9FCB-EA274B4A54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226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815763"/>
              </p:ext>
            </p:extLst>
          </p:nvPr>
        </p:nvGraphicFramePr>
        <p:xfrm>
          <a:off x="543696" y="1161536"/>
          <a:ext cx="10923374" cy="55368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7770"/>
                <a:gridCol w="976521"/>
                <a:gridCol w="1481056"/>
                <a:gridCol w="2008896"/>
                <a:gridCol w="3628569"/>
                <a:gridCol w="888960"/>
                <a:gridCol w="931602"/>
              </a:tblGrid>
              <a:tr h="32754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Módulo 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No. Actividad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Actividad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Actividad de Formación 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Inicio de fechas y proceso 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Fecha Límite de entrega 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615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Presentación y Reconocimiento del Aula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CO" sz="900" u="none" strike="noStrike" dirty="0">
                          <a:effectLst/>
                        </a:rPr>
                        <a:t>Foro de Presentación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CO" sz="900" u="none" strike="noStrike" dirty="0">
                          <a:effectLst/>
                        </a:rPr>
                        <a:t>Participación en el Foro 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 dirty="0">
                          <a:effectLst/>
                        </a:rPr>
                        <a:t>Revisión Video de presentación, Tópicos de reflexión, Guía de</a:t>
                      </a:r>
                      <a:br>
                        <a:rPr lang="es-CO" sz="900" u="none" strike="noStrike" dirty="0">
                          <a:effectLst/>
                        </a:rPr>
                      </a:br>
                      <a:r>
                        <a:rPr lang="es-CO" sz="900" u="none" strike="noStrike" dirty="0">
                          <a:effectLst/>
                        </a:rPr>
                        <a:t>aprendizaje y responder Encuesta diagnóstica y participar en Foro de bienvenida.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1 de mayo de 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6 de mayo de 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61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615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Unidad 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Momento independiente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CO" sz="900" u="none" strike="noStrike" dirty="0">
                          <a:effectLst/>
                        </a:rPr>
                        <a:t>Producto Perfecto 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 dirty="0">
                          <a:effectLst/>
                        </a:rPr>
                        <a:t>Analice el papel del cocinero en el diseño de los menús que se servirán en: un colegio que tiene estudiantes de preescolar hasta bachillerato, una fabrica industrial, un hospital.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1 de mayo de 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6 de mayo de 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2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Momento Colaborativo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CO" sz="900" u="none" strike="noStrike" dirty="0">
                          <a:effectLst/>
                        </a:rPr>
                        <a:t>Cuestionario - </a:t>
                      </a:r>
                      <a:r>
                        <a:rPr lang="es-CO" sz="900" u="none" strike="noStrike" dirty="0" smtClean="0">
                          <a:effectLst/>
                        </a:rPr>
                        <a:t>                        Alimentación </a:t>
                      </a:r>
                      <a:r>
                        <a:rPr lang="es-CO" sz="900" u="none" strike="noStrike" dirty="0">
                          <a:effectLst/>
                        </a:rPr>
                        <a:t>y nutrición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 dirty="0">
                          <a:effectLst/>
                        </a:rPr>
                        <a:t>Resuelva el cuestionario basado en el valor nutricional de los alimentos.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1 de mayo de 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6 de mayo de 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408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 dirty="0">
                          <a:effectLst/>
                        </a:rPr>
                        <a:t>Momento independiente 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 dirty="0">
                          <a:effectLst/>
                        </a:rPr>
                        <a:t>¿Placer o salud?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Realizar investigación sobre: diferentes tipos de carbohidratos, endulzantes alternativos (naturales y procesados) e ingesta diaria aceptable.  Diferentes tipos de lípidos y cuáles deben ser las consideraciones para la elección de los aceites y grasas en la cocina y cómo se determina el deterioro de las grasas.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7 de mayo de 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13 de mayo de 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68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 dirty="0">
                          <a:effectLst/>
                        </a:rPr>
                        <a:t>Momento Colaborativo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 Crear un Blog gastronómico: capitulo 1- Conceptos básicos de nutrición, Capitulo 2- carbohidratos, lípidos y grasas.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7 de mayo de 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13 de mayo de 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477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Integradora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Momento independiente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CO" sz="900" u="none" strike="noStrike" dirty="0">
                          <a:effectLst/>
                        </a:rPr>
                        <a:t>Análisis de la Alimentación del Entorno - Componentes de los alimentos 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 dirty="0">
                          <a:effectLst/>
                        </a:rPr>
                        <a:t>Realizar un listado de por lo menos 10 de los platos o menús más tradicionales de su región y hacer un análisis de su valor nutricional, así como la elaboración de propuestas de mejoramiento de la alimentación  para la gente de su región para alimentarse y nutrirse mejor.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14 de mayo de 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20 de mayo de 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546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Momento Colaborativo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CO" sz="900" u="none" strike="noStrike">
                          <a:effectLst/>
                        </a:rPr>
                        <a:t>Entrega de avances del Proyecto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 dirty="0">
                          <a:effectLst/>
                        </a:rPr>
                        <a:t>Compartir el documento creado con sus compañeros y revisar por lo menos dos trabajos de sus compañeros.  Revisen, evalúen, retroalimenten y sugieran de acuerdo a los conocimientos adquiridos en la unidad.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21 de mayo de 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31 de mayo de 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0" marR="5980" marT="59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458097" y="304800"/>
            <a:ext cx="846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CRONOGRAMA DE ACTIVIDADES UNIDAD N. 1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0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Personalizado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B30F0F"/>
      </a:accent2>
      <a:accent3>
        <a:srgbClr val="E6B91E"/>
      </a:accent3>
      <a:accent4>
        <a:srgbClr val="E76618"/>
      </a:accent4>
      <a:accent5>
        <a:srgbClr val="932313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366</Words>
  <Application>Microsoft Office PowerPoint</Application>
  <PresentationFormat>Panorámica</PresentationFormat>
  <Paragraphs>48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</dc:creator>
  <cp:lastModifiedBy>Adriana</cp:lastModifiedBy>
  <cp:revision>1</cp:revision>
  <dcterms:created xsi:type="dcterms:W3CDTF">2018-05-17T23:26:20Z</dcterms:created>
  <dcterms:modified xsi:type="dcterms:W3CDTF">2018-05-17T23:28:15Z</dcterms:modified>
</cp:coreProperties>
</file>