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FEB-FFC2-B949-9867-90AA662AFA8F}" type="datetimeFigureOut">
              <a:rPr lang="es-ES" smtClean="0"/>
              <a:t>8/04/18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4C5C-7607-3642-BB63-7BB53CC7FC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57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FEB-FFC2-B949-9867-90AA662AFA8F}" type="datetimeFigureOut">
              <a:rPr lang="es-ES" smtClean="0"/>
              <a:t>8/04/18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4C5C-7607-3642-BB63-7BB53CC7FC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64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FEB-FFC2-B949-9867-90AA662AFA8F}" type="datetimeFigureOut">
              <a:rPr lang="es-ES" smtClean="0"/>
              <a:t>8/04/18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4C5C-7607-3642-BB63-7BB53CC7FC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01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FEB-FFC2-B949-9867-90AA662AFA8F}" type="datetimeFigureOut">
              <a:rPr lang="es-ES" smtClean="0"/>
              <a:t>8/04/18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4C5C-7607-3642-BB63-7BB53CC7FC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7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FEB-FFC2-B949-9867-90AA662AFA8F}" type="datetimeFigureOut">
              <a:rPr lang="es-ES" smtClean="0"/>
              <a:t>8/04/18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4C5C-7607-3642-BB63-7BB53CC7FC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83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FEB-FFC2-B949-9867-90AA662AFA8F}" type="datetimeFigureOut">
              <a:rPr lang="es-ES" smtClean="0"/>
              <a:t>8/04/18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4C5C-7607-3642-BB63-7BB53CC7FC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633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FEB-FFC2-B949-9867-90AA662AFA8F}" type="datetimeFigureOut">
              <a:rPr lang="es-ES" smtClean="0"/>
              <a:t>8/04/18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4C5C-7607-3642-BB63-7BB53CC7FC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59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FEB-FFC2-B949-9867-90AA662AFA8F}" type="datetimeFigureOut">
              <a:rPr lang="es-ES" smtClean="0"/>
              <a:t>8/04/18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4C5C-7607-3642-BB63-7BB53CC7FC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2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FEB-FFC2-B949-9867-90AA662AFA8F}" type="datetimeFigureOut">
              <a:rPr lang="es-ES" smtClean="0"/>
              <a:t>8/04/18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4C5C-7607-3642-BB63-7BB53CC7FC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71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FEB-FFC2-B949-9867-90AA662AFA8F}" type="datetimeFigureOut">
              <a:rPr lang="es-ES" smtClean="0"/>
              <a:t>8/04/18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4C5C-7607-3642-BB63-7BB53CC7FC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15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FEB-FFC2-B949-9867-90AA662AFA8F}" type="datetimeFigureOut">
              <a:rPr lang="es-ES" smtClean="0"/>
              <a:t>8/04/18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4C5C-7607-3642-BB63-7BB53CC7FC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19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5BFEB-FFC2-B949-9867-90AA662AFA8F}" type="datetimeFigureOut">
              <a:rPr lang="es-ES" smtClean="0"/>
              <a:t>8/04/18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C4C5C-7607-3642-BB63-7BB53CC7FC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83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616" y="189899"/>
            <a:ext cx="7772400" cy="356978"/>
          </a:xfrm>
        </p:spPr>
        <p:txBody>
          <a:bodyPr>
            <a:noAutofit/>
          </a:bodyPr>
          <a:lstStyle/>
          <a:p>
            <a:r>
              <a:rPr lang="es-ES" sz="2400" b="1" i="1" dirty="0" smtClean="0">
                <a:solidFill>
                  <a:srgbClr val="660066"/>
                </a:solidFill>
                <a:latin typeface="Perpetua"/>
                <a:cs typeface="Perpetua"/>
              </a:rPr>
              <a:t>LINEA DEL TIEMPO SAN MATEO</a:t>
            </a:r>
            <a:endParaRPr lang="es-ES" sz="2400" b="1" i="1" dirty="0">
              <a:solidFill>
                <a:srgbClr val="660066"/>
              </a:solidFill>
              <a:latin typeface="Perpetua"/>
              <a:cs typeface="Perpetua"/>
            </a:endParaRPr>
          </a:p>
        </p:txBody>
      </p:sp>
      <p:sp>
        <p:nvSpPr>
          <p:cNvPr id="4" name="Forma libre 3"/>
          <p:cNvSpPr/>
          <p:nvPr/>
        </p:nvSpPr>
        <p:spPr>
          <a:xfrm>
            <a:off x="388074" y="2625533"/>
            <a:ext cx="8634836" cy="2558827"/>
          </a:xfrm>
          <a:custGeom>
            <a:avLst/>
            <a:gdLst>
              <a:gd name="connsiteX0" fmla="*/ 0 w 8634836"/>
              <a:gd name="connsiteY0" fmla="*/ 53783 h 2558827"/>
              <a:gd name="connsiteX1" fmla="*/ 2187328 w 8634836"/>
              <a:gd name="connsiteY1" fmla="*/ 388965 h 2558827"/>
              <a:gd name="connsiteX2" fmla="*/ 8608193 w 8634836"/>
              <a:gd name="connsiteY2" fmla="*/ 53783 h 2558827"/>
              <a:gd name="connsiteX3" fmla="*/ 4409935 w 8634836"/>
              <a:gd name="connsiteY3" fmla="*/ 1747334 h 2558827"/>
              <a:gd name="connsiteX4" fmla="*/ 2787079 w 8634836"/>
              <a:gd name="connsiteY4" fmla="*/ 1729693 h 2558827"/>
              <a:gd name="connsiteX5" fmla="*/ 723230 w 8634836"/>
              <a:gd name="connsiteY5" fmla="*/ 2558827 h 2558827"/>
              <a:gd name="connsiteX6" fmla="*/ 723230 w 8634836"/>
              <a:gd name="connsiteY6" fmla="*/ 2558827 h 255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34836" h="2558827">
                <a:moveTo>
                  <a:pt x="0" y="53783"/>
                </a:moveTo>
                <a:cubicBezTo>
                  <a:pt x="376314" y="221374"/>
                  <a:pt x="752629" y="388965"/>
                  <a:pt x="2187328" y="388965"/>
                </a:cubicBezTo>
                <a:cubicBezTo>
                  <a:pt x="3622027" y="388965"/>
                  <a:pt x="8237759" y="-172612"/>
                  <a:pt x="8608193" y="53783"/>
                </a:cubicBezTo>
                <a:cubicBezTo>
                  <a:pt x="8978628" y="280178"/>
                  <a:pt x="5380120" y="1468016"/>
                  <a:pt x="4409935" y="1747334"/>
                </a:cubicBezTo>
                <a:cubicBezTo>
                  <a:pt x="3439750" y="2026652"/>
                  <a:pt x="3401530" y="1594444"/>
                  <a:pt x="2787079" y="1729693"/>
                </a:cubicBezTo>
                <a:cubicBezTo>
                  <a:pt x="2172628" y="1864942"/>
                  <a:pt x="723230" y="2558827"/>
                  <a:pt x="723230" y="2558827"/>
                </a:cubicBezTo>
                <a:lnTo>
                  <a:pt x="723230" y="2558827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 arriba 4"/>
          <p:cNvSpPr/>
          <p:nvPr/>
        </p:nvSpPr>
        <p:spPr>
          <a:xfrm>
            <a:off x="388074" y="2387180"/>
            <a:ext cx="45719" cy="328699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660066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0" y="1740849"/>
            <a:ext cx="179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smtClean="0">
                <a:solidFill>
                  <a:srgbClr val="660066"/>
                </a:solidFill>
                <a:latin typeface="Perpetua"/>
                <a:cs typeface="Perpetua"/>
              </a:rPr>
              <a:t>1985</a:t>
            </a:r>
            <a:r>
              <a:rPr lang="es-ES" i="1" dirty="0" smtClean="0">
                <a:solidFill>
                  <a:srgbClr val="660066"/>
                </a:solidFill>
                <a:latin typeface="Perpetua"/>
                <a:cs typeface="Perpetua"/>
              </a:rPr>
              <a:t>, FEXADE, Desarrollo de estudio </a:t>
            </a:r>
            <a:endParaRPr lang="es-ES" i="1" dirty="0">
              <a:solidFill>
                <a:srgbClr val="660066"/>
              </a:solidFill>
              <a:latin typeface="Perpetua"/>
              <a:cs typeface="Perpetua"/>
            </a:endParaRPr>
          </a:p>
        </p:txBody>
      </p:sp>
      <p:sp>
        <p:nvSpPr>
          <p:cNvPr id="7" name="Flecha arriba 6"/>
          <p:cNvSpPr/>
          <p:nvPr/>
        </p:nvSpPr>
        <p:spPr>
          <a:xfrm>
            <a:off x="3698829" y="2625533"/>
            <a:ext cx="45719" cy="328699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660066"/>
              </a:solidFill>
            </a:endParaRPr>
          </a:p>
        </p:txBody>
      </p:sp>
      <p:sp>
        <p:nvSpPr>
          <p:cNvPr id="8" name="Flecha arriba 7"/>
          <p:cNvSpPr/>
          <p:nvPr/>
        </p:nvSpPr>
        <p:spPr>
          <a:xfrm>
            <a:off x="2267988" y="2183318"/>
            <a:ext cx="45719" cy="821792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660066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658135" y="1589383"/>
            <a:ext cx="1411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660066"/>
                </a:solidFill>
                <a:latin typeface="Perpetua"/>
                <a:cs typeface="Perpetua"/>
              </a:rPr>
              <a:t>1987</a:t>
            </a:r>
            <a:r>
              <a:rPr lang="es-ES" dirty="0" smtClean="0">
                <a:solidFill>
                  <a:srgbClr val="660066"/>
                </a:solidFill>
                <a:latin typeface="Perpetua"/>
                <a:cs typeface="Perpetua"/>
              </a:rPr>
              <a:t> Proceso de aprobación Icfes </a:t>
            </a:r>
            <a:endParaRPr lang="es-ES" dirty="0">
              <a:solidFill>
                <a:srgbClr val="660066"/>
              </a:solidFill>
              <a:latin typeface="Perpetua"/>
              <a:cs typeface="Perpetua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020477" y="2019307"/>
            <a:ext cx="201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660066"/>
                </a:solidFill>
                <a:latin typeface="Perpetua"/>
                <a:cs typeface="Perpetua"/>
              </a:rPr>
              <a:t>1988</a:t>
            </a:r>
            <a:r>
              <a:rPr lang="es-ES" dirty="0" smtClean="0">
                <a:solidFill>
                  <a:srgbClr val="660066"/>
                </a:solidFill>
                <a:latin typeface="Perpetua"/>
                <a:cs typeface="Perpetua"/>
              </a:rPr>
              <a:t> Visita Icfes, mercadeo &amp; finanzas </a:t>
            </a:r>
            <a:endParaRPr lang="es-ES" dirty="0">
              <a:solidFill>
                <a:srgbClr val="660066"/>
              </a:solidFill>
              <a:latin typeface="Perpetua"/>
              <a:cs typeface="Perpetua"/>
            </a:endParaRPr>
          </a:p>
        </p:txBody>
      </p:sp>
      <p:sp>
        <p:nvSpPr>
          <p:cNvPr id="12" name="Flecha arriba 11"/>
          <p:cNvSpPr/>
          <p:nvPr/>
        </p:nvSpPr>
        <p:spPr>
          <a:xfrm>
            <a:off x="4855979" y="1589383"/>
            <a:ext cx="45719" cy="1251716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66006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009816" y="819744"/>
            <a:ext cx="1783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660066"/>
                </a:solidFill>
                <a:latin typeface="Perpetua"/>
                <a:cs typeface="Perpetua"/>
              </a:rPr>
              <a:t>1989</a:t>
            </a:r>
            <a:r>
              <a:rPr lang="es-ES" dirty="0" smtClean="0">
                <a:solidFill>
                  <a:srgbClr val="660066"/>
                </a:solidFill>
                <a:latin typeface="Perpetua"/>
                <a:cs typeface="Perpetua"/>
              </a:rPr>
              <a:t>, Le otorgaron la licencia Nº 029 del Icfes </a:t>
            </a:r>
            <a:endParaRPr lang="es-ES" dirty="0">
              <a:solidFill>
                <a:srgbClr val="660066"/>
              </a:solidFill>
              <a:latin typeface="Perpetua"/>
              <a:cs typeface="Perpetua"/>
            </a:endParaRPr>
          </a:p>
        </p:txBody>
      </p:sp>
      <p:sp>
        <p:nvSpPr>
          <p:cNvPr id="14" name="Flecha arriba 13"/>
          <p:cNvSpPr/>
          <p:nvPr/>
        </p:nvSpPr>
        <p:spPr>
          <a:xfrm>
            <a:off x="5562284" y="2461183"/>
            <a:ext cx="45719" cy="328699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660066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031407" y="1589553"/>
            <a:ext cx="2559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660066"/>
                </a:solidFill>
                <a:latin typeface="Perpetua"/>
                <a:cs typeface="Perpetua"/>
              </a:rPr>
              <a:t>1995, </a:t>
            </a:r>
            <a:r>
              <a:rPr lang="es-ES" dirty="0" smtClean="0">
                <a:solidFill>
                  <a:srgbClr val="660066"/>
                </a:solidFill>
                <a:latin typeface="Perpetua"/>
                <a:cs typeface="Perpetua"/>
              </a:rPr>
              <a:t>registran el programa Técnico profesional en comercio </a:t>
            </a:r>
            <a:r>
              <a:rPr lang="es-ES" dirty="0" err="1" smtClean="0">
                <a:solidFill>
                  <a:srgbClr val="660066"/>
                </a:solidFill>
                <a:latin typeface="Perpetua"/>
                <a:cs typeface="Perpetua"/>
              </a:rPr>
              <a:t>Int</a:t>
            </a:r>
            <a:r>
              <a:rPr lang="es-ES" dirty="0" smtClean="0">
                <a:solidFill>
                  <a:srgbClr val="660066"/>
                </a:solidFill>
                <a:latin typeface="Perpetua"/>
                <a:cs typeface="Perpetua"/>
              </a:rPr>
              <a:t>.</a:t>
            </a:r>
          </a:p>
          <a:p>
            <a:endParaRPr lang="es-ES" dirty="0"/>
          </a:p>
        </p:txBody>
      </p:sp>
      <p:sp>
        <p:nvSpPr>
          <p:cNvPr id="16" name="Flecha arriba 15"/>
          <p:cNvSpPr/>
          <p:nvPr/>
        </p:nvSpPr>
        <p:spPr>
          <a:xfrm>
            <a:off x="7590604" y="1623793"/>
            <a:ext cx="45719" cy="1001740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660066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049300" y="563749"/>
            <a:ext cx="2955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660066"/>
                </a:solidFill>
                <a:latin typeface="Perpetua"/>
                <a:cs typeface="Perpetua"/>
              </a:rPr>
              <a:t>1999</a:t>
            </a:r>
            <a:r>
              <a:rPr lang="es-ES" dirty="0" smtClean="0">
                <a:solidFill>
                  <a:srgbClr val="660066"/>
                </a:solidFill>
                <a:latin typeface="Perpetua"/>
                <a:cs typeface="Perpetua"/>
              </a:rPr>
              <a:t>, FEXADE registro programa técnico Prof. en admo de empresas y contaduría </a:t>
            </a:r>
            <a:endParaRPr lang="es-ES" dirty="0">
              <a:solidFill>
                <a:srgbClr val="660066"/>
              </a:solidFill>
              <a:latin typeface="Perpetua"/>
              <a:cs typeface="Perpetua"/>
            </a:endParaRPr>
          </a:p>
        </p:txBody>
      </p:sp>
      <p:sp>
        <p:nvSpPr>
          <p:cNvPr id="18" name="Flecha abajo 17"/>
          <p:cNvSpPr/>
          <p:nvPr/>
        </p:nvSpPr>
        <p:spPr>
          <a:xfrm>
            <a:off x="8562474" y="3005110"/>
            <a:ext cx="45719" cy="893586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660066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985337" y="3898696"/>
            <a:ext cx="2019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660066"/>
                </a:solidFill>
                <a:latin typeface="Perpetua"/>
                <a:cs typeface="Perpetua"/>
              </a:rPr>
              <a:t>2000, </a:t>
            </a:r>
            <a:r>
              <a:rPr lang="es-ES" dirty="0" smtClean="0">
                <a:solidFill>
                  <a:srgbClr val="660066"/>
                </a:solidFill>
                <a:latin typeface="Perpetua"/>
                <a:cs typeface="Perpetua"/>
              </a:rPr>
              <a:t>registro técnico Prof., en sistemas y telecomunicación </a:t>
            </a:r>
            <a:endParaRPr lang="es-ES" dirty="0">
              <a:solidFill>
                <a:srgbClr val="660066"/>
              </a:solidFill>
              <a:latin typeface="Perpetua"/>
              <a:cs typeface="Perpetua"/>
            </a:endParaRPr>
          </a:p>
        </p:txBody>
      </p:sp>
      <p:sp>
        <p:nvSpPr>
          <p:cNvPr id="20" name="Flecha abajo 19"/>
          <p:cNvSpPr/>
          <p:nvPr/>
        </p:nvSpPr>
        <p:spPr>
          <a:xfrm>
            <a:off x="6939618" y="3716141"/>
            <a:ext cx="45719" cy="1105886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660066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403225" y="4768861"/>
            <a:ext cx="2601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660066"/>
                </a:solidFill>
                <a:latin typeface="Perpetua"/>
                <a:cs typeface="Perpetua"/>
              </a:rPr>
              <a:t>2001, </a:t>
            </a:r>
            <a:r>
              <a:rPr lang="es-ES" sz="1600" dirty="0" smtClean="0">
                <a:solidFill>
                  <a:srgbClr val="660066"/>
                </a:solidFill>
                <a:latin typeface="Perpetua"/>
                <a:cs typeface="Perpetua"/>
              </a:rPr>
              <a:t>Cambio de nombre a Fundación para la educación superior  </a:t>
            </a:r>
          </a:p>
          <a:p>
            <a:r>
              <a:rPr lang="es-ES" sz="1600" b="1" dirty="0" smtClean="0">
                <a:solidFill>
                  <a:srgbClr val="660066"/>
                </a:solidFill>
                <a:latin typeface="Perpetua"/>
                <a:cs typeface="Perpetua"/>
              </a:rPr>
              <a:t>2005, </a:t>
            </a:r>
            <a:r>
              <a:rPr lang="es-ES" sz="1600" dirty="0" smtClean="0">
                <a:solidFill>
                  <a:srgbClr val="660066"/>
                </a:solidFill>
                <a:latin typeface="Perpetua"/>
                <a:cs typeface="Perpetua"/>
              </a:rPr>
              <a:t> calle 26# 23-39</a:t>
            </a:r>
            <a:endParaRPr lang="es-ES" sz="1600" b="1" dirty="0">
              <a:solidFill>
                <a:srgbClr val="660066"/>
              </a:solidFill>
              <a:latin typeface="Perpetua"/>
              <a:cs typeface="Perpetua"/>
            </a:endParaRPr>
          </a:p>
        </p:txBody>
      </p:sp>
      <p:sp>
        <p:nvSpPr>
          <p:cNvPr id="22" name="Flecha abajo 21"/>
          <p:cNvSpPr/>
          <p:nvPr/>
        </p:nvSpPr>
        <p:spPr>
          <a:xfrm flipH="1">
            <a:off x="6050140" y="3974199"/>
            <a:ext cx="45719" cy="187188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660066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485242" y="5934941"/>
            <a:ext cx="3000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660066"/>
                </a:solidFill>
                <a:latin typeface="Perpetua"/>
                <a:cs typeface="Perpetua"/>
              </a:rPr>
              <a:t>2009</a:t>
            </a:r>
            <a:r>
              <a:rPr lang="es-ES" sz="1600" dirty="0" smtClean="0">
                <a:solidFill>
                  <a:srgbClr val="660066"/>
                </a:solidFill>
                <a:latin typeface="Perpetua"/>
                <a:cs typeface="Perpetua"/>
              </a:rPr>
              <a:t>, Nueva  sede principal Trasversal 17# 25-25  </a:t>
            </a:r>
          </a:p>
          <a:p>
            <a:r>
              <a:rPr lang="es-ES" sz="1600" b="1" dirty="0" smtClean="0">
                <a:solidFill>
                  <a:srgbClr val="660066"/>
                </a:solidFill>
                <a:latin typeface="Perpetua"/>
                <a:cs typeface="Perpetua"/>
              </a:rPr>
              <a:t>2010</a:t>
            </a:r>
            <a:r>
              <a:rPr lang="es-ES" sz="1600" dirty="0" smtClean="0">
                <a:solidFill>
                  <a:srgbClr val="660066"/>
                </a:solidFill>
                <a:latin typeface="Perpetua"/>
                <a:cs typeface="Perpetua"/>
              </a:rPr>
              <a:t>, Aula Virtual </a:t>
            </a:r>
            <a:endParaRPr lang="es-ES" sz="1600" dirty="0">
              <a:solidFill>
                <a:srgbClr val="660066"/>
              </a:solidFill>
              <a:latin typeface="Perpetua"/>
              <a:cs typeface="Perpetua"/>
            </a:endParaRPr>
          </a:p>
        </p:txBody>
      </p:sp>
      <p:sp>
        <p:nvSpPr>
          <p:cNvPr id="25" name="Flecha abajo 24"/>
          <p:cNvSpPr/>
          <p:nvPr/>
        </p:nvSpPr>
        <p:spPr>
          <a:xfrm flipH="1">
            <a:off x="5089250" y="4298220"/>
            <a:ext cx="45719" cy="55294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660066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307451" y="5934941"/>
            <a:ext cx="1958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660066"/>
                </a:solidFill>
                <a:latin typeface="Perpetua"/>
                <a:cs typeface="Perpetua"/>
              </a:rPr>
              <a:t>2010, </a:t>
            </a:r>
            <a:r>
              <a:rPr lang="es-ES" sz="1600" dirty="0" smtClean="0">
                <a:solidFill>
                  <a:srgbClr val="660066"/>
                </a:solidFill>
                <a:latin typeface="Perpetua"/>
                <a:cs typeface="Perpetua"/>
              </a:rPr>
              <a:t>redefinición institucional en junio </a:t>
            </a:r>
            <a:endParaRPr lang="es-ES" sz="1600" dirty="0">
              <a:solidFill>
                <a:srgbClr val="660066"/>
              </a:solidFill>
              <a:latin typeface="Perpetua"/>
              <a:cs typeface="Perpetua"/>
            </a:endParaRPr>
          </a:p>
        </p:txBody>
      </p:sp>
      <p:sp>
        <p:nvSpPr>
          <p:cNvPr id="27" name="Flecha abajo 26"/>
          <p:cNvSpPr/>
          <p:nvPr/>
        </p:nvSpPr>
        <p:spPr>
          <a:xfrm>
            <a:off x="2313707" y="4633479"/>
            <a:ext cx="45719" cy="1301461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660066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658135" y="5934941"/>
            <a:ext cx="1920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660066"/>
                </a:solidFill>
                <a:latin typeface="Perpetua"/>
                <a:cs typeface="Perpetua"/>
              </a:rPr>
              <a:t>2011, </a:t>
            </a:r>
            <a:r>
              <a:rPr lang="es-ES" sz="1600" dirty="0" smtClean="0">
                <a:solidFill>
                  <a:srgbClr val="660066"/>
                </a:solidFill>
                <a:latin typeface="Perpetua"/>
                <a:cs typeface="Perpetua"/>
              </a:rPr>
              <a:t>Se obtiene el registro de 9 programas </a:t>
            </a:r>
            <a:endParaRPr lang="es-ES" sz="1600" dirty="0">
              <a:solidFill>
                <a:srgbClr val="660066"/>
              </a:solidFill>
              <a:latin typeface="Perpetua"/>
              <a:cs typeface="Perpetua"/>
            </a:endParaRPr>
          </a:p>
        </p:txBody>
      </p:sp>
      <p:sp>
        <p:nvSpPr>
          <p:cNvPr id="30" name="Flecha abajo 29"/>
          <p:cNvSpPr/>
          <p:nvPr/>
        </p:nvSpPr>
        <p:spPr>
          <a:xfrm flipH="1">
            <a:off x="3744547" y="4415563"/>
            <a:ext cx="45719" cy="151937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660066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4286457" y="4840378"/>
            <a:ext cx="1762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660066"/>
                </a:solidFill>
                <a:latin typeface="Perpetua"/>
                <a:cs typeface="Perpetua"/>
              </a:rPr>
              <a:t>2009</a:t>
            </a:r>
            <a:r>
              <a:rPr lang="es-ES" sz="1600" dirty="0" smtClean="0">
                <a:solidFill>
                  <a:srgbClr val="660066"/>
                </a:solidFill>
                <a:latin typeface="Perpetua"/>
                <a:cs typeface="Perpetua"/>
              </a:rPr>
              <a:t>,, Incorporación de TIC, la U del rosario acompaño el proceso </a:t>
            </a:r>
            <a:endParaRPr lang="es-ES" sz="1600" dirty="0">
              <a:solidFill>
                <a:srgbClr val="660066"/>
              </a:solidFill>
              <a:latin typeface="Perpetua"/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115178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>
                <a:solidFill>
                  <a:srgbClr val="660066"/>
                </a:solidFill>
                <a:latin typeface="Perpetua"/>
                <a:cs typeface="Perpetua"/>
              </a:rPr>
              <a:t>MISION  &amp;  VISION SAN MATEO </a:t>
            </a:r>
            <a:endParaRPr lang="es-ES" b="1" i="1" dirty="0">
              <a:solidFill>
                <a:srgbClr val="660066"/>
              </a:solidFill>
              <a:latin typeface="Perpetua"/>
              <a:cs typeface="Perpetua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3600" dirty="0" smtClean="0">
                <a:latin typeface="Perpetua"/>
                <a:cs typeface="Perpetua"/>
              </a:rPr>
              <a:t>Misi</a:t>
            </a:r>
            <a:r>
              <a:rPr lang="es-ES" sz="3600" dirty="0" smtClean="0">
                <a:latin typeface="Perpetua"/>
                <a:cs typeface="Perpetua"/>
              </a:rPr>
              <a:t>ón, brindar una formación integral  de profesionales con valores, lideres para la sociedad  y con un amplio manejo de la tecnología</a:t>
            </a:r>
            <a:endParaRPr lang="es-ES" sz="3600" dirty="0">
              <a:latin typeface="Perpetua"/>
              <a:cs typeface="Perpetua"/>
            </a:endParaRPr>
          </a:p>
          <a:p>
            <a:pPr algn="just"/>
            <a:r>
              <a:rPr lang="es-ES" sz="3600" dirty="0" smtClean="0">
                <a:latin typeface="Perpetua"/>
                <a:cs typeface="Perpetua"/>
              </a:rPr>
              <a:t>Visión, destacarse por la formación de profesionales a nivel nacional, fomentando la investigación y  el uso de la tecnología en la educación</a:t>
            </a:r>
            <a:r>
              <a:rPr lang="es-ES" dirty="0" smtClean="0"/>
              <a:t>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305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>
                <a:solidFill>
                  <a:srgbClr val="660066"/>
                </a:solidFill>
                <a:latin typeface="Perpetua"/>
                <a:cs typeface="Perpetua"/>
              </a:rPr>
              <a:t>Modelo pedagógico </a:t>
            </a:r>
            <a:endParaRPr lang="es-ES" b="1" i="1" dirty="0">
              <a:solidFill>
                <a:srgbClr val="660066"/>
              </a:solidFill>
              <a:latin typeface="Perpetua"/>
              <a:cs typeface="Perpetua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400" dirty="0" smtClean="0">
                <a:latin typeface="Perpetua"/>
                <a:cs typeface="Perpetua"/>
              </a:rPr>
              <a:t>Implementar la tecnología de </a:t>
            </a:r>
          </a:p>
          <a:p>
            <a:r>
              <a:rPr lang="es-ES" sz="3400" dirty="0" smtClean="0">
                <a:latin typeface="Perpetua"/>
                <a:cs typeface="Perpetua"/>
              </a:rPr>
              <a:t>Brindar una excelente educación a distancia y virtual bajo la modalidad de ciclos proped</a:t>
            </a:r>
            <a:r>
              <a:rPr lang="es-ES" sz="3400" dirty="0" smtClean="0">
                <a:latin typeface="Perpetua"/>
                <a:cs typeface="Perpetua"/>
              </a:rPr>
              <a:t>éuticos.</a:t>
            </a:r>
          </a:p>
          <a:p>
            <a:r>
              <a:rPr lang="es-ES" sz="3400" dirty="0" smtClean="0">
                <a:latin typeface="Perpetua"/>
                <a:cs typeface="Perpetua"/>
              </a:rPr>
              <a:t>Aprendizaje por medio de plataformas virtuales sobre escenarios de aprendizajes </a:t>
            </a:r>
          </a:p>
          <a:p>
            <a:r>
              <a:rPr lang="es-ES" sz="3400" dirty="0" smtClean="0">
                <a:latin typeface="Perpetua"/>
                <a:cs typeface="Perpetua"/>
              </a:rPr>
              <a:t>Formaci</a:t>
            </a:r>
            <a:r>
              <a:rPr lang="es-ES" sz="3400" dirty="0" smtClean="0">
                <a:latin typeface="Perpetua"/>
                <a:cs typeface="Perpetua"/>
              </a:rPr>
              <a:t>ón de tipo    * Constructivista</a:t>
            </a:r>
          </a:p>
          <a:p>
            <a:pPr marL="0" indent="0">
              <a:buNone/>
            </a:pPr>
            <a:r>
              <a:rPr lang="es-ES" sz="3400" dirty="0">
                <a:latin typeface="Perpetua"/>
                <a:cs typeface="Perpetua"/>
              </a:rPr>
              <a:t>	</a:t>
            </a:r>
            <a:r>
              <a:rPr lang="es-ES" sz="3400" dirty="0" smtClean="0">
                <a:latin typeface="Perpetua"/>
                <a:cs typeface="Perpetua"/>
              </a:rPr>
              <a:t>						    * Experiencial </a:t>
            </a:r>
          </a:p>
          <a:p>
            <a:pPr marL="0" indent="0">
              <a:buNone/>
            </a:pPr>
            <a:r>
              <a:rPr lang="es-ES" sz="3400" dirty="0">
                <a:latin typeface="Perpetua"/>
                <a:cs typeface="Perpetua"/>
              </a:rPr>
              <a:t>	</a:t>
            </a:r>
            <a:r>
              <a:rPr lang="es-ES" sz="3400" dirty="0" smtClean="0">
                <a:latin typeface="Perpetua"/>
                <a:cs typeface="Perpetua"/>
              </a:rPr>
              <a:t>						    * Colaborativo </a:t>
            </a:r>
            <a:endParaRPr lang="es-ES" sz="3400" dirty="0">
              <a:latin typeface="Perpetua"/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2893430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222</Words>
  <Application>Microsoft Macintosh PowerPoint</Application>
  <PresentationFormat>Presentación en pantalla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LINEA DEL TIEMPO SAN MATEO</vt:lpstr>
      <vt:lpstr>MISION  &amp;  VISION SAN MATEO </vt:lpstr>
      <vt:lpstr>Modelo pedagógico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 DEL TIEMPO SAN MATEO</dc:title>
  <dc:creator>Bessie Abello Bolívar</dc:creator>
  <cp:lastModifiedBy>Bessie Abello Bolívar</cp:lastModifiedBy>
  <cp:revision>11</cp:revision>
  <dcterms:created xsi:type="dcterms:W3CDTF">2018-04-06T22:30:23Z</dcterms:created>
  <dcterms:modified xsi:type="dcterms:W3CDTF">2018-04-08T15:27:26Z</dcterms:modified>
</cp:coreProperties>
</file>