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70" r:id="rId3"/>
    <p:sldId id="272" r:id="rId4"/>
    <p:sldId id="256" r:id="rId5"/>
    <p:sldId id="257" r:id="rId6"/>
    <p:sldId id="258" r:id="rId7"/>
    <p:sldId id="259" r:id="rId8"/>
    <p:sldId id="260" r:id="rId9"/>
    <p:sldId id="265" r:id="rId10"/>
    <p:sldId id="266" r:id="rId11"/>
    <p:sldId id="261" r:id="rId12"/>
    <p:sldId id="263" r:id="rId13"/>
    <p:sldId id="262" r:id="rId14"/>
    <p:sldId id="26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Deicy llaqueline amaya mira </a:t>
            </a:r>
            <a:br>
              <a:rPr lang="es-CO" dirty="0" smtClean="0"/>
            </a:br>
            <a:r>
              <a:rPr lang="es-CO" dirty="0" smtClean="0"/>
              <a:t>unidad 3 actividad 1 </a:t>
            </a:r>
            <a:endParaRPr lang="es-CO" dirty="0"/>
          </a:p>
        </p:txBody>
      </p:sp>
    </p:spTree>
    <p:extLst>
      <p:ext uri="{BB962C8B-B14F-4D97-AF65-F5344CB8AC3E}">
        <p14:creationId xmlns:p14="http://schemas.microsoft.com/office/powerpoint/2010/main" val="1987468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2012</a:t>
            </a:r>
            <a:endParaRPr lang="es-CO" dirty="0"/>
          </a:p>
        </p:txBody>
      </p:sp>
      <p:sp>
        <p:nvSpPr>
          <p:cNvPr id="3" name="Marcador de texto 2"/>
          <p:cNvSpPr>
            <a:spLocks noGrp="1"/>
          </p:cNvSpPr>
          <p:nvPr>
            <p:ph type="body" idx="1"/>
          </p:nvPr>
        </p:nvSpPr>
        <p:spPr/>
        <p:txBody>
          <a:bodyPr/>
          <a:lstStyle/>
          <a:p>
            <a:r>
              <a:rPr lang="es-CO" dirty="0" smtClean="0"/>
              <a:t>Se empieza a trabajar programas  con metodología virtual  y la meta es pasar a institución universitaria  y ya en 2014 se presenta la reforma estatutaria de solicitud de cambio de carácter  académico a institución universitaria </a:t>
            </a:r>
            <a:endParaRPr lang="es-CO" dirty="0"/>
          </a:p>
        </p:txBody>
      </p:sp>
    </p:spTree>
    <p:extLst>
      <p:ext uri="{BB962C8B-B14F-4D97-AF65-F5344CB8AC3E}">
        <p14:creationId xmlns:p14="http://schemas.microsoft.com/office/powerpoint/2010/main" val="53579898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2400" dirty="0" smtClean="0">
                <a:latin typeface="Arial" panose="020B0604020202020204" pitchFamily="34" charset="0"/>
                <a:cs typeface="Arial" panose="020B0604020202020204" pitchFamily="34" charset="0"/>
              </a:rPr>
              <a:t>A partir de 2001 cambia a su nombre actual</a:t>
            </a:r>
            <a:endParaRPr lang="es-CO" sz="24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284" y="685800"/>
            <a:ext cx="8262257" cy="3614738"/>
          </a:xfrm>
        </p:spPr>
      </p:pic>
    </p:spTree>
    <p:extLst>
      <p:ext uri="{BB962C8B-B14F-4D97-AF65-F5344CB8AC3E}">
        <p14:creationId xmlns:p14="http://schemas.microsoft.com/office/powerpoint/2010/main" val="28646974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1"/>
          </p:nvPr>
        </p:nvSpPr>
        <p:spPr/>
        <p:txBody>
          <a:bodyPr/>
          <a:lstStyle/>
          <a:p>
            <a:r>
              <a:rPr lang="es-CO" dirty="0" smtClean="0"/>
              <a:t>Misión </a:t>
            </a:r>
            <a:endParaRPr lang="es-CO" dirty="0"/>
          </a:p>
        </p:txBody>
      </p:sp>
      <p:sp>
        <p:nvSpPr>
          <p:cNvPr id="6" name="Marcador de contenido 5"/>
          <p:cNvSpPr>
            <a:spLocks noGrp="1"/>
          </p:cNvSpPr>
          <p:nvPr>
            <p:ph sz="half" idx="2"/>
          </p:nvPr>
        </p:nvSpPr>
        <p:spPr/>
        <p:txBody>
          <a:bodyPr>
            <a:normAutofit/>
          </a:bodyPr>
          <a:lstStyle/>
          <a:p>
            <a:pPr algn="just"/>
            <a:r>
              <a:rPr lang="es-CO" sz="1800" dirty="0" smtClean="0">
                <a:latin typeface="Arial" panose="020B0604020202020204" pitchFamily="34" charset="0"/>
                <a:cs typeface="Arial" panose="020B0604020202020204" pitchFamily="34" charset="0"/>
              </a:rPr>
              <a:t>Institución de educación superior que con su servicio educativo y compromiso social contribuye con el desarrollo integral de la persona ; a través de su modelo educativo y en articulación con el sector productivo promueve la intervención activa del estudiante y del egresado en el desarrollo económico, social y cultural en su entorno.</a:t>
            </a:r>
            <a:endParaRPr lang="es-CO" sz="1800" dirty="0">
              <a:latin typeface="Arial" panose="020B0604020202020204" pitchFamily="34" charset="0"/>
              <a:cs typeface="Arial" panose="020B0604020202020204" pitchFamily="34" charset="0"/>
            </a:endParaRPr>
          </a:p>
        </p:txBody>
      </p:sp>
      <p:sp>
        <p:nvSpPr>
          <p:cNvPr id="7" name="Marcador de texto 6"/>
          <p:cNvSpPr>
            <a:spLocks noGrp="1"/>
          </p:cNvSpPr>
          <p:nvPr>
            <p:ph type="body" sz="quarter" idx="3"/>
          </p:nvPr>
        </p:nvSpPr>
        <p:spPr/>
        <p:txBody>
          <a:bodyPr/>
          <a:lstStyle/>
          <a:p>
            <a:r>
              <a:rPr lang="es-CO" dirty="0" smtClean="0"/>
              <a:t>Visión </a:t>
            </a:r>
            <a:endParaRPr lang="es-CO" dirty="0"/>
          </a:p>
        </p:txBody>
      </p:sp>
      <p:sp>
        <p:nvSpPr>
          <p:cNvPr id="8" name="Marcador de contenido 7"/>
          <p:cNvSpPr>
            <a:spLocks noGrp="1"/>
          </p:cNvSpPr>
          <p:nvPr>
            <p:ph sz="quarter" idx="4"/>
          </p:nvPr>
        </p:nvSpPr>
        <p:spPr>
          <a:xfrm>
            <a:off x="5806545" y="1262062"/>
            <a:ext cx="4929188" cy="4837402"/>
          </a:xfrm>
        </p:spPr>
        <p:txBody>
          <a:bodyPr>
            <a:normAutofit/>
          </a:bodyPr>
          <a:lstStyle/>
          <a:p>
            <a:pPr algn="just"/>
            <a:r>
              <a:rPr lang="es-CO" sz="1600" dirty="0" smtClean="0">
                <a:latin typeface="Arial" panose="020B0604020202020204" pitchFamily="34" charset="0"/>
                <a:cs typeface="Arial" panose="020B0604020202020204" pitchFamily="34" charset="0"/>
              </a:rPr>
              <a:t>En el año 2021 la fundación universitaria san mateo será una institución de educación superior reconocida a nivel nacional y con proyección internacional por:</a:t>
            </a:r>
          </a:p>
          <a:p>
            <a:pPr algn="just"/>
            <a:r>
              <a:rPr lang="es-CO" sz="1600" dirty="0" smtClean="0">
                <a:latin typeface="Arial" panose="020B0604020202020204" pitchFamily="34" charset="0"/>
                <a:cs typeface="Arial" panose="020B0604020202020204" pitchFamily="34" charset="0"/>
              </a:rPr>
              <a:t>Contar con un modelo educativo que garantice programas de formación pertinentes acreditados en alta calidad.</a:t>
            </a:r>
          </a:p>
          <a:p>
            <a:pPr algn="just"/>
            <a:r>
              <a:rPr lang="es-CO" sz="1600" dirty="0" smtClean="0">
                <a:latin typeface="Arial" panose="020B0604020202020204" pitchFamily="34" charset="0"/>
                <a:cs typeface="Arial" panose="020B0604020202020204" pitchFamily="34" charset="0"/>
              </a:rPr>
              <a:t>Reafirmar el compromiso social con inclusión.</a:t>
            </a:r>
          </a:p>
          <a:p>
            <a:pPr algn="just"/>
            <a:r>
              <a:rPr lang="es-CO" sz="1600" dirty="0" smtClean="0">
                <a:latin typeface="Arial" panose="020B0604020202020204" pitchFamily="34" charset="0"/>
                <a:cs typeface="Arial" panose="020B0604020202020204" pitchFamily="34" charset="0"/>
              </a:rPr>
              <a:t>Aportar al desarrollo económico ,social y cultural del entorno de la comunidad educativa ; y a la eficiencia y sostenibilidad  institucional mediante la innovación y desarrollo tecnológico </a:t>
            </a:r>
          </a:p>
          <a:p>
            <a:endParaRPr lang="es-CO" dirty="0"/>
          </a:p>
        </p:txBody>
      </p:sp>
    </p:spTree>
    <p:extLst>
      <p:ext uri="{BB962C8B-B14F-4D97-AF65-F5344CB8AC3E}">
        <p14:creationId xmlns:p14="http://schemas.microsoft.com/office/powerpoint/2010/main" val="33639944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4400" dirty="0" smtClean="0">
                <a:latin typeface="Arial" panose="020B0604020202020204" pitchFamily="34" charset="0"/>
                <a:cs typeface="Arial" panose="020B0604020202020204" pitchFamily="34" charset="0"/>
              </a:rPr>
              <a:t>Actualmente </a:t>
            </a:r>
            <a:endParaRPr lang="es-CO" sz="4400" dirty="0">
              <a:latin typeface="Arial" panose="020B0604020202020204" pitchFamily="34" charset="0"/>
              <a:cs typeface="Arial" panose="020B0604020202020204" pitchFamily="34" charset="0"/>
            </a:endParaRPr>
          </a:p>
        </p:txBody>
      </p:sp>
      <p:sp>
        <p:nvSpPr>
          <p:cNvPr id="3" name="Marcador de texto 2"/>
          <p:cNvSpPr>
            <a:spLocks noGrp="1"/>
          </p:cNvSpPr>
          <p:nvPr>
            <p:ph type="body" idx="1"/>
          </p:nvPr>
        </p:nvSpPr>
        <p:spPr>
          <a:xfrm>
            <a:off x="684212" y="2909455"/>
            <a:ext cx="8535988" cy="3084945"/>
          </a:xfrm>
        </p:spPr>
        <p:txBody>
          <a:bodyPr/>
          <a:lstStyle/>
          <a:p>
            <a:r>
              <a:rPr lang="es-CO" dirty="0"/>
              <a:t>Actualmente, </a:t>
            </a:r>
            <a:r>
              <a:rPr lang="es-CO" dirty="0" smtClean="0"/>
              <a:t>ofrece  </a:t>
            </a:r>
            <a:r>
              <a:rPr lang="es-CO" dirty="0"/>
              <a:t>19 Programas en el nivel Técnico Profesional, 6 en el nivel Tecnológico y 6 en el Nivel Universitario, los cuales cuentan todos con Registro Calificado.</a:t>
            </a:r>
          </a:p>
        </p:txBody>
      </p:sp>
    </p:spTree>
    <p:extLst>
      <p:ext uri="{BB962C8B-B14F-4D97-AF65-F5344CB8AC3E}">
        <p14:creationId xmlns:p14="http://schemas.microsoft.com/office/powerpoint/2010/main" val="3819274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ctr"/>
            <a:r>
              <a:rPr lang="es-CO" dirty="0" smtClean="0"/>
              <a:t>En la actualidad </a:t>
            </a:r>
            <a:endParaRPr lang="es-CO" dirty="0"/>
          </a:p>
        </p:txBody>
      </p:sp>
      <p:sp>
        <p:nvSpPr>
          <p:cNvPr id="4" name="Marcador de texto 3"/>
          <p:cNvSpPr>
            <a:spLocks noGrp="1"/>
          </p:cNvSpPr>
          <p:nvPr>
            <p:ph type="body" idx="1"/>
          </p:nvPr>
        </p:nvSpPr>
        <p:spPr/>
        <p:txBody>
          <a:bodyPr/>
          <a:lstStyle/>
          <a:p>
            <a:pPr algn="just"/>
            <a:r>
              <a:rPr lang="es-CO" dirty="0" smtClean="0">
                <a:latin typeface="Arial" panose="020B0604020202020204" pitchFamily="34" charset="0"/>
                <a:cs typeface="Arial" panose="020B0604020202020204" pitchFamily="34" charset="0"/>
              </a:rPr>
              <a:t>La fundación universitaria san mateo en la actualidad cuenta con 4500 estudiantes y 208 profesores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2590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2017</a:t>
            </a:r>
            <a:endParaRPr lang="es-CO" dirty="0"/>
          </a:p>
        </p:txBody>
      </p:sp>
      <p:sp>
        <p:nvSpPr>
          <p:cNvPr id="3" name="Marcador de texto 2"/>
          <p:cNvSpPr>
            <a:spLocks noGrp="1"/>
          </p:cNvSpPr>
          <p:nvPr>
            <p:ph type="body" idx="1"/>
          </p:nvPr>
        </p:nvSpPr>
        <p:spPr/>
        <p:txBody>
          <a:bodyPr/>
          <a:lstStyle/>
          <a:p>
            <a:r>
              <a:rPr lang="es-CO" dirty="0" smtClean="0"/>
              <a:t>Es aprobada por el ministerio  la reforma estatutaria como fundación universitaria  san mateo actual mente el rector es el doctor Juan </a:t>
            </a:r>
            <a:r>
              <a:rPr lang="es-CO" dirty="0"/>
              <a:t>C</a:t>
            </a:r>
            <a:r>
              <a:rPr lang="es-CO" dirty="0" smtClean="0"/>
              <a:t>arlos Cadavid Botero.</a:t>
            </a:r>
            <a:endParaRPr lang="es-CO" dirty="0"/>
          </a:p>
        </p:txBody>
      </p:sp>
    </p:spTree>
    <p:extLst>
      <p:ext uri="{BB962C8B-B14F-4D97-AF65-F5344CB8AC3E}">
        <p14:creationId xmlns:p14="http://schemas.microsoft.com/office/powerpoint/2010/main" val="356273732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808" y="1539587"/>
            <a:ext cx="4265856" cy="4175414"/>
          </a:xfrm>
        </p:spPr>
      </p:pic>
      <p:sp>
        <p:nvSpPr>
          <p:cNvPr id="6" name="Rectángulo 5"/>
          <p:cNvSpPr/>
          <p:nvPr/>
        </p:nvSpPr>
        <p:spPr>
          <a:xfrm>
            <a:off x="5871705" y="3258280"/>
            <a:ext cx="6233704" cy="1107996"/>
          </a:xfrm>
          <a:prstGeom prst="rect">
            <a:avLst/>
          </a:prstGeom>
          <a:noFill/>
          <a:scene3d>
            <a:camera prst="isometricLeftDown"/>
            <a:lightRig rig="threePt" dir="t"/>
          </a:scene3d>
        </p:spPr>
        <p:txBody>
          <a:bodyPr wrap="square" lIns="91440" tIns="45720" rIns="91440" bIns="45720">
            <a:spAutoFit/>
            <a:scene3d>
              <a:camera prst="perspectiveHeroicExtremeRightFacing"/>
              <a:lightRig rig="threePt" dir="t"/>
            </a:scene3d>
          </a:bodyPr>
          <a:lstStyle/>
          <a:p>
            <a:pPr algn="ctr"/>
            <a:r>
              <a:rPr lang="es-ES" sz="6600" b="1" dirty="0" smtClean="0">
                <a:ln w="12700">
                  <a:solidFill>
                    <a:schemeClr val="accent2">
                      <a:lumMod val="50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Compromiso  </a:t>
            </a:r>
            <a:endParaRPr lang="es-ES" sz="6600" b="1" cap="none" spc="0" dirty="0">
              <a:ln w="12700">
                <a:solidFill>
                  <a:schemeClr val="accent2">
                    <a:lumMod val="50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949548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84212" y="718127"/>
            <a:ext cx="8534401" cy="923637"/>
          </a:xfrm>
        </p:spPr>
        <p:txBody>
          <a:bodyPr/>
          <a:lstStyle/>
          <a:p>
            <a:r>
              <a:rPr lang="es-CO" dirty="0" smtClean="0"/>
              <a:t>Estudiante virtual Deicy amaya </a:t>
            </a:r>
            <a:endParaRPr lang="es-CO" dirty="0"/>
          </a:p>
        </p:txBody>
      </p:sp>
      <p:sp>
        <p:nvSpPr>
          <p:cNvPr id="6" name="Marcador de texto 5"/>
          <p:cNvSpPr>
            <a:spLocks noGrp="1"/>
          </p:cNvSpPr>
          <p:nvPr>
            <p:ph type="body" idx="1"/>
          </p:nvPr>
        </p:nvSpPr>
        <p:spPr>
          <a:xfrm>
            <a:off x="684213" y="1714500"/>
            <a:ext cx="8534400" cy="4279900"/>
          </a:xfrm>
        </p:spPr>
        <p:txBody>
          <a:bodyPr/>
          <a:lstStyle/>
          <a:p>
            <a:r>
              <a:rPr lang="es-CO" dirty="0"/>
              <a:t>Hola como estudiante virtual me comprometo a no dejar de abrir la plataforma de la </a:t>
            </a:r>
            <a:r>
              <a:rPr lang="es-CO" dirty="0" smtClean="0"/>
              <a:t>institución </a:t>
            </a:r>
            <a:r>
              <a:rPr lang="es-CO" dirty="0"/>
              <a:t>para </a:t>
            </a:r>
            <a:r>
              <a:rPr lang="es-CO" dirty="0" smtClean="0"/>
              <a:t>así </a:t>
            </a:r>
            <a:r>
              <a:rPr lang="es-CO" dirty="0"/>
              <a:t>estar al </a:t>
            </a:r>
            <a:r>
              <a:rPr lang="es-CO" dirty="0" smtClean="0"/>
              <a:t>día </a:t>
            </a:r>
            <a:r>
              <a:rPr lang="es-CO" dirty="0"/>
              <a:t>en los procesos formativos de la misma.</a:t>
            </a:r>
          </a:p>
          <a:p>
            <a:r>
              <a:rPr lang="es-CO" dirty="0" smtClean="0"/>
              <a:t>También </a:t>
            </a:r>
            <a:r>
              <a:rPr lang="es-CO" dirty="0"/>
              <a:t>hablar acerca de todas las dudas que </a:t>
            </a:r>
            <a:r>
              <a:rPr lang="es-CO" dirty="0" smtClean="0"/>
              <a:t>surjan durante el proceso de formación con mis profesores.</a:t>
            </a:r>
          </a:p>
          <a:p>
            <a:r>
              <a:rPr lang="es-CO" dirty="0" smtClean="0"/>
              <a:t>Utilizar las herramientas de las que dispongo en la plataforma para el correcto desarrollo de la actividades propuestas.</a:t>
            </a:r>
          </a:p>
          <a:p>
            <a:r>
              <a:rPr lang="es-CO" dirty="0" smtClean="0"/>
              <a:t>Utilizar también herramientas externas para mejorar mi conocimiento respecto de la formación virtual. Y las TICS</a:t>
            </a:r>
          </a:p>
          <a:p>
            <a:r>
              <a:rPr lang="es-CO" dirty="0" smtClean="0"/>
              <a:t>Es de comprometerme también a utilizar medios sincromatico y asincromaticos en mi proceso formativo. </a:t>
            </a:r>
            <a:endParaRPr lang="es-CO" dirty="0"/>
          </a:p>
          <a:p>
            <a:endParaRPr lang="es-CO" dirty="0"/>
          </a:p>
        </p:txBody>
      </p:sp>
    </p:spTree>
    <p:extLst>
      <p:ext uri="{BB962C8B-B14F-4D97-AF65-F5344CB8AC3E}">
        <p14:creationId xmlns:p14="http://schemas.microsoft.com/office/powerpoint/2010/main" val="6295811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3200" dirty="0" smtClean="0"/>
              <a:t>universidad</a:t>
            </a:r>
            <a:endParaRPr lang="es-CO" sz="3200"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649" y="1476910"/>
            <a:ext cx="5943600" cy="3853626"/>
          </a:xfrm>
        </p:spPr>
      </p:pic>
      <p:sp>
        <p:nvSpPr>
          <p:cNvPr id="4" name="Marcador de texto 3"/>
          <p:cNvSpPr>
            <a:spLocks noGrp="1"/>
          </p:cNvSpPr>
          <p:nvPr>
            <p:ph type="body" sz="half" idx="2"/>
          </p:nvPr>
        </p:nvSpPr>
        <p:spPr/>
        <p:txBody>
          <a:bodyPr>
            <a:normAutofit fontScale="92500" lnSpcReduction="20000"/>
          </a:bodyPr>
          <a:lstStyle/>
          <a:p>
            <a:pPr algn="just"/>
            <a:r>
              <a:rPr lang="es-CO" dirty="0"/>
              <a:t>Año 1.200 a 1.900 Las universidades, como centros superiores, permanentes y amplios de aprendizaje para jóvenes y adultos, nacen en Europa y se desarrollan institucionalmente durante la Edad Media, principalmente como respuesta a la necesidad de la Iglesia y la aristocracia, sectores dominantes de la época.</a:t>
            </a:r>
          </a:p>
        </p:txBody>
      </p:sp>
    </p:spTree>
    <p:extLst>
      <p:ext uri="{BB962C8B-B14F-4D97-AF65-F5344CB8AC3E}">
        <p14:creationId xmlns:p14="http://schemas.microsoft.com/office/powerpoint/2010/main" val="330834805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808018"/>
          </a:xfrm>
        </p:spPr>
        <p:txBody>
          <a:bodyPr/>
          <a:lstStyle/>
          <a:p>
            <a:pPr algn="ctr"/>
            <a:r>
              <a:rPr lang="es-CO" dirty="0" smtClean="0"/>
              <a:t>Universidad en américa latina</a:t>
            </a:r>
            <a:endParaRPr lang="es-CO" dirty="0"/>
          </a:p>
        </p:txBody>
      </p:sp>
      <p:sp>
        <p:nvSpPr>
          <p:cNvPr id="3" name="Marcador de texto 2"/>
          <p:cNvSpPr>
            <a:spLocks noGrp="1"/>
          </p:cNvSpPr>
          <p:nvPr>
            <p:ph type="body" idx="1"/>
          </p:nvPr>
        </p:nvSpPr>
        <p:spPr>
          <a:xfrm>
            <a:off x="684212" y="2628900"/>
            <a:ext cx="10153505" cy="3147290"/>
          </a:xfrm>
        </p:spPr>
        <p:txBody>
          <a:bodyPr>
            <a:normAutofit fontScale="92500" lnSpcReduction="10000"/>
          </a:bodyPr>
          <a:lstStyle/>
          <a:p>
            <a:r>
              <a:rPr lang="es-CO" dirty="0">
                <a:latin typeface="Arial" panose="020B0604020202020204" pitchFamily="34" charset="0"/>
                <a:cs typeface="Arial" panose="020B0604020202020204" pitchFamily="34" charset="0"/>
              </a:rPr>
              <a:t>El fenómeno de la temprana fundación de universidades en el nuevo mundo</a:t>
            </a:r>
          </a:p>
          <a:p>
            <a:r>
              <a:rPr lang="es-CO" dirty="0">
                <a:latin typeface="Arial" panose="020B0604020202020204" pitchFamily="34" charset="0"/>
                <a:cs typeface="Arial" panose="020B0604020202020204" pitchFamily="34" charset="0"/>
              </a:rPr>
              <a:t>Las universidades llegan a América Latina gracias a los modelos de Salamanca y </a:t>
            </a:r>
            <a:r>
              <a:rPr lang="es-CO" dirty="0" smtClean="0">
                <a:latin typeface="Arial" panose="020B0604020202020204" pitchFamily="34" charset="0"/>
                <a:cs typeface="Arial" panose="020B0604020202020204" pitchFamily="34" charset="0"/>
              </a:rPr>
              <a:t>Alcalá </a:t>
            </a:r>
            <a:r>
              <a:rPr lang="es-CO" dirty="0">
                <a:latin typeface="Arial" panose="020B0604020202020204" pitchFamily="34" charset="0"/>
                <a:cs typeface="Arial" panose="020B0604020202020204" pitchFamily="34" charset="0"/>
              </a:rPr>
              <a:t>de Henares; dos universidades españolas que tenían mucha fama en su época y que fueron las inspiraciones universitarias del nuevo mundo.</a:t>
            </a:r>
          </a:p>
          <a:p>
            <a:r>
              <a:rPr lang="es-CO" dirty="0">
                <a:latin typeface="Arial" panose="020B0604020202020204" pitchFamily="34" charset="0"/>
                <a:cs typeface="Arial" panose="020B0604020202020204" pitchFamily="34" charset="0"/>
              </a:rPr>
              <a:t>La primera universidad de los españoles en el nuevo mundo fue la de santo domingo en la isla española y la ultima en Nicaragua y que la </a:t>
            </a:r>
            <a:r>
              <a:rPr lang="es-CO" dirty="0" smtClean="0">
                <a:latin typeface="Arial" panose="020B0604020202020204" pitchFamily="34" charset="0"/>
                <a:cs typeface="Arial" panose="020B0604020202020204" pitchFamily="34" charset="0"/>
              </a:rPr>
              <a:t>mayoría </a:t>
            </a:r>
            <a:r>
              <a:rPr lang="es-CO" dirty="0">
                <a:latin typeface="Arial" panose="020B0604020202020204" pitchFamily="34" charset="0"/>
                <a:cs typeface="Arial" panose="020B0604020202020204" pitchFamily="34" charset="0"/>
              </a:rPr>
              <a:t>de las escuelas fueron a la vez pontificias y reales. </a:t>
            </a:r>
          </a:p>
          <a:p>
            <a:r>
              <a:rPr lang="es-CO" dirty="0">
                <a:latin typeface="Arial" panose="020B0604020202020204" pitchFamily="34" charset="0"/>
                <a:cs typeface="Arial" panose="020B0604020202020204" pitchFamily="34" charset="0"/>
              </a:rPr>
              <a:t>La primera universidad fundada fue la de Santo Tomas de Aquino que se inspiro en la de </a:t>
            </a:r>
            <a:r>
              <a:rPr lang="es-CO" dirty="0" smtClean="0">
                <a:latin typeface="Arial" panose="020B0604020202020204" pitchFamily="34" charset="0"/>
                <a:cs typeface="Arial" panose="020B0604020202020204" pitchFamily="34" charset="0"/>
              </a:rPr>
              <a:t>Alcalá </a:t>
            </a:r>
            <a:r>
              <a:rPr lang="es-CO" dirty="0">
                <a:latin typeface="Arial" panose="020B0604020202020204" pitchFamily="34" charset="0"/>
                <a:cs typeface="Arial" panose="020B0604020202020204" pitchFamily="34" charset="0"/>
              </a:rPr>
              <a:t>y que en ellas se les daba el grado de bachiller, licenciado, doctorado o maestro en donde se </a:t>
            </a:r>
            <a:r>
              <a:rPr lang="es-CO" dirty="0" smtClean="0">
                <a:latin typeface="Arial" panose="020B0604020202020204" pitchFamily="34" charset="0"/>
                <a:cs typeface="Arial" panose="020B0604020202020204" pitchFamily="34" charset="0"/>
              </a:rPr>
              <a:t>debía </a:t>
            </a:r>
            <a:r>
              <a:rPr lang="es-CO" dirty="0">
                <a:latin typeface="Arial" panose="020B0604020202020204" pitchFamily="34" charset="0"/>
                <a:cs typeface="Arial" panose="020B0604020202020204" pitchFamily="34" charset="0"/>
              </a:rPr>
              <a:t>hablar el </a:t>
            </a:r>
            <a:r>
              <a:rPr lang="es-CO" dirty="0" smtClean="0">
                <a:latin typeface="Arial" panose="020B0604020202020204" pitchFamily="34" charset="0"/>
                <a:cs typeface="Arial" panose="020B0604020202020204" pitchFamily="34" charset="0"/>
              </a:rPr>
              <a:t>latín </a:t>
            </a:r>
            <a:r>
              <a:rPr lang="es-CO" dirty="0">
                <a:latin typeface="Arial" panose="020B0604020202020204" pitchFamily="34" charset="0"/>
                <a:cs typeface="Arial" panose="020B0604020202020204" pitchFamily="34" charset="0"/>
              </a:rPr>
              <a:t>forzosamente</a:t>
            </a:r>
            <a:r>
              <a:rPr lang="es-CO" dirty="0"/>
              <a:t>.</a:t>
            </a:r>
          </a:p>
        </p:txBody>
      </p:sp>
    </p:spTree>
    <p:extLst>
      <p:ext uri="{BB962C8B-B14F-4D97-AF65-F5344CB8AC3E}">
        <p14:creationId xmlns:p14="http://schemas.microsoft.com/office/powerpoint/2010/main" val="168717455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85012" y="685800"/>
            <a:ext cx="3657600" cy="820882"/>
          </a:xfrm>
        </p:spPr>
        <p:txBody>
          <a:bodyPr>
            <a:normAutofit fontScale="90000"/>
          </a:bodyPr>
          <a:lstStyle/>
          <a:p>
            <a:r>
              <a:rPr lang="es-CO" dirty="0" smtClean="0"/>
              <a:t>Cuando pudo estudiar la mujer </a:t>
            </a:r>
            <a:endParaRPr lang="es-CO"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13" y="1306512"/>
            <a:ext cx="5715000" cy="4886471"/>
          </a:xfrm>
        </p:spPr>
      </p:pic>
      <p:sp>
        <p:nvSpPr>
          <p:cNvPr id="4" name="Marcador de texto 3"/>
          <p:cNvSpPr>
            <a:spLocks noGrp="1"/>
          </p:cNvSpPr>
          <p:nvPr>
            <p:ph type="body" sz="half" idx="2"/>
          </p:nvPr>
        </p:nvSpPr>
        <p:spPr>
          <a:xfrm>
            <a:off x="6670965" y="1506683"/>
            <a:ext cx="4468090" cy="4686300"/>
          </a:xfrm>
        </p:spPr>
        <p:txBody>
          <a:bodyPr>
            <a:normAutofit fontScale="92500" lnSpcReduction="10000"/>
          </a:bodyPr>
          <a:lstStyle/>
          <a:p>
            <a:pPr algn="just"/>
            <a:r>
              <a:rPr lang="es-CO" dirty="0">
                <a:latin typeface="Arial" panose="020B0604020202020204" pitchFamily="34" charset="0"/>
                <a:cs typeface="Arial" panose="020B0604020202020204" pitchFamily="34" charset="0"/>
              </a:rPr>
              <a:t>El 10 de diciembre del año 1934 se presentó al Congreso de la República un proyecto de ley para que las mujeres pudieran ingresar a la universidad en igualdad de condiciones que los hombres. Suscitó una gran controversia como todo lo que tenía que ver con los derechos de las mujeres. </a:t>
            </a:r>
          </a:p>
          <a:p>
            <a:pPr algn="just"/>
            <a:r>
              <a:rPr lang="es-CO" dirty="0" smtClean="0">
                <a:latin typeface="Arial" panose="020B0604020202020204" pitchFamily="34" charset="0"/>
                <a:cs typeface="Arial" panose="020B0604020202020204" pitchFamily="34" charset="0"/>
              </a:rPr>
              <a:t>Jorge </a:t>
            </a:r>
            <a:r>
              <a:rPr lang="es-CO" dirty="0">
                <a:latin typeface="Arial" panose="020B0604020202020204" pitchFamily="34" charset="0"/>
                <a:cs typeface="Arial" panose="020B0604020202020204" pitchFamily="34" charset="0"/>
              </a:rPr>
              <a:t>Eliécer Gaitán defendió el proyecto desde una perspectiva moderna y Germán </a:t>
            </a:r>
            <a:r>
              <a:rPr lang="es-CO" dirty="0" smtClean="0">
                <a:latin typeface="Arial" panose="020B0604020202020204" pitchFamily="34" charset="0"/>
                <a:cs typeface="Arial" panose="020B0604020202020204" pitchFamily="34" charset="0"/>
              </a:rPr>
              <a:t>Arciniega </a:t>
            </a:r>
            <a:r>
              <a:rPr lang="es-CO" dirty="0">
                <a:latin typeface="Arial" panose="020B0604020202020204" pitchFamily="34" charset="0"/>
                <a:cs typeface="Arial" panose="020B0604020202020204" pitchFamily="34" charset="0"/>
              </a:rPr>
              <a:t>lo rebatió, pero en últimas fue aprobado. La Universidad Nacional de Colombia, en el ambiente de renovación del gobierno liberal de Alfonso López Pumarejo, abrió sus puertas por primera vez en Colombia a las jóvenes que aspiraban cursar una carrera diferente al proyecto matrimonial y familiar al cual habían estado adscritas de manera exclusiva. </a:t>
            </a:r>
          </a:p>
          <a:p>
            <a:pPr algn="just"/>
            <a:r>
              <a:rPr lang="es-CO" dirty="0" err="1" smtClean="0">
                <a:latin typeface="Arial" panose="020B0604020202020204" pitchFamily="34" charset="0"/>
                <a:cs typeface="Arial" panose="020B0604020202020204" pitchFamily="34" charset="0"/>
              </a:rPr>
              <a:t>Gerda</a:t>
            </a:r>
            <a:r>
              <a:rPr lang="es-CO" dirty="0" smtClean="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Westendorp</a:t>
            </a:r>
            <a:r>
              <a:rPr lang="es-CO" dirty="0">
                <a:latin typeface="Arial" panose="020B0604020202020204" pitchFamily="34" charset="0"/>
                <a:cs typeface="Arial" panose="020B0604020202020204" pitchFamily="34" charset="0"/>
              </a:rPr>
              <a:t> fue admitida en 1935 a la carrera de medicina e inició clases probablemente el primero de febrero. Pero Gabriela Peláez, que ingresó en 1936 a estudiar derecho, se convertiría en la primera abogada colombiana. </a:t>
            </a:r>
          </a:p>
        </p:txBody>
      </p:sp>
    </p:spTree>
    <p:extLst>
      <p:ext uri="{BB962C8B-B14F-4D97-AF65-F5344CB8AC3E}">
        <p14:creationId xmlns:p14="http://schemas.microsoft.com/office/powerpoint/2010/main" val="207995730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7667" y="3302768"/>
            <a:ext cx="8534400" cy="1507067"/>
          </a:xfrm>
        </p:spPr>
        <p:txBody>
          <a:bodyPr/>
          <a:lstStyle/>
          <a:p>
            <a:pPr algn="ctr"/>
            <a:r>
              <a:rPr lang="es-CO" dirty="0" smtClean="0"/>
              <a:t>Como comenzó </a:t>
            </a:r>
            <a:endParaRPr lang="es-CO" dirty="0"/>
          </a:p>
        </p:txBody>
      </p:sp>
      <p:pic>
        <p:nvPicPr>
          <p:cNvPr id="4" name="Marcador de contenido 3"/>
          <p:cNvPicPr>
            <a:picLocks noGrp="1" noChangeAspect="1"/>
          </p:cNvPicPr>
          <p:nvPr>
            <p:ph idx="1"/>
          </p:nvPr>
        </p:nvPicPr>
        <p:blipFill>
          <a:blip r:embed="rId2"/>
          <a:stretch>
            <a:fillRect/>
          </a:stretch>
        </p:blipFill>
        <p:spPr>
          <a:xfrm>
            <a:off x="2441866" y="862445"/>
            <a:ext cx="5548744" cy="1880755"/>
          </a:xfrm>
          <a:prstGeom prst="rect">
            <a:avLst/>
          </a:prstGeom>
        </p:spPr>
      </p:pic>
    </p:spTree>
    <p:extLst>
      <p:ext uri="{BB962C8B-B14F-4D97-AF65-F5344CB8AC3E}">
        <p14:creationId xmlns:p14="http://schemas.microsoft.com/office/powerpoint/2010/main" val="3309758714"/>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644236"/>
            <a:ext cx="8534400" cy="5350163"/>
          </a:xfrm>
        </p:spPr>
        <p:txBody>
          <a:bodyPr>
            <a:normAutofit/>
          </a:bodyPr>
          <a:lstStyle/>
          <a:p>
            <a:pPr algn="just"/>
            <a:r>
              <a:rPr lang="es-CO" dirty="0" smtClean="0"/>
              <a:t>fexade</a:t>
            </a:r>
            <a:r>
              <a:rPr lang="es-CO" sz="1300" dirty="0" smtClean="0"/>
              <a:t/>
            </a:r>
            <a:br>
              <a:rPr lang="es-CO" sz="1300" dirty="0" smtClean="0"/>
            </a:br>
            <a:r>
              <a:rPr lang="es-CO" sz="1300" dirty="0"/>
              <a:t/>
            </a:r>
            <a:br>
              <a:rPr lang="es-CO" sz="1300" dirty="0"/>
            </a:br>
            <a:r>
              <a:rPr lang="es-CO" sz="1300" dirty="0" smtClean="0"/>
              <a:t/>
            </a:r>
            <a:br>
              <a:rPr lang="es-CO" sz="1300" dirty="0" smtClean="0"/>
            </a:br>
            <a:r>
              <a:rPr lang="es-CO" sz="1300" dirty="0"/>
              <a:t/>
            </a:r>
            <a:br>
              <a:rPr lang="es-CO" sz="1300" dirty="0"/>
            </a:br>
            <a:r>
              <a:rPr lang="es-CO" sz="1300" dirty="0" smtClean="0">
                <a:solidFill>
                  <a:schemeClr val="bg2">
                    <a:lumMod val="75000"/>
                  </a:schemeClr>
                </a:solidFill>
                <a:latin typeface="Arial" panose="020B0604020202020204" pitchFamily="34" charset="0"/>
                <a:cs typeface="Arial" panose="020B0604020202020204" pitchFamily="34" charset="0"/>
              </a:rPr>
              <a:t>A </a:t>
            </a:r>
            <a:r>
              <a:rPr lang="es-CO" sz="1300" dirty="0">
                <a:solidFill>
                  <a:schemeClr val="bg2">
                    <a:lumMod val="75000"/>
                  </a:schemeClr>
                </a:solidFill>
                <a:latin typeface="Arial" panose="020B0604020202020204" pitchFamily="34" charset="0"/>
                <a:cs typeface="Arial" panose="020B0604020202020204" pitchFamily="34" charset="0"/>
              </a:rPr>
              <a:t>comienzos del año 1985, un grupo de personas con experiencia, tanto académica como profesional en cada una de sus especialidades, inició un estudio de las posibilidades de impartir Educación Superior en la modalidad de Formación Técnica Profesional, en el área de las Ciencias Económicas, Administrativas, Contables y afines y, así, contribuir con el desarrollo integral de profesionales.</a:t>
            </a:r>
            <a:br>
              <a:rPr lang="es-CO" sz="1300" dirty="0">
                <a:solidFill>
                  <a:schemeClr val="bg2">
                    <a:lumMod val="75000"/>
                  </a:schemeClr>
                </a:solidFill>
                <a:latin typeface="Arial" panose="020B0604020202020204" pitchFamily="34" charset="0"/>
                <a:cs typeface="Arial" panose="020B0604020202020204" pitchFamily="34" charset="0"/>
              </a:rPr>
            </a:br>
            <a:r>
              <a:rPr lang="es-CO" sz="1300" dirty="0">
                <a:solidFill>
                  <a:schemeClr val="bg2">
                    <a:lumMod val="75000"/>
                  </a:schemeClr>
                </a:solidFill>
                <a:latin typeface="Arial" panose="020B0604020202020204" pitchFamily="34" charset="0"/>
                <a:cs typeface="Arial" panose="020B0604020202020204" pitchFamily="34" charset="0"/>
              </a:rPr>
              <a:t/>
            </a:r>
            <a:br>
              <a:rPr lang="es-CO" sz="1300" dirty="0">
                <a:solidFill>
                  <a:schemeClr val="bg2">
                    <a:lumMod val="75000"/>
                  </a:schemeClr>
                </a:solidFill>
                <a:latin typeface="Arial" panose="020B0604020202020204" pitchFamily="34" charset="0"/>
                <a:cs typeface="Arial" panose="020B0604020202020204" pitchFamily="34" charset="0"/>
              </a:rPr>
            </a:br>
            <a:r>
              <a:rPr lang="es-CO" sz="1300" dirty="0">
                <a:solidFill>
                  <a:schemeClr val="bg2">
                    <a:lumMod val="75000"/>
                  </a:schemeClr>
                </a:solidFill>
                <a:latin typeface="Arial" panose="020B0604020202020204" pitchFamily="34" charset="0"/>
                <a:cs typeface="Arial" panose="020B0604020202020204" pitchFamily="34" charset="0"/>
              </a:rPr>
              <a:t>En Septiembre de 1988, el ICFES efectuó la visita correspondiente para otorgar la licencia de funcionamiento para los Programas de Mercado y Finanzas, Comercio Exterior y Gestión de Recursos Inmobiliarios, licencia de funcionamiento que fue concedida el 2 de Febrero de 1989, con el No.029.</a:t>
            </a:r>
            <a:br>
              <a:rPr lang="es-CO" sz="1300" dirty="0">
                <a:solidFill>
                  <a:schemeClr val="bg2">
                    <a:lumMod val="75000"/>
                  </a:schemeClr>
                </a:solidFill>
                <a:latin typeface="Arial" panose="020B0604020202020204" pitchFamily="34" charset="0"/>
                <a:cs typeface="Arial" panose="020B0604020202020204" pitchFamily="34" charset="0"/>
              </a:rPr>
            </a:br>
            <a:r>
              <a:rPr lang="es-CO" sz="1300" dirty="0">
                <a:solidFill>
                  <a:schemeClr val="bg2">
                    <a:lumMod val="75000"/>
                  </a:schemeClr>
                </a:solidFill>
                <a:latin typeface="Arial" panose="020B0604020202020204" pitchFamily="34" charset="0"/>
                <a:cs typeface="Arial" panose="020B0604020202020204" pitchFamily="34" charset="0"/>
              </a:rPr>
              <a:t/>
            </a:r>
            <a:br>
              <a:rPr lang="es-CO" sz="1300" dirty="0">
                <a:solidFill>
                  <a:schemeClr val="bg2">
                    <a:lumMod val="75000"/>
                  </a:schemeClr>
                </a:solidFill>
                <a:latin typeface="Arial" panose="020B0604020202020204" pitchFamily="34" charset="0"/>
                <a:cs typeface="Arial" panose="020B0604020202020204" pitchFamily="34" charset="0"/>
              </a:rPr>
            </a:br>
            <a:r>
              <a:rPr lang="es-CO" sz="1300" dirty="0">
                <a:solidFill>
                  <a:schemeClr val="bg2">
                    <a:lumMod val="75000"/>
                  </a:schemeClr>
                </a:solidFill>
                <a:latin typeface="Arial" panose="020B0604020202020204" pitchFamily="34" charset="0"/>
                <a:cs typeface="Arial" panose="020B0604020202020204" pitchFamily="34" charset="0"/>
              </a:rPr>
              <a:t>Es de anotar, que la Institución solamente inició actividades en Marzo de 1989, cuando obtuvo la aprobación del ICFES. Con el objeto de continuar su labor formadora de hombres y mujeres integrales, FEXADE, al concluir 1999, registra sus programas Técnico Profesional en Administración de Empresas y Técnico Profesional en Contaduría, </a:t>
            </a:r>
            <a:r>
              <a:rPr lang="es-CO" sz="1300" dirty="0" smtClean="0">
                <a:solidFill>
                  <a:schemeClr val="bg2">
                    <a:lumMod val="75000"/>
                  </a:schemeClr>
                </a:solidFill>
                <a:latin typeface="Arial" panose="020B0604020202020204" pitchFamily="34" charset="0"/>
                <a:cs typeface="Arial" panose="020B0604020202020204" pitchFamily="34" charset="0"/>
              </a:rPr>
              <a:t>en  los horarios diurno y nocturno.</a:t>
            </a:r>
            <a:endParaRPr lang="es-CO"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4255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2008</a:t>
            </a:r>
            <a:endParaRPr lang="es-CO" dirty="0"/>
          </a:p>
        </p:txBody>
      </p:sp>
      <p:sp>
        <p:nvSpPr>
          <p:cNvPr id="3" name="Marcador de texto 2"/>
          <p:cNvSpPr>
            <a:spLocks noGrp="1"/>
          </p:cNvSpPr>
          <p:nvPr>
            <p:ph type="body" idx="1"/>
          </p:nvPr>
        </p:nvSpPr>
        <p:spPr/>
        <p:txBody>
          <a:bodyPr/>
          <a:lstStyle/>
          <a:p>
            <a:r>
              <a:rPr lang="es-CO" dirty="0" smtClean="0"/>
              <a:t>Se inicia el transito a la formación por ciclos propedéuticos </a:t>
            </a:r>
          </a:p>
          <a:p>
            <a:r>
              <a:rPr lang="es-CO" dirty="0" smtClean="0"/>
              <a:t>Técnicos tecnológicos  y universitarios  </a:t>
            </a:r>
            <a:endParaRPr lang="es-CO" dirty="0"/>
          </a:p>
        </p:txBody>
      </p:sp>
    </p:spTree>
    <p:extLst>
      <p:ext uri="{BB962C8B-B14F-4D97-AF65-F5344CB8AC3E}">
        <p14:creationId xmlns:p14="http://schemas.microsoft.com/office/powerpoint/2010/main" val="1096023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126</TotalTime>
  <Words>738</Words>
  <Application>Microsoft Office PowerPoint</Application>
  <PresentationFormat>Panorámica</PresentationFormat>
  <Paragraphs>40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Sector</vt:lpstr>
      <vt:lpstr>Deicy llaqueline amaya mira  unidad 3 actividad 1 </vt:lpstr>
      <vt:lpstr>Presentación de PowerPoint</vt:lpstr>
      <vt:lpstr>Estudiante virtual Deicy amaya </vt:lpstr>
      <vt:lpstr>universidad</vt:lpstr>
      <vt:lpstr>Universidad en américa latina</vt:lpstr>
      <vt:lpstr>Cuando pudo estudiar la mujer </vt:lpstr>
      <vt:lpstr>Como comenzó </vt:lpstr>
      <vt:lpstr>fexade    A comienzos del año 1985, un grupo de personas con experiencia, tanto académica como profesional en cada una de sus especialidades, inició un estudio de las posibilidades de impartir Educación Superior en la modalidad de Formación Técnica Profesional, en el área de las Ciencias Económicas, Administrativas, Contables y afines y, así, contribuir con el desarrollo integral de profesionales.  En Septiembre de 1988, el ICFES efectuó la visita correspondiente para otorgar la licencia de funcionamiento para los Programas de Mercado y Finanzas, Comercio Exterior y Gestión de Recursos Inmobiliarios, licencia de funcionamiento que fue concedida el 2 de Febrero de 1989, con el No.029.  Es de anotar, que la Institución solamente inició actividades en Marzo de 1989, cuando obtuvo la aprobación del ICFES. Con el objeto de continuar su labor formadora de hombres y mujeres integrales, FEXADE, al concluir 1999, registra sus programas Técnico Profesional en Administración de Empresas y Técnico Profesional en Contaduría, en  los horarios diurno y nocturno.</vt:lpstr>
      <vt:lpstr>2008</vt:lpstr>
      <vt:lpstr>2012</vt:lpstr>
      <vt:lpstr>A partir de 2001 cambia a su nombre actual</vt:lpstr>
      <vt:lpstr>Presentación de PowerPoint</vt:lpstr>
      <vt:lpstr>Actualmente </vt:lpstr>
      <vt:lpstr>En la actualidad </vt:lpstr>
      <vt:lpstr>2017</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dc:title>
  <dc:creator>USER</dc:creator>
  <cp:lastModifiedBy>USER</cp:lastModifiedBy>
  <cp:revision>13</cp:revision>
  <dcterms:created xsi:type="dcterms:W3CDTF">2018-04-11T12:12:00Z</dcterms:created>
  <dcterms:modified xsi:type="dcterms:W3CDTF">2018-04-12T00:21:51Z</dcterms:modified>
</cp:coreProperties>
</file>