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3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Hoja_de_c_lculo_de_Microsoft_Excel4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5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Hoja_de_c_lculo_de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Sueldo según días laborados</a:t>
            </a:r>
          </a:p>
        </c:rich>
      </c:tx>
      <c:layout>
        <c:manualLayout>
          <c:xMode val="edge"/>
          <c:yMode val="edge"/>
          <c:x val="0.40897464722081245"/>
          <c:y val="5.9640137398768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4252537182852143"/>
          <c:y val="0.17171296296296296"/>
          <c:w val="0.81758229870884847"/>
          <c:h val="0.55472514022640895"/>
        </c:manualLayout>
      </c:layout>
      <c:barChart>
        <c:barDir val="col"/>
        <c:grouping val="clustered"/>
        <c:varyColors val="0"/>
        <c:ser>
          <c:idx val="0"/>
          <c:order val="0"/>
          <c:tx>
            <c:v>Salario Básico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Hoja1!$F$4:$F$13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28</c:v>
                </c:pt>
                <c:pt idx="3">
                  <c:v>20</c:v>
                </c:pt>
                <c:pt idx="4">
                  <c:v>30</c:v>
                </c:pt>
                <c:pt idx="5">
                  <c:v>24</c:v>
                </c:pt>
                <c:pt idx="6">
                  <c:v>25</c:v>
                </c:pt>
                <c:pt idx="7">
                  <c:v>22</c:v>
                </c:pt>
                <c:pt idx="8">
                  <c:v>24</c:v>
                </c:pt>
                <c:pt idx="9">
                  <c:v>23</c:v>
                </c:pt>
              </c:numCache>
            </c:numRef>
          </c:cat>
          <c:val>
            <c:numRef>
              <c:f>Hoja1!$E$4:$E$13</c:f>
              <c:numCache>
                <c:formatCode>#,##0</c:formatCode>
                <c:ptCount val="10"/>
                <c:pt idx="0">
                  <c:v>644350</c:v>
                </c:pt>
                <c:pt idx="1">
                  <c:v>1300000</c:v>
                </c:pt>
                <c:pt idx="2">
                  <c:v>900000</c:v>
                </c:pt>
                <c:pt idx="3">
                  <c:v>2750000</c:v>
                </c:pt>
                <c:pt idx="4">
                  <c:v>850000</c:v>
                </c:pt>
                <c:pt idx="5">
                  <c:v>1400000</c:v>
                </c:pt>
                <c:pt idx="6">
                  <c:v>781242</c:v>
                </c:pt>
                <c:pt idx="7">
                  <c:v>2800000</c:v>
                </c:pt>
                <c:pt idx="8">
                  <c:v>980000</c:v>
                </c:pt>
                <c:pt idx="9">
                  <c:v>800000</c:v>
                </c:pt>
              </c:numCache>
            </c:numRef>
          </c:val>
        </c:ser>
        <c:ser>
          <c:idx val="1"/>
          <c:order val="1"/>
          <c:tx>
            <c:v>Sueldo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Hoja1!$F$4:$F$13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28</c:v>
                </c:pt>
                <c:pt idx="3">
                  <c:v>20</c:v>
                </c:pt>
                <c:pt idx="4">
                  <c:v>30</c:v>
                </c:pt>
                <c:pt idx="5">
                  <c:v>24</c:v>
                </c:pt>
                <c:pt idx="6">
                  <c:v>25</c:v>
                </c:pt>
                <c:pt idx="7">
                  <c:v>22</c:v>
                </c:pt>
                <c:pt idx="8">
                  <c:v>24</c:v>
                </c:pt>
                <c:pt idx="9">
                  <c:v>23</c:v>
                </c:pt>
              </c:numCache>
            </c:numRef>
          </c:cat>
          <c:val>
            <c:numRef>
              <c:f>Hoja1!$G$4:$G$13</c:f>
              <c:numCache>
                <c:formatCode>0</c:formatCode>
                <c:ptCount val="10"/>
                <c:pt idx="0" formatCode="#,##0">
                  <c:v>644350</c:v>
                </c:pt>
                <c:pt idx="1">
                  <c:v>1083333.3333333335</c:v>
                </c:pt>
                <c:pt idx="2" formatCode="General">
                  <c:v>840000</c:v>
                </c:pt>
                <c:pt idx="3">
                  <c:v>1833333.3333333335</c:v>
                </c:pt>
                <c:pt idx="4" formatCode="General">
                  <c:v>850000</c:v>
                </c:pt>
                <c:pt idx="5" formatCode="General">
                  <c:v>1120000</c:v>
                </c:pt>
                <c:pt idx="6" formatCode="General">
                  <c:v>651035</c:v>
                </c:pt>
                <c:pt idx="7">
                  <c:v>2053333.3333333333</c:v>
                </c:pt>
                <c:pt idx="8" formatCode="General">
                  <c:v>784000</c:v>
                </c:pt>
                <c:pt idx="9">
                  <c:v>613333.33333333337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8444272"/>
        <c:axId val="-2008435568"/>
      </c:barChart>
      <c:catAx>
        <c:axId val="-200844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35568"/>
        <c:crosses val="autoZero"/>
        <c:auto val="1"/>
        <c:lblAlgn val="ctr"/>
        <c:lblOffset val="100"/>
        <c:noMultiLvlLbl val="0"/>
      </c:catAx>
      <c:valAx>
        <c:axId val="-20084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44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Subsidio</a:t>
            </a:r>
            <a:r>
              <a:rPr lang="es-CO" sz="140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de transporte según salario básico</a:t>
            </a:r>
            <a:endParaRPr lang="es-CO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>
        <c:manualLayout>
          <c:xMode val="edge"/>
          <c:yMode val="edge"/>
          <c:x val="0.29640604955207872"/>
          <c:y val="1.342321817767472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199369990992346"/>
          <c:y val="0.14133232842475707"/>
          <c:w val="0.87499817096047106"/>
          <c:h val="0.66304834589164408"/>
        </c:manualLayout>
      </c:layout>
      <c:barChart>
        <c:barDir val="col"/>
        <c:grouping val="clustered"/>
        <c:varyColors val="0"/>
        <c:ser>
          <c:idx val="0"/>
          <c:order val="0"/>
          <c:tx>
            <c:v>Salario Básico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Hoja1!$E$4:$E$13</c:f>
              <c:numCache>
                <c:formatCode>#,##0</c:formatCode>
                <c:ptCount val="10"/>
                <c:pt idx="0">
                  <c:v>644350</c:v>
                </c:pt>
                <c:pt idx="1">
                  <c:v>1300000</c:v>
                </c:pt>
                <c:pt idx="2">
                  <c:v>900000</c:v>
                </c:pt>
                <c:pt idx="3">
                  <c:v>2750000</c:v>
                </c:pt>
                <c:pt idx="4">
                  <c:v>850000</c:v>
                </c:pt>
                <c:pt idx="5">
                  <c:v>1400000</c:v>
                </c:pt>
                <c:pt idx="6">
                  <c:v>781242</c:v>
                </c:pt>
                <c:pt idx="7">
                  <c:v>2800000</c:v>
                </c:pt>
                <c:pt idx="8">
                  <c:v>980000</c:v>
                </c:pt>
                <c:pt idx="9">
                  <c:v>800000</c:v>
                </c:pt>
              </c:numCache>
            </c:numRef>
          </c:val>
        </c:ser>
        <c:ser>
          <c:idx val="1"/>
          <c:order val="1"/>
          <c:tx>
            <c:v>Subsidio de transporte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Hoja1!$H$4:$H$13</c:f>
              <c:numCache>
                <c:formatCode>General</c:formatCode>
                <c:ptCount val="10"/>
                <c:pt idx="0">
                  <c:v>74000</c:v>
                </c:pt>
                <c:pt idx="1">
                  <c:v>0</c:v>
                </c:pt>
                <c:pt idx="2">
                  <c:v>74000</c:v>
                </c:pt>
                <c:pt idx="3">
                  <c:v>0</c:v>
                </c:pt>
                <c:pt idx="4">
                  <c:v>74000</c:v>
                </c:pt>
                <c:pt idx="5">
                  <c:v>0</c:v>
                </c:pt>
                <c:pt idx="6">
                  <c:v>74000</c:v>
                </c:pt>
                <c:pt idx="7">
                  <c:v>0</c:v>
                </c:pt>
                <c:pt idx="8">
                  <c:v>74000</c:v>
                </c:pt>
                <c:pt idx="9">
                  <c:v>74000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08449168"/>
        <c:axId val="-2008447536"/>
      </c:barChart>
      <c:catAx>
        <c:axId val="-20084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47536"/>
        <c:crosses val="autoZero"/>
        <c:auto val="1"/>
        <c:lblAlgn val="ctr"/>
        <c:lblOffset val="100"/>
        <c:noMultiLvlLbl val="0"/>
      </c:catAx>
      <c:valAx>
        <c:axId val="-200844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49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>
                <a:solidFill>
                  <a:schemeClr val="tx1">
                    <a:lumMod val="65000"/>
                    <a:lumOff val="35000"/>
                  </a:schemeClr>
                </a:solidFill>
              </a:rPr>
              <a:t>Descuentos</a:t>
            </a:r>
            <a:r>
              <a:rPr lang="es-CO" b="1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obligatorios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EPS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Hoja1!$J$4:$J$13</c:f>
              <c:numCache>
                <c:formatCode>_(* #,##0_);_(* \(#,##0\);_(* "-"_);_(@_)</c:formatCode>
                <c:ptCount val="10"/>
                <c:pt idx="0">
                  <c:v>25774</c:v>
                </c:pt>
                <c:pt idx="1">
                  <c:v>52000</c:v>
                </c:pt>
                <c:pt idx="2">
                  <c:v>36000</c:v>
                </c:pt>
                <c:pt idx="3">
                  <c:v>110000</c:v>
                </c:pt>
                <c:pt idx="4">
                  <c:v>34000</c:v>
                </c:pt>
                <c:pt idx="5">
                  <c:v>56000</c:v>
                </c:pt>
                <c:pt idx="6">
                  <c:v>31249.68</c:v>
                </c:pt>
                <c:pt idx="7">
                  <c:v>112000</c:v>
                </c:pt>
                <c:pt idx="8">
                  <c:v>39200</c:v>
                </c:pt>
                <c:pt idx="9">
                  <c:v>32000</c:v>
                </c:pt>
              </c:numCache>
            </c:numRef>
          </c:val>
        </c:ser>
        <c:ser>
          <c:idx val="1"/>
          <c:order val="1"/>
          <c:tx>
            <c:v>Pensión</c:v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Hoja1!$K$4:$K$13</c:f>
              <c:numCache>
                <c:formatCode>0</c:formatCode>
                <c:ptCount val="10"/>
                <c:pt idx="0" formatCode="General">
                  <c:v>25774</c:v>
                </c:pt>
                <c:pt idx="1">
                  <c:v>52000</c:v>
                </c:pt>
                <c:pt idx="2" formatCode="General">
                  <c:v>36000</c:v>
                </c:pt>
                <c:pt idx="3">
                  <c:v>110000</c:v>
                </c:pt>
                <c:pt idx="4" formatCode="General">
                  <c:v>34000</c:v>
                </c:pt>
                <c:pt idx="5" formatCode="General">
                  <c:v>56000</c:v>
                </c:pt>
                <c:pt idx="6">
                  <c:v>31249.68</c:v>
                </c:pt>
                <c:pt idx="7" formatCode="General">
                  <c:v>112000</c:v>
                </c:pt>
                <c:pt idx="8" formatCode="General">
                  <c:v>39200</c:v>
                </c:pt>
                <c:pt idx="9">
                  <c:v>32000</c:v>
                </c:pt>
              </c:numCache>
            </c:numRef>
          </c:val>
        </c:ser>
        <c:ser>
          <c:idx val="2"/>
          <c:order val="2"/>
          <c:tx>
            <c:v>Sena</c:v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Hoja1!$L$4:$L$13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51548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51548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v>Caja de compensación</c:v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Hoja1!$M$4:$M$13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103096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103096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4"/>
          <c:order val="4"/>
          <c:tx>
            <c:v>ICFB</c:v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Hoja1!$N$4:$N$13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77322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77322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08446992"/>
        <c:axId val="-2008448624"/>
      </c:barChart>
      <c:catAx>
        <c:axId val="-20084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48624"/>
        <c:crosses val="autoZero"/>
        <c:auto val="1"/>
        <c:lblAlgn val="ctr"/>
        <c:lblOffset val="100"/>
        <c:noMultiLvlLbl val="0"/>
      </c:catAx>
      <c:valAx>
        <c:axId val="-200844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08446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/>
              <a:t>Recargos por horas extras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 horas extras diurnas</c:v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Hoja1!$P$4:$P$13</c:f>
              <c:numCache>
                <c:formatCode>0</c:formatCode>
                <c:ptCount val="10"/>
                <c:pt idx="0">
                  <c:v>16781.25</c:v>
                </c:pt>
                <c:pt idx="1">
                  <c:v>33562.5</c:v>
                </c:pt>
                <c:pt idx="2">
                  <c:v>16781.25</c:v>
                </c:pt>
                <c:pt idx="3">
                  <c:v>23493.75</c:v>
                </c:pt>
                <c:pt idx="4">
                  <c:v>30206.25</c:v>
                </c:pt>
                <c:pt idx="5">
                  <c:v>16781.25</c:v>
                </c:pt>
                <c:pt idx="6">
                  <c:v>50343.75</c:v>
                </c:pt>
                <c:pt idx="7">
                  <c:v>0</c:v>
                </c:pt>
                <c:pt idx="8">
                  <c:v>40275</c:v>
                </c:pt>
                <c:pt idx="9">
                  <c:v>33562.5</c:v>
                </c:pt>
              </c:numCache>
            </c:numRef>
          </c:val>
        </c:ser>
        <c:ser>
          <c:idx val="1"/>
          <c:order val="1"/>
          <c:tx>
            <c:v>Total Extras nocturnas</c:v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Hoja1!$R$4:$R$13</c:f>
              <c:numCache>
                <c:formatCode>0</c:formatCode>
                <c:ptCount val="10"/>
                <c:pt idx="0">
                  <c:v>46987.5</c:v>
                </c:pt>
                <c:pt idx="1">
                  <c:v>23493.75</c:v>
                </c:pt>
                <c:pt idx="2">
                  <c:v>37590</c:v>
                </c:pt>
                <c:pt idx="3">
                  <c:v>70481.25</c:v>
                </c:pt>
                <c:pt idx="4">
                  <c:v>61083.75</c:v>
                </c:pt>
                <c:pt idx="5">
                  <c:v>103372.5</c:v>
                </c:pt>
                <c:pt idx="6">
                  <c:v>84577.5</c:v>
                </c:pt>
                <c:pt idx="7">
                  <c:v>32891.25</c:v>
                </c:pt>
                <c:pt idx="8">
                  <c:v>75180</c:v>
                </c:pt>
                <c:pt idx="9">
                  <c:v>70481.25</c:v>
                </c:pt>
              </c:numCache>
            </c:numRef>
          </c:val>
        </c:ser>
        <c:ser>
          <c:idx val="2"/>
          <c:order val="2"/>
          <c:tx>
            <c:v>Total horas extras dominicales y festivas</c:v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Hoja1!$T$4:$T$13</c:f>
              <c:numCache>
                <c:formatCode>General</c:formatCode>
                <c:ptCount val="10"/>
                <c:pt idx="0">
                  <c:v>26850</c:v>
                </c:pt>
                <c:pt idx="1">
                  <c:v>21480</c:v>
                </c:pt>
                <c:pt idx="2">
                  <c:v>37590</c:v>
                </c:pt>
                <c:pt idx="3">
                  <c:v>53700</c:v>
                </c:pt>
                <c:pt idx="4">
                  <c:v>64440</c:v>
                </c:pt>
                <c:pt idx="5">
                  <c:v>80550</c:v>
                </c:pt>
                <c:pt idx="6">
                  <c:v>48330</c:v>
                </c:pt>
                <c:pt idx="7">
                  <c:v>42960</c:v>
                </c:pt>
                <c:pt idx="8">
                  <c:v>85920</c:v>
                </c:pt>
                <c:pt idx="9">
                  <c:v>75180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4940736"/>
        <c:axId val="-2084942912"/>
        <c:axId val="0"/>
      </c:bar3DChart>
      <c:catAx>
        <c:axId val="-208494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84942912"/>
        <c:crosses val="autoZero"/>
        <c:auto val="1"/>
        <c:lblAlgn val="ctr"/>
        <c:lblOffset val="100"/>
        <c:noMultiLvlLbl val="0"/>
      </c:catAx>
      <c:valAx>
        <c:axId val="-20849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208494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>
                <a:solidFill>
                  <a:schemeClr val="tx1">
                    <a:lumMod val="65000"/>
                    <a:lumOff val="35000"/>
                  </a:schemeClr>
                </a:solidFill>
              </a:rPr>
              <a:t>Totales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 Deducciones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Hoja1!$U$4:$U$13</c:f>
              <c:numCache>
                <c:formatCode>_(* #,##0_);_(* \(#,##0\);_(* "-"_);_(@_)</c:formatCode>
                <c:ptCount val="10"/>
                <c:pt idx="0">
                  <c:v>51548</c:v>
                </c:pt>
                <c:pt idx="1">
                  <c:v>104000</c:v>
                </c:pt>
                <c:pt idx="2">
                  <c:v>72000</c:v>
                </c:pt>
                <c:pt idx="3">
                  <c:v>451966</c:v>
                </c:pt>
                <c:pt idx="4">
                  <c:v>68000</c:v>
                </c:pt>
                <c:pt idx="5">
                  <c:v>112000</c:v>
                </c:pt>
                <c:pt idx="6">
                  <c:v>62499.360000000001</c:v>
                </c:pt>
                <c:pt idx="7">
                  <c:v>455966</c:v>
                </c:pt>
                <c:pt idx="8">
                  <c:v>78400</c:v>
                </c:pt>
                <c:pt idx="9">
                  <c:v>64000</c:v>
                </c:pt>
              </c:numCache>
            </c:numRef>
          </c:val>
        </c:ser>
        <c:ser>
          <c:idx val="1"/>
          <c:order val="1"/>
          <c:tx>
            <c:v>Total a pagar</c:v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2">
                  <a:shade val="95000"/>
                </a:schemeClr>
              </a:contourClr>
            </a:sp3d>
          </c:spPr>
          <c:invertIfNegative val="0"/>
          <c:cat>
            <c:strRef>
              <c:f>Hoja1!$A$4:$A$13</c:f>
              <c:strCache>
                <c:ptCount val="10"/>
                <c:pt idx="0">
                  <c:v>ELENA</c:v>
                </c:pt>
                <c:pt idx="1">
                  <c:v>ALAN</c:v>
                </c:pt>
                <c:pt idx="2">
                  <c:v>BENITO</c:v>
                </c:pt>
                <c:pt idx="3">
                  <c:v>AQUILES</c:v>
                </c:pt>
                <c:pt idx="4">
                  <c:v>ZOILA</c:v>
                </c:pt>
                <c:pt idx="5">
                  <c:v>ELSA</c:v>
                </c:pt>
                <c:pt idx="6">
                  <c:v>ZACARIAS</c:v>
                </c:pt>
                <c:pt idx="7">
                  <c:v>ARMANDO</c:v>
                </c:pt>
                <c:pt idx="8">
                  <c:v>DOMINGO</c:v>
                </c:pt>
                <c:pt idx="9">
                  <c:v>RAMONA</c:v>
                </c:pt>
              </c:strCache>
            </c:strRef>
          </c:cat>
          <c:val>
            <c:numRef>
              <c:f>Hoja1!$V$4:$V$13</c:f>
              <c:numCache>
                <c:formatCode>#,##0</c:formatCode>
                <c:ptCount val="10"/>
                <c:pt idx="0">
                  <c:v>757420.75</c:v>
                </c:pt>
                <c:pt idx="1">
                  <c:v>1057869.5833333335</c:v>
                </c:pt>
                <c:pt idx="2">
                  <c:v>933961.25</c:v>
                </c:pt>
                <c:pt idx="3">
                  <c:v>1529042.3333333335</c:v>
                </c:pt>
                <c:pt idx="4">
                  <c:v>1011730</c:v>
                </c:pt>
                <c:pt idx="5">
                  <c:v>1208703.75</c:v>
                </c:pt>
                <c:pt idx="6">
                  <c:v>845786.89</c:v>
                </c:pt>
                <c:pt idx="7">
                  <c:v>1673218.583333333</c:v>
                </c:pt>
                <c:pt idx="8">
                  <c:v>980975</c:v>
                </c:pt>
                <c:pt idx="9">
                  <c:v>802557.08333333337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996957008"/>
        <c:axId val="-1996956464"/>
        <c:axId val="0"/>
      </c:bar3DChart>
      <c:catAx>
        <c:axId val="-19969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1996956464"/>
        <c:crosses val="autoZero"/>
        <c:auto val="1"/>
        <c:lblAlgn val="ctr"/>
        <c:lblOffset val="100"/>
        <c:noMultiLvlLbl val="0"/>
      </c:catAx>
      <c:valAx>
        <c:axId val="-199695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1996957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3600" dirty="0" smtClean="0"/>
              <a:t>Presentación gráficas estadísticas de la información de nómina.</a:t>
            </a:r>
            <a:endParaRPr lang="es-CO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Ana patricia guzmán b.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273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00772"/>
              </p:ext>
            </p:extLst>
          </p:nvPr>
        </p:nvGraphicFramePr>
        <p:xfrm>
          <a:off x="190551" y="2650836"/>
          <a:ext cx="11772661" cy="16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Hoja de cálculo" r:id="rId3" imgW="18935813" imgH="2629045" progId="Excel.Sheet.12">
                  <p:embed/>
                </p:oleObj>
              </mc:Choice>
              <mc:Fallback>
                <p:oleObj name="Hoja de cálculo" r:id="rId3" imgW="18935813" imgH="26290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1" y="2650836"/>
                        <a:ext cx="11772661" cy="163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CO" sz="2000" b="1" dirty="0" smtClean="0"/>
              <a:t>Nómina. 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0053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000" b="1" dirty="0" smtClean="0"/>
              <a:t>Gráfica 1. Sueldo según días laborados. </a:t>
            </a:r>
            <a:endParaRPr lang="es-CO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6059055"/>
            <a:ext cx="9900973" cy="588818"/>
          </a:xfrm>
        </p:spPr>
        <p:txBody>
          <a:bodyPr>
            <a:normAutofit/>
          </a:bodyPr>
          <a:lstStyle/>
          <a:p>
            <a:r>
              <a:rPr lang="es-CO" sz="1400" dirty="0" smtClean="0"/>
              <a:t>Esta gráfica representa el sueldo de cada empleado teniendo en cuenta el salario básico y los días laborados en el mes.</a:t>
            </a:r>
            <a:endParaRPr lang="es-CO" sz="1400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14991"/>
              </p:ext>
            </p:extLst>
          </p:nvPr>
        </p:nvGraphicFramePr>
        <p:xfrm>
          <a:off x="1034473" y="2401489"/>
          <a:ext cx="9762835" cy="350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9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707933"/>
              </p:ext>
            </p:extLst>
          </p:nvPr>
        </p:nvGraphicFramePr>
        <p:xfrm>
          <a:off x="1663303" y="2408378"/>
          <a:ext cx="8317310" cy="322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CO" sz="2000" b="1" dirty="0" smtClean="0"/>
              <a:t>Gráfica 2. Subsidio de transporte según salario básico. </a:t>
            </a:r>
            <a:endParaRPr lang="es-CO" sz="2000" b="1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154954" y="6059055"/>
            <a:ext cx="9734719" cy="588818"/>
          </a:xfrm>
        </p:spPr>
        <p:txBody>
          <a:bodyPr>
            <a:normAutofit/>
          </a:bodyPr>
          <a:lstStyle/>
          <a:p>
            <a:r>
              <a:rPr lang="es-CO" sz="1400" dirty="0" smtClean="0"/>
              <a:t>Esta gráfica representa el subsidio de transporte según el salario. Se demuestra en la gráfica que a partir de dos salarios básicos el empleado no recibe dicho subsidio.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49659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249274"/>
              </p:ext>
            </p:extLst>
          </p:nvPr>
        </p:nvGraphicFramePr>
        <p:xfrm>
          <a:off x="785091" y="2438400"/>
          <a:ext cx="10252363" cy="3482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CO" sz="2000" b="1" dirty="0" smtClean="0"/>
              <a:t>Gráfica 3. Descuentos obligatorios.</a:t>
            </a:r>
            <a:endParaRPr lang="es-CO" sz="2000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154954" y="6059055"/>
            <a:ext cx="9799373" cy="588818"/>
          </a:xfrm>
        </p:spPr>
        <p:txBody>
          <a:bodyPr>
            <a:normAutofit fontScale="92500"/>
          </a:bodyPr>
          <a:lstStyle/>
          <a:p>
            <a:r>
              <a:rPr lang="es-CO" sz="1400" dirty="0" smtClean="0"/>
              <a:t>Esta gráfica representa los descuentos obligatorios que se aplican a cada empleado y demuestra que los parafiscales son descontados solamente a aquellos empleados que reciben igual o más de cuatro salarios básicos.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37441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098686"/>
              </p:ext>
            </p:extLst>
          </p:nvPr>
        </p:nvGraphicFramePr>
        <p:xfrm>
          <a:off x="784044" y="2428930"/>
          <a:ext cx="10271884" cy="3330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154954" y="6059055"/>
            <a:ext cx="9799373" cy="588818"/>
          </a:xfrm>
        </p:spPr>
        <p:txBody>
          <a:bodyPr>
            <a:normAutofit/>
          </a:bodyPr>
          <a:lstStyle/>
          <a:p>
            <a:r>
              <a:rPr lang="es-CO" sz="1400" dirty="0" smtClean="0"/>
              <a:t>Esta gráfica representa los recargos aplicados a cada empleado por las extras trabajadas, discriminadas por jornada, ya sea diurna, nocturna o dominicales y festivos.</a:t>
            </a:r>
            <a:endParaRPr lang="es-CO" sz="14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CO" sz="2000" b="1" dirty="0" smtClean="0"/>
              <a:t>Gráfica 4. Recargos por horas extras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13122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986487"/>
              </p:ext>
            </p:extLst>
          </p:nvPr>
        </p:nvGraphicFramePr>
        <p:xfrm>
          <a:off x="1438635" y="2447618"/>
          <a:ext cx="8834438" cy="3163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154954" y="6059055"/>
            <a:ext cx="9799373" cy="588818"/>
          </a:xfrm>
        </p:spPr>
        <p:txBody>
          <a:bodyPr>
            <a:normAutofit/>
          </a:bodyPr>
          <a:lstStyle/>
          <a:p>
            <a:r>
              <a:rPr lang="es-CO" sz="1400" dirty="0" smtClean="0"/>
              <a:t>Esta gráfica representa el total de las deducciones y el total a pagar a cada empleado, en relación con toda la información recolectada en la nómina.</a:t>
            </a:r>
            <a:endParaRPr lang="es-CO" sz="14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CO" sz="2000" b="1" dirty="0" smtClean="0"/>
              <a:t>Gráfica 5. Totales deducciones y a pagar.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96396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214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Hoja de cálculo de Microsoft Excel</vt:lpstr>
      <vt:lpstr>Presentación gráficas estadísticas de la información de nómina.</vt:lpstr>
      <vt:lpstr>Nómina. </vt:lpstr>
      <vt:lpstr>Gráfica 1. Sueldo según días laborados. </vt:lpstr>
      <vt:lpstr>Gráfica 2. Subsidio de transporte según salario básico. </vt:lpstr>
      <vt:lpstr>Gráfica 3. Descuentos obligatorios.</vt:lpstr>
      <vt:lpstr>Gráfica 4. Recargos por horas extras</vt:lpstr>
      <vt:lpstr>Gráfica 5. Totales deducciones y a pagar.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</dc:creator>
  <cp:lastModifiedBy>Patricia</cp:lastModifiedBy>
  <cp:revision>9</cp:revision>
  <dcterms:created xsi:type="dcterms:W3CDTF">2018-04-29T22:11:18Z</dcterms:created>
  <dcterms:modified xsi:type="dcterms:W3CDTF">2018-04-29T23:24:22Z</dcterms:modified>
</cp:coreProperties>
</file>