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81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6/16/2018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13BCD-8C7E-4955-BD81-26E7589176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410769"/>
            <a:ext cx="9658357" cy="3108068"/>
          </a:xfrm>
        </p:spPr>
        <p:txBody>
          <a:bodyPr/>
          <a:lstStyle/>
          <a:p>
            <a:pPr algn="ctr"/>
            <a:r>
              <a:rPr lang="es-CO" sz="6000" b="1" dirty="0">
                <a:latin typeface="+mn-lt"/>
              </a:rPr>
              <a:t>Actividad Integradora</a:t>
            </a:r>
            <a:br>
              <a:rPr lang="es-CO" sz="6000" b="1" dirty="0">
                <a:latin typeface="+mn-lt"/>
              </a:rPr>
            </a:br>
            <a:r>
              <a:rPr lang="es-CO" sz="6000" b="1" dirty="0">
                <a:latin typeface="+mn-lt"/>
              </a:rPr>
              <a:t>Bebidas Fermentadas Alcohólicas </a:t>
            </a:r>
            <a:endParaRPr lang="en-US" sz="6000" b="1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2F3AE3-689D-44F2-A290-124BA4E498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7577" y="5170785"/>
            <a:ext cx="9413807" cy="861420"/>
          </a:xfrm>
        </p:spPr>
        <p:txBody>
          <a:bodyPr>
            <a:normAutofit/>
          </a:bodyPr>
          <a:lstStyle/>
          <a:p>
            <a:pPr algn="r"/>
            <a:r>
              <a:rPr lang="es-CO" sz="2800" b="1" dirty="0"/>
              <a:t>Estudiante Angela María Parada Pinilla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760816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A1FB2-9B79-410D-BB87-A2D2BFC02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616689"/>
            <a:ext cx="9116097" cy="1382232"/>
          </a:xfrm>
        </p:spPr>
        <p:txBody>
          <a:bodyPr/>
          <a:lstStyle/>
          <a:p>
            <a:pPr algn="ctr"/>
            <a:r>
              <a:rPr lang="en-US" sz="4800" b="1" dirty="0"/>
              <a:t>Bebidas y Alimentos fermentados tradicionales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5DEE1-3F17-4E87-92C2-3AC9DF2B3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987967" cy="39036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CO" b="1" dirty="0"/>
              <a:t>Las bebidas fermentadas tradicionales que encontramos son:</a:t>
            </a:r>
          </a:p>
          <a:p>
            <a:r>
              <a:rPr lang="es-CO" dirty="0"/>
              <a:t> Cerveza</a:t>
            </a:r>
          </a:p>
          <a:p>
            <a:r>
              <a:rPr lang="es-CO" dirty="0"/>
              <a:t> Vino</a:t>
            </a:r>
          </a:p>
          <a:p>
            <a:r>
              <a:rPr lang="es-CO" dirty="0"/>
              <a:t>Aguardientes (whisky,coñac, brandy y ginebra) </a:t>
            </a:r>
          </a:p>
          <a:p>
            <a:r>
              <a:rPr lang="es-CO" dirty="0"/>
              <a:t>Bebidas autóctonas (chicha y masato)</a:t>
            </a:r>
          </a:p>
          <a:p>
            <a:pPr marL="0" indent="0">
              <a:buNone/>
            </a:pPr>
            <a:r>
              <a:rPr lang="es-CO" b="1" dirty="0"/>
              <a:t>Los alimentos fermentados tradicionales que encontramos son:</a:t>
            </a:r>
          </a:p>
          <a:p>
            <a:r>
              <a:rPr lang="es-CO" dirty="0"/>
              <a:t>Panes, Pasteles</a:t>
            </a:r>
          </a:p>
          <a:p>
            <a:r>
              <a:rPr lang="es-CO" dirty="0"/>
              <a:t>Queso, yogurt</a:t>
            </a:r>
          </a:p>
          <a:p>
            <a:r>
              <a:rPr lang="es-CO" dirty="0"/>
              <a:t>Chocolate</a:t>
            </a:r>
          </a:p>
          <a:p>
            <a:r>
              <a:rPr lang="es-CO" dirty="0"/>
              <a:t>Jamones curados, Embutidos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4771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D875B-A87B-45D5-AD60-27C191B1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992" y="838201"/>
            <a:ext cx="9335386" cy="1245780"/>
          </a:xfrm>
        </p:spPr>
        <p:txBody>
          <a:bodyPr/>
          <a:lstStyle/>
          <a:p>
            <a:pPr algn="ctr"/>
            <a:r>
              <a:rPr lang="es-ES" sz="4400" b="1" dirty="0">
                <a:latin typeface="+mn-lt"/>
              </a:rPr>
              <a:t>Productos obtenidos a partir de las diferentes materias primas</a:t>
            </a:r>
            <a:endParaRPr lang="en-US" sz="4400" b="1" dirty="0">
              <a:latin typeface="+mn-lt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4BD0985-8531-4306-9FED-7679A94C66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7328828"/>
              </p:ext>
            </p:extLst>
          </p:nvPr>
        </p:nvGraphicFramePr>
        <p:xfrm>
          <a:off x="1701265" y="2390847"/>
          <a:ext cx="8995088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7544">
                  <a:extLst>
                    <a:ext uri="{9D8B030D-6E8A-4147-A177-3AD203B41FA5}">
                      <a16:colId xmlns:a16="http://schemas.microsoft.com/office/drawing/2014/main" val="2146965564"/>
                    </a:ext>
                  </a:extLst>
                </a:gridCol>
                <a:gridCol w="4497544">
                  <a:extLst>
                    <a:ext uri="{9D8B030D-6E8A-4147-A177-3AD203B41FA5}">
                      <a16:colId xmlns:a16="http://schemas.microsoft.com/office/drawing/2014/main" val="389780789"/>
                    </a:ext>
                  </a:extLst>
                </a:gridCol>
              </a:tblGrid>
              <a:tr h="21315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PRODUCTOS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MATERIA PRIMA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449244"/>
                  </a:ext>
                </a:extLst>
              </a:tr>
              <a:tr h="21315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Cerveza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Cebada ,malta, lúpulo, agua,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549871"/>
                  </a:ext>
                </a:extLst>
              </a:tr>
              <a:tr h="21315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Aguardiente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Melaza (caña de azúcar)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696624"/>
                  </a:ext>
                </a:extLst>
              </a:tr>
              <a:tr h="21315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Vino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Uvas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118973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Bebidas autóctonas (chicha y masato)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Masato arroz, yuca, maíz o piña y chicha maíz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226658"/>
                  </a:ext>
                </a:extLst>
              </a:tr>
              <a:tr h="21315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Whisky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Granos de trigo o centeno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022409"/>
                  </a:ext>
                </a:extLst>
              </a:tr>
              <a:tr h="21315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Coñac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Uvas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264757"/>
                  </a:ext>
                </a:extLst>
              </a:tr>
              <a:tr h="21315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Pan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Harina trigo , levadura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554866"/>
                  </a:ext>
                </a:extLst>
              </a:tr>
              <a:tr h="21315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Queso, yogurt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Leche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109045"/>
                  </a:ext>
                </a:extLst>
              </a:tr>
              <a:tr h="21315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Chocolate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Semillas cacao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68625"/>
                  </a:ext>
                </a:extLst>
              </a:tr>
              <a:tr h="213150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Jamones curados, embutidos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Variedad carnes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397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1391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AAFB8-EF50-4CC2-A4C2-4A74C4C90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552893"/>
            <a:ext cx="9477604" cy="1339701"/>
          </a:xfrm>
        </p:spPr>
        <p:txBody>
          <a:bodyPr/>
          <a:lstStyle/>
          <a:p>
            <a:pPr algn="ctr"/>
            <a:r>
              <a:rPr lang="en-US" sz="4800" b="1" dirty="0"/>
              <a:t>País originario de cada fermentado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2DC03-27AB-486C-A24B-474A5DF74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05789"/>
            <a:ext cx="10041130" cy="42545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CO" b="1" dirty="0"/>
              <a:t>País Originario</a:t>
            </a:r>
          </a:p>
          <a:p>
            <a:r>
              <a:rPr lang="es-CO" dirty="0">
                <a:solidFill>
                  <a:schemeClr val="tx1"/>
                </a:solidFill>
              </a:rPr>
              <a:t>Cerveza, s</a:t>
            </a:r>
            <a:r>
              <a:rPr lang="es-ES" dirty="0">
                <a:solidFill>
                  <a:schemeClr val="tx1"/>
                </a:solidFill>
              </a:rPr>
              <a:t>e cree que la cerveza tuvo su origen en Mesopotamia, hace más de siete mil años.</a:t>
            </a:r>
          </a:p>
          <a:p>
            <a:r>
              <a:rPr lang="es-ES" dirty="0">
                <a:solidFill>
                  <a:schemeClr val="tx1"/>
                </a:solidFill>
              </a:rPr>
              <a:t>Vino,  Edad de Bronce (3.000 a.C.) cuando se estima que se produjo el verdadero nacimiento del vino</a:t>
            </a:r>
          </a:p>
          <a:p>
            <a:r>
              <a:rPr lang="es-CO" dirty="0">
                <a:solidFill>
                  <a:schemeClr val="tx1"/>
                </a:solidFill>
              </a:rPr>
              <a:t>Masato Colombia, Perú y Venezuela</a:t>
            </a:r>
          </a:p>
          <a:p>
            <a:r>
              <a:rPr lang="es-CO" dirty="0">
                <a:solidFill>
                  <a:schemeClr val="tx1"/>
                </a:solidFill>
              </a:rPr>
              <a:t>Chicha Colombia, Chile, Argentina entre otros mas</a:t>
            </a:r>
          </a:p>
          <a:p>
            <a:r>
              <a:rPr lang="es-CO" dirty="0">
                <a:solidFill>
                  <a:schemeClr val="tx1"/>
                </a:solidFill>
              </a:rPr>
              <a:t>Whisky </a:t>
            </a:r>
            <a:r>
              <a:rPr lang="en-US" dirty="0">
                <a:solidFill>
                  <a:schemeClr val="tx1"/>
                </a:solidFill>
              </a:rPr>
              <a:t>data de 1405 en Irlanda</a:t>
            </a:r>
          </a:p>
          <a:p>
            <a:r>
              <a:rPr lang="es-CO" dirty="0">
                <a:solidFill>
                  <a:schemeClr val="tx1"/>
                </a:solidFill>
              </a:rPr>
              <a:t>C</a:t>
            </a:r>
            <a:r>
              <a:rPr lang="en-US" dirty="0">
                <a:solidFill>
                  <a:schemeClr val="tx1"/>
                </a:solidFill>
              </a:rPr>
              <a:t>oñac Francia</a:t>
            </a:r>
          </a:p>
          <a:p>
            <a:r>
              <a:rPr lang="es-CO" dirty="0">
                <a:solidFill>
                  <a:schemeClr val="tx1"/>
                </a:solidFill>
              </a:rPr>
              <a:t>Pan Antiguo Egipto</a:t>
            </a:r>
          </a:p>
          <a:p>
            <a:r>
              <a:rPr lang="es-CO" dirty="0">
                <a:solidFill>
                  <a:schemeClr val="tx1"/>
                </a:solidFill>
              </a:rPr>
              <a:t>Queso </a:t>
            </a:r>
            <a:r>
              <a:rPr lang="es-ES" dirty="0">
                <a:solidFill>
                  <a:schemeClr val="tx1"/>
                </a:solidFill>
              </a:rPr>
              <a:t>hace 12.000 años y en antiguo Egipto / Chocolate México / Jamones curados Roma</a:t>
            </a:r>
            <a:endParaRPr lang="es-CO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621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39FFB-0DFB-4938-99F6-584034D00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646" y="2426203"/>
            <a:ext cx="10792045" cy="4342043"/>
          </a:xfrm>
        </p:spPr>
        <p:txBody>
          <a:bodyPr/>
          <a:lstStyle/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49F132-2173-4A95-BD1F-DE8FDF703EBF}"/>
              </a:ext>
            </a:extLst>
          </p:cNvPr>
          <p:cNvSpPr txBox="1"/>
          <p:nvPr/>
        </p:nvSpPr>
        <p:spPr>
          <a:xfrm>
            <a:off x="1392866" y="691116"/>
            <a:ext cx="86974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Diagrama de las Bebidas fermentadas</a:t>
            </a:r>
            <a:r>
              <a:rPr lang="en-US" dirty="0"/>
              <a:t> 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F203126-DB29-47F6-B0AB-A49C175DD76F}"/>
              </a:ext>
            </a:extLst>
          </p:cNvPr>
          <p:cNvSpPr/>
          <p:nvPr/>
        </p:nvSpPr>
        <p:spPr>
          <a:xfrm>
            <a:off x="5252483" y="2452162"/>
            <a:ext cx="1754373" cy="6698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Bebidas Fermentadas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B0E491-1295-4175-83EC-598FEE636FAE}"/>
              </a:ext>
            </a:extLst>
          </p:cNvPr>
          <p:cNvCxnSpPr>
            <a:cxnSpLocks/>
          </p:cNvCxnSpPr>
          <p:nvPr/>
        </p:nvCxnSpPr>
        <p:spPr>
          <a:xfrm flipH="1">
            <a:off x="4502888" y="2510640"/>
            <a:ext cx="749596" cy="60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33CF4818-4843-4060-842B-C84C828597BD}"/>
              </a:ext>
            </a:extLst>
          </p:cNvPr>
          <p:cNvSpPr/>
          <p:nvPr/>
        </p:nvSpPr>
        <p:spPr>
          <a:xfrm>
            <a:off x="3428998" y="2307265"/>
            <a:ext cx="1212336" cy="81474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Vino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8E91E8-350A-49AF-B1E8-73499FD5BC48}"/>
              </a:ext>
            </a:extLst>
          </p:cNvPr>
          <p:cNvSpPr/>
          <p:nvPr/>
        </p:nvSpPr>
        <p:spPr>
          <a:xfrm>
            <a:off x="3001011" y="5214648"/>
            <a:ext cx="818707" cy="35483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Uvas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54E30C-47D7-4CBC-A247-3375E6EAA11F}"/>
              </a:ext>
            </a:extLst>
          </p:cNvPr>
          <p:cNvSpPr/>
          <p:nvPr/>
        </p:nvSpPr>
        <p:spPr>
          <a:xfrm>
            <a:off x="5464934" y="5177435"/>
            <a:ext cx="1451345" cy="4944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Materia Prima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D2C4F7-16E6-4948-AC30-819FC3149A3E}"/>
              </a:ext>
            </a:extLst>
          </p:cNvPr>
          <p:cNvCxnSpPr>
            <a:cxnSpLocks/>
          </p:cNvCxnSpPr>
          <p:nvPr/>
        </p:nvCxnSpPr>
        <p:spPr>
          <a:xfrm flipH="1">
            <a:off x="3829880" y="2939115"/>
            <a:ext cx="1420723" cy="425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CA99D96-2343-4E95-975E-25E2105712EF}"/>
              </a:ext>
            </a:extLst>
          </p:cNvPr>
          <p:cNvSpPr/>
          <p:nvPr/>
        </p:nvSpPr>
        <p:spPr>
          <a:xfrm>
            <a:off x="2457025" y="3051544"/>
            <a:ext cx="1384742" cy="78494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Coñac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67ADE08-7B32-4BBC-8D96-5F7DB196584D}"/>
              </a:ext>
            </a:extLst>
          </p:cNvPr>
          <p:cNvCxnSpPr>
            <a:cxnSpLocks/>
          </p:cNvCxnSpPr>
          <p:nvPr/>
        </p:nvCxnSpPr>
        <p:spPr>
          <a:xfrm flipH="1">
            <a:off x="4630496" y="3104178"/>
            <a:ext cx="833318" cy="994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6F84FFD2-E0A8-4F30-B9E8-19A2BFA50C76}"/>
              </a:ext>
            </a:extLst>
          </p:cNvPr>
          <p:cNvSpPr/>
          <p:nvPr/>
        </p:nvSpPr>
        <p:spPr>
          <a:xfrm>
            <a:off x="2653202" y="4013790"/>
            <a:ext cx="2438410" cy="877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Aguardiente</a:t>
            </a:r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7853055-38C9-4EEF-9ECB-BFA21D1A36E5}"/>
              </a:ext>
            </a:extLst>
          </p:cNvPr>
          <p:cNvCxnSpPr>
            <a:cxnSpLocks/>
          </p:cNvCxnSpPr>
          <p:nvPr/>
        </p:nvCxnSpPr>
        <p:spPr>
          <a:xfrm>
            <a:off x="6099040" y="3122013"/>
            <a:ext cx="7541" cy="893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30F35D3-C6BE-42D7-A534-AA93706BFF31}"/>
              </a:ext>
            </a:extLst>
          </p:cNvPr>
          <p:cNvSpPr/>
          <p:nvPr/>
        </p:nvSpPr>
        <p:spPr>
          <a:xfrm>
            <a:off x="5414240" y="4036505"/>
            <a:ext cx="1400586" cy="87718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Whisky</a:t>
            </a:r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BBA11A0-18CD-4DDC-8BE4-F68758C9FD9D}"/>
              </a:ext>
            </a:extLst>
          </p:cNvPr>
          <p:cNvCxnSpPr>
            <a:cxnSpLocks/>
          </p:cNvCxnSpPr>
          <p:nvPr/>
        </p:nvCxnSpPr>
        <p:spPr>
          <a:xfrm>
            <a:off x="6879265" y="3122013"/>
            <a:ext cx="622004" cy="914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4B8D000C-EEC2-4CD3-BDDF-7872B826457F}"/>
              </a:ext>
            </a:extLst>
          </p:cNvPr>
          <p:cNvSpPr/>
          <p:nvPr/>
        </p:nvSpPr>
        <p:spPr>
          <a:xfrm>
            <a:off x="6959620" y="4013790"/>
            <a:ext cx="1648283" cy="8771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Cerveza</a:t>
            </a:r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5C60A91-7DC5-4988-B883-916F6F8DBAC2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7004638" y="2815337"/>
            <a:ext cx="1625876" cy="660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70A3CCCA-6AD5-41E7-B91F-40826DD9923B}"/>
              </a:ext>
            </a:extLst>
          </p:cNvPr>
          <p:cNvSpPr/>
          <p:nvPr/>
        </p:nvSpPr>
        <p:spPr>
          <a:xfrm>
            <a:off x="8401544" y="3358254"/>
            <a:ext cx="1563508" cy="80140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Chicha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9461F27-FE9D-4003-9364-0AA2049C8C68}"/>
              </a:ext>
            </a:extLst>
          </p:cNvPr>
          <p:cNvCxnSpPr>
            <a:cxnSpLocks/>
          </p:cNvCxnSpPr>
          <p:nvPr/>
        </p:nvCxnSpPr>
        <p:spPr>
          <a:xfrm>
            <a:off x="6990706" y="2526865"/>
            <a:ext cx="1217427" cy="124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FEDFA7C3-528B-4CB8-8DEB-C2452AE7D740}"/>
              </a:ext>
            </a:extLst>
          </p:cNvPr>
          <p:cNvSpPr/>
          <p:nvPr/>
        </p:nvSpPr>
        <p:spPr>
          <a:xfrm>
            <a:off x="8169345" y="2432915"/>
            <a:ext cx="1661049" cy="72888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Masato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4990BE8-F0C9-432D-BC7B-F8FC5DC2581D}"/>
              </a:ext>
            </a:extLst>
          </p:cNvPr>
          <p:cNvSpPr/>
          <p:nvPr/>
        </p:nvSpPr>
        <p:spPr>
          <a:xfrm>
            <a:off x="7160895" y="5818341"/>
            <a:ext cx="126173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/>
              <a:t>Cebada, malta, lupulo </a:t>
            </a:r>
            <a:endParaRPr lang="en-US" sz="12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DC8ADD9-EE10-47D9-A3A1-59236A8357A1}"/>
              </a:ext>
            </a:extLst>
          </p:cNvPr>
          <p:cNvSpPr/>
          <p:nvPr/>
        </p:nvSpPr>
        <p:spPr>
          <a:xfrm>
            <a:off x="5490313" y="6020214"/>
            <a:ext cx="1400586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000" dirty="0"/>
              <a:t> Granos de trigo, Centeno</a:t>
            </a:r>
            <a:endParaRPr lang="en-US" sz="10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77BCB24-7990-4076-A5DD-42EAF718F339}"/>
              </a:ext>
            </a:extLst>
          </p:cNvPr>
          <p:cNvSpPr/>
          <p:nvPr/>
        </p:nvSpPr>
        <p:spPr>
          <a:xfrm>
            <a:off x="3982981" y="5846031"/>
            <a:ext cx="1063054" cy="372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Melaza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EF8D1CC-786E-428A-AA67-6FB342865A1A}"/>
              </a:ext>
            </a:extLst>
          </p:cNvPr>
          <p:cNvSpPr/>
          <p:nvPr/>
        </p:nvSpPr>
        <p:spPr>
          <a:xfrm>
            <a:off x="8223115" y="5262586"/>
            <a:ext cx="1044554" cy="3455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Arroz, maíz </a:t>
            </a:r>
            <a:endParaRPr lang="en-US" sz="1400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95457D1-9086-4AFB-AEB5-60DC4DF15888}"/>
              </a:ext>
            </a:extLst>
          </p:cNvPr>
          <p:cNvCxnSpPr>
            <a:stCxn id="12" idx="1"/>
            <a:endCxn id="11" idx="3"/>
          </p:cNvCxnSpPr>
          <p:nvPr/>
        </p:nvCxnSpPr>
        <p:spPr>
          <a:xfrm flipH="1" flipV="1">
            <a:off x="3819718" y="5392065"/>
            <a:ext cx="1645216" cy="32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AEC5786-6497-4F59-88F6-51FFE1A441D7}"/>
              </a:ext>
            </a:extLst>
          </p:cNvPr>
          <p:cNvCxnSpPr/>
          <p:nvPr/>
        </p:nvCxnSpPr>
        <p:spPr>
          <a:xfrm flipH="1">
            <a:off x="5047155" y="5671849"/>
            <a:ext cx="416659" cy="239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43CC576-CCB2-4500-B99F-D40065EAF880}"/>
              </a:ext>
            </a:extLst>
          </p:cNvPr>
          <p:cNvCxnSpPr>
            <a:stCxn id="12" idx="2"/>
            <a:endCxn id="45" idx="0"/>
          </p:cNvCxnSpPr>
          <p:nvPr/>
        </p:nvCxnSpPr>
        <p:spPr>
          <a:xfrm flipH="1">
            <a:off x="6190606" y="5671849"/>
            <a:ext cx="1" cy="348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7B7AAE1-C312-49A6-BAA1-826D567D4767}"/>
              </a:ext>
            </a:extLst>
          </p:cNvPr>
          <p:cNvCxnSpPr>
            <a:stCxn id="12" idx="3"/>
            <a:endCxn id="47" idx="1"/>
          </p:cNvCxnSpPr>
          <p:nvPr/>
        </p:nvCxnSpPr>
        <p:spPr>
          <a:xfrm>
            <a:off x="6916279" y="5424642"/>
            <a:ext cx="1306836" cy="10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43A771A-5349-44F4-A9BC-603CE3D84802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6890899" y="5671849"/>
            <a:ext cx="269996" cy="375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52E6172E-BE67-4866-B4D3-CC856B491D53}"/>
              </a:ext>
            </a:extLst>
          </p:cNvPr>
          <p:cNvCxnSpPr>
            <a:cxnSpLocks/>
            <a:stCxn id="9" idx="2"/>
          </p:cNvCxnSpPr>
          <p:nvPr/>
        </p:nvCxnSpPr>
        <p:spPr>
          <a:xfrm rot="10800000" flipV="1">
            <a:off x="2353072" y="2714639"/>
            <a:ext cx="1075926" cy="34025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2214BD58-86C8-439B-9891-171F328F8571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1621554" y="4036505"/>
            <a:ext cx="1379457" cy="1355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302C55C9-6422-4B37-91A1-C2070AC91FE9}"/>
              </a:ext>
            </a:extLst>
          </p:cNvPr>
          <p:cNvCxnSpPr>
            <a:cxnSpLocks/>
          </p:cNvCxnSpPr>
          <p:nvPr/>
        </p:nvCxnSpPr>
        <p:spPr>
          <a:xfrm flipV="1">
            <a:off x="1613840" y="3051544"/>
            <a:ext cx="728866" cy="984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E9B89D17-568D-407F-BD4F-D8F737B961A0}"/>
              </a:ext>
            </a:extLst>
          </p:cNvPr>
          <p:cNvCxnSpPr>
            <a:stCxn id="24" idx="2"/>
            <a:endCxn id="21" idx="6"/>
          </p:cNvCxnSpPr>
          <p:nvPr/>
        </p:nvCxnSpPr>
        <p:spPr>
          <a:xfrm flipH="1" flipV="1">
            <a:off x="5091612" y="4452383"/>
            <a:ext cx="322628" cy="22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5F8C416D-3BD9-4A31-ACC8-786B839A6B17}"/>
              </a:ext>
            </a:extLst>
          </p:cNvPr>
          <p:cNvCxnSpPr>
            <a:cxnSpLocks/>
          </p:cNvCxnSpPr>
          <p:nvPr/>
        </p:nvCxnSpPr>
        <p:spPr>
          <a:xfrm flipH="1" flipV="1">
            <a:off x="3279485" y="3830436"/>
            <a:ext cx="149514" cy="206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262E475A-2242-4092-BB27-8FEE096B6E03}"/>
              </a:ext>
            </a:extLst>
          </p:cNvPr>
          <p:cNvSpPr/>
          <p:nvPr/>
        </p:nvSpPr>
        <p:spPr>
          <a:xfrm>
            <a:off x="182727" y="5141033"/>
            <a:ext cx="1379456" cy="6666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Bebidas Destiladas</a:t>
            </a:r>
            <a:endParaRPr lang="en-US" sz="1400" dirty="0"/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872FEF13-A12B-46F0-8978-5CEDAD7EA593}"/>
              </a:ext>
            </a:extLst>
          </p:cNvPr>
          <p:cNvCxnSpPr>
            <a:cxnSpLocks/>
            <a:stCxn id="18" idx="3"/>
          </p:cNvCxnSpPr>
          <p:nvPr/>
        </p:nvCxnSpPr>
        <p:spPr>
          <a:xfrm flipH="1">
            <a:off x="1297172" y="3721532"/>
            <a:ext cx="1362644" cy="1419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3F698E5D-6AB2-4452-ACB3-D55DF6F420A0}"/>
              </a:ext>
            </a:extLst>
          </p:cNvPr>
          <p:cNvCxnSpPr>
            <a:stCxn id="21" idx="2"/>
          </p:cNvCxnSpPr>
          <p:nvPr/>
        </p:nvCxnSpPr>
        <p:spPr>
          <a:xfrm flipH="1">
            <a:off x="1293521" y="4452383"/>
            <a:ext cx="1359681" cy="688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8D548D16-1F9A-437D-91C1-AEC84A2C6770}"/>
              </a:ext>
            </a:extLst>
          </p:cNvPr>
          <p:cNvCxnSpPr>
            <a:cxnSpLocks/>
          </p:cNvCxnSpPr>
          <p:nvPr/>
        </p:nvCxnSpPr>
        <p:spPr>
          <a:xfrm flipH="1">
            <a:off x="1551233" y="4828188"/>
            <a:ext cx="4142591" cy="366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CC94799D-FA8E-476C-80F7-AF6001AE4D6B}"/>
              </a:ext>
            </a:extLst>
          </p:cNvPr>
          <p:cNvCxnSpPr>
            <a:cxnSpLocks/>
            <a:stCxn id="46" idx="0"/>
          </p:cNvCxnSpPr>
          <p:nvPr/>
        </p:nvCxnSpPr>
        <p:spPr>
          <a:xfrm flipH="1" flipV="1">
            <a:off x="4320364" y="4890977"/>
            <a:ext cx="194144" cy="955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or: Elbow 181">
            <a:extLst>
              <a:ext uri="{FF2B5EF4-FFF2-40B4-BE49-F238E27FC236}">
                <a16:creationId xmlns:a16="http://schemas.microsoft.com/office/drawing/2014/main" id="{D9EC4114-70BC-40D4-9DE1-F22C554B9D73}"/>
              </a:ext>
            </a:extLst>
          </p:cNvPr>
          <p:cNvCxnSpPr>
            <a:cxnSpLocks/>
            <a:stCxn id="45" idx="3"/>
          </p:cNvCxnSpPr>
          <p:nvPr/>
        </p:nvCxnSpPr>
        <p:spPr>
          <a:xfrm flipH="1" flipV="1">
            <a:off x="6725472" y="4691673"/>
            <a:ext cx="165427" cy="1557141"/>
          </a:xfrm>
          <a:prstGeom prst="bentConnector4">
            <a:avLst>
              <a:gd name="adj1" fmla="val -86769"/>
              <a:gd name="adj2" fmla="val 805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4FA1E17F-B82E-434E-8265-513217AFC8EF}"/>
              </a:ext>
            </a:extLst>
          </p:cNvPr>
          <p:cNvCxnSpPr>
            <a:stCxn id="44" idx="0"/>
            <a:endCxn id="27" idx="4"/>
          </p:cNvCxnSpPr>
          <p:nvPr/>
        </p:nvCxnSpPr>
        <p:spPr>
          <a:xfrm flipH="1" flipV="1">
            <a:off x="7783762" y="4890976"/>
            <a:ext cx="7999" cy="927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2706BA16-9B4B-493C-98BC-BCE03B8005AB}"/>
              </a:ext>
            </a:extLst>
          </p:cNvPr>
          <p:cNvCxnSpPr>
            <a:stCxn id="47" idx="3"/>
            <a:endCxn id="47" idx="3"/>
          </p:cNvCxnSpPr>
          <p:nvPr/>
        </p:nvCxnSpPr>
        <p:spPr>
          <a:xfrm>
            <a:off x="9267669" y="5435336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nector: Elbow 207">
            <a:extLst>
              <a:ext uri="{FF2B5EF4-FFF2-40B4-BE49-F238E27FC236}">
                <a16:creationId xmlns:a16="http://schemas.microsoft.com/office/drawing/2014/main" id="{E9B45BA5-01B0-4FD4-AA82-0F2A2491F5BD}"/>
              </a:ext>
            </a:extLst>
          </p:cNvPr>
          <p:cNvCxnSpPr>
            <a:cxnSpLocks/>
            <a:stCxn id="47" idx="3"/>
            <a:endCxn id="36" idx="6"/>
          </p:cNvCxnSpPr>
          <p:nvPr/>
        </p:nvCxnSpPr>
        <p:spPr>
          <a:xfrm flipV="1">
            <a:off x="9267669" y="2797358"/>
            <a:ext cx="562725" cy="2637978"/>
          </a:xfrm>
          <a:prstGeom prst="bentConnector3">
            <a:avLst>
              <a:gd name="adj1" fmla="val 1406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onnector: Elbow 215">
            <a:extLst>
              <a:ext uri="{FF2B5EF4-FFF2-40B4-BE49-F238E27FC236}">
                <a16:creationId xmlns:a16="http://schemas.microsoft.com/office/drawing/2014/main" id="{0462411E-E007-48A0-9933-86F61FA7B847}"/>
              </a:ext>
            </a:extLst>
          </p:cNvPr>
          <p:cNvCxnSpPr>
            <a:cxnSpLocks/>
          </p:cNvCxnSpPr>
          <p:nvPr/>
        </p:nvCxnSpPr>
        <p:spPr>
          <a:xfrm flipV="1">
            <a:off x="9266257" y="4037666"/>
            <a:ext cx="447214" cy="13875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tangle: Rounded Corners 218">
            <a:extLst>
              <a:ext uri="{FF2B5EF4-FFF2-40B4-BE49-F238E27FC236}">
                <a16:creationId xmlns:a16="http://schemas.microsoft.com/office/drawing/2014/main" id="{6D64B6ED-0A28-40BB-814D-149ADCDEBAD9}"/>
              </a:ext>
            </a:extLst>
          </p:cNvPr>
          <p:cNvSpPr/>
          <p:nvPr/>
        </p:nvSpPr>
        <p:spPr>
          <a:xfrm>
            <a:off x="10352185" y="5141033"/>
            <a:ext cx="1395646" cy="69228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Bebidas Fermentadas</a:t>
            </a:r>
          </a:p>
          <a:p>
            <a:pPr algn="ctr"/>
            <a:endParaRPr lang="en-US" sz="1400" dirty="0"/>
          </a:p>
        </p:txBody>
      </p:sp>
      <p:sp>
        <p:nvSpPr>
          <p:cNvPr id="221" name="Star: 5 Points 220">
            <a:extLst>
              <a:ext uri="{FF2B5EF4-FFF2-40B4-BE49-F238E27FC236}">
                <a16:creationId xmlns:a16="http://schemas.microsoft.com/office/drawing/2014/main" id="{C67E0A83-7963-4DFC-9355-7A19C352374C}"/>
              </a:ext>
            </a:extLst>
          </p:cNvPr>
          <p:cNvSpPr/>
          <p:nvPr/>
        </p:nvSpPr>
        <p:spPr>
          <a:xfrm>
            <a:off x="10970263" y="5584758"/>
            <a:ext cx="159489" cy="17418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Star: 5 Points 221">
            <a:extLst>
              <a:ext uri="{FF2B5EF4-FFF2-40B4-BE49-F238E27FC236}">
                <a16:creationId xmlns:a16="http://schemas.microsoft.com/office/drawing/2014/main" id="{A8828334-5596-4F4A-9D0B-48FAC09D9D96}"/>
              </a:ext>
            </a:extLst>
          </p:cNvPr>
          <p:cNvSpPr/>
          <p:nvPr/>
        </p:nvSpPr>
        <p:spPr>
          <a:xfrm>
            <a:off x="4377725" y="2618250"/>
            <a:ext cx="180179" cy="20757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Star: 5 Points 222">
            <a:extLst>
              <a:ext uri="{FF2B5EF4-FFF2-40B4-BE49-F238E27FC236}">
                <a16:creationId xmlns:a16="http://schemas.microsoft.com/office/drawing/2014/main" id="{4F2B0214-9886-488B-A20C-2ADB480E1C74}"/>
              </a:ext>
            </a:extLst>
          </p:cNvPr>
          <p:cNvSpPr/>
          <p:nvPr/>
        </p:nvSpPr>
        <p:spPr>
          <a:xfrm>
            <a:off x="8308267" y="4362087"/>
            <a:ext cx="186553" cy="16322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Star: 5 Points 223">
            <a:extLst>
              <a:ext uri="{FF2B5EF4-FFF2-40B4-BE49-F238E27FC236}">
                <a16:creationId xmlns:a16="http://schemas.microsoft.com/office/drawing/2014/main" id="{F12FDF41-649D-4E87-AF3F-A98428103BE8}"/>
              </a:ext>
            </a:extLst>
          </p:cNvPr>
          <p:cNvSpPr/>
          <p:nvPr/>
        </p:nvSpPr>
        <p:spPr>
          <a:xfrm>
            <a:off x="9663301" y="3667070"/>
            <a:ext cx="170565" cy="20360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Star: 5 Points 224">
            <a:extLst>
              <a:ext uri="{FF2B5EF4-FFF2-40B4-BE49-F238E27FC236}">
                <a16:creationId xmlns:a16="http://schemas.microsoft.com/office/drawing/2014/main" id="{0F2B612F-14CC-436B-AFD3-16D9DFB40E5D}"/>
              </a:ext>
            </a:extLst>
          </p:cNvPr>
          <p:cNvSpPr/>
          <p:nvPr/>
        </p:nvSpPr>
        <p:spPr>
          <a:xfrm>
            <a:off x="9487402" y="2691660"/>
            <a:ext cx="206339" cy="21139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9117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133</TotalTime>
  <Words>238</Words>
  <Application>Microsoft Office PowerPoint</Application>
  <PresentationFormat>Widescreen</PresentationFormat>
  <Paragraphs>64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Actividad Integradora Bebidas Fermentadas Alcohólicas </vt:lpstr>
      <vt:lpstr>Bebidas y Alimentos fermentados tradicionales</vt:lpstr>
      <vt:lpstr>Productos obtenidos a partir de las diferentes materias primas</vt:lpstr>
      <vt:lpstr>País originario de cada fermentado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Actividad Integradora Bebidas Fermentadas Alcohólicas</dc:title>
  <dc:creator>familiaparadapinilla@outlook.com</dc:creator>
  <cp:lastModifiedBy>familiaparadapinilla@outlook.com</cp:lastModifiedBy>
  <cp:revision>14</cp:revision>
  <dcterms:created xsi:type="dcterms:W3CDTF">2018-06-16T23:52:49Z</dcterms:created>
  <dcterms:modified xsi:type="dcterms:W3CDTF">2018-06-17T02:06:28Z</dcterms:modified>
</cp:coreProperties>
</file>