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FEE93BE-F571-4244-AFD2-5E911F1570BD}" type="datetimeFigureOut">
              <a:rPr lang="es-CO" smtClean="0"/>
              <a:t>20/06/2018</a:t>
            </a:fld>
            <a:endParaRPr lang="es-CO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790FF24-ADA9-443F-B92E-19A362EB0966}" type="slidenum">
              <a:rPr lang="es-CO" smtClean="0"/>
              <a:t>‹Nº›</a:t>
            </a:fld>
            <a:endParaRPr lang="es-CO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93BE-F571-4244-AFD2-5E911F1570BD}" type="datetimeFigureOut">
              <a:rPr lang="es-CO" smtClean="0"/>
              <a:t>20/06/2018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FF24-ADA9-443F-B92E-19A362EB0966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93BE-F571-4244-AFD2-5E911F1570BD}" type="datetimeFigureOut">
              <a:rPr lang="es-CO" smtClean="0"/>
              <a:t>20/06/2018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FF24-ADA9-443F-B92E-19A362EB0966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93BE-F571-4244-AFD2-5E911F1570BD}" type="datetimeFigureOut">
              <a:rPr lang="es-CO" smtClean="0"/>
              <a:t>20/06/2018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FF24-ADA9-443F-B92E-19A362EB0966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93BE-F571-4244-AFD2-5E911F1570BD}" type="datetimeFigureOut">
              <a:rPr lang="es-CO" smtClean="0"/>
              <a:t>20/06/2018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FF24-ADA9-443F-B92E-19A362EB0966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93BE-F571-4244-AFD2-5E911F1570BD}" type="datetimeFigureOut">
              <a:rPr lang="es-CO" smtClean="0"/>
              <a:t>20/06/2018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FF24-ADA9-443F-B92E-19A362EB0966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93BE-F571-4244-AFD2-5E911F1570BD}" type="datetimeFigureOut">
              <a:rPr lang="es-CO" smtClean="0"/>
              <a:t>20/06/2018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FF24-ADA9-443F-B92E-19A362EB0966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93BE-F571-4244-AFD2-5E911F1570BD}" type="datetimeFigureOut">
              <a:rPr lang="es-CO" smtClean="0"/>
              <a:t>20/06/2018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FF24-ADA9-443F-B92E-19A362EB0966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93BE-F571-4244-AFD2-5E911F1570BD}" type="datetimeFigureOut">
              <a:rPr lang="es-CO" smtClean="0"/>
              <a:t>20/06/2018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FF24-ADA9-443F-B92E-19A362EB0966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93BE-F571-4244-AFD2-5E911F1570BD}" type="datetimeFigureOut">
              <a:rPr lang="es-CO" smtClean="0"/>
              <a:t>20/06/2018</a:t>
            </a:fld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FF24-ADA9-443F-B92E-19A362EB0966}" type="slidenum">
              <a:rPr lang="es-CO" smtClean="0"/>
              <a:t>‹Nº›</a:t>
            </a:fld>
            <a:endParaRPr lang="es-CO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C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93BE-F571-4244-AFD2-5E911F1570BD}" type="datetimeFigureOut">
              <a:rPr lang="es-CO" smtClean="0"/>
              <a:t>20/06/2018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FF24-ADA9-443F-B92E-19A362EB0966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FEE93BE-F571-4244-AFD2-5E911F1570BD}" type="datetimeFigureOut">
              <a:rPr lang="es-CO" smtClean="0"/>
              <a:t>20/06/2018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790FF24-ADA9-443F-B92E-19A362EB0966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2777924"/>
          </a:xfrm>
        </p:spPr>
        <p:txBody>
          <a:bodyPr>
            <a:normAutofit fontScale="90000"/>
          </a:bodyPr>
          <a:lstStyle/>
          <a:p>
            <a:r>
              <a:rPr lang="es-CO" sz="3100" dirty="0" smtClean="0">
                <a:latin typeface="Algerian" panose="04020705040A02060702" pitchFamily="82" charset="0"/>
              </a:rPr>
              <a:t>Unidad2-ActIntegradoraBebidas </a:t>
            </a:r>
            <a:r>
              <a:rPr lang="es-CO" sz="3100" dirty="0">
                <a:latin typeface="Algerian" panose="04020705040A02060702" pitchFamily="82" charset="0"/>
              </a:rPr>
              <a:t>fermentadas alcohólica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38200" y="4038600"/>
            <a:ext cx="6400800" cy="533400"/>
          </a:xfrm>
        </p:spPr>
        <p:txBody>
          <a:bodyPr>
            <a:normAutofit/>
          </a:bodyPr>
          <a:lstStyle/>
          <a:p>
            <a:r>
              <a:rPr lang="es-CO" sz="2400" b="1" dirty="0" smtClean="0"/>
              <a:t>Elicio Medina Montero</a:t>
            </a:r>
            <a:endParaRPr lang="es-CO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685800"/>
            <a:ext cx="13589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9103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err="1"/>
              <a:t>Bebidas</a:t>
            </a:r>
            <a:r>
              <a:rPr lang="en-US" b="1" dirty="0"/>
              <a:t> y Alimentos </a:t>
            </a:r>
            <a:r>
              <a:rPr lang="en-US" b="1" dirty="0" err="1" smtClean="0"/>
              <a:t>fermentados</a:t>
            </a:r>
            <a:r>
              <a:rPr lang="en-US" b="1" dirty="0" smtClean="0"/>
              <a:t> </a:t>
            </a:r>
            <a:r>
              <a:rPr lang="en-US" b="1" dirty="0" err="1"/>
              <a:t>tradicionales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CO" b="1" dirty="0"/>
              <a:t>Las bebidas fermentadas tradicionales que encontramos son:</a:t>
            </a:r>
          </a:p>
          <a:p>
            <a:r>
              <a:rPr lang="es-CO" dirty="0"/>
              <a:t> Cerveza</a:t>
            </a:r>
          </a:p>
          <a:p>
            <a:r>
              <a:rPr lang="es-CO" dirty="0"/>
              <a:t> </a:t>
            </a:r>
            <a:r>
              <a:rPr lang="es-CO" dirty="0" smtClean="0"/>
              <a:t>Vino</a:t>
            </a:r>
          </a:p>
          <a:p>
            <a:r>
              <a:rPr lang="es-CO" dirty="0"/>
              <a:t> </a:t>
            </a:r>
            <a:r>
              <a:rPr lang="es-CO" dirty="0" smtClean="0"/>
              <a:t> Sake</a:t>
            </a:r>
          </a:p>
          <a:p>
            <a:r>
              <a:rPr lang="es-CO" dirty="0"/>
              <a:t> </a:t>
            </a:r>
            <a:r>
              <a:rPr lang="es-CO" dirty="0" smtClean="0"/>
              <a:t> Sidra</a:t>
            </a:r>
          </a:p>
          <a:p>
            <a:r>
              <a:rPr lang="es-CO" dirty="0"/>
              <a:t> </a:t>
            </a:r>
            <a:r>
              <a:rPr lang="es-CO" dirty="0" smtClean="0"/>
              <a:t> Whishy</a:t>
            </a:r>
          </a:p>
          <a:p>
            <a:pPr marL="6858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b="1" dirty="0" smtClean="0"/>
              <a:t>Los </a:t>
            </a:r>
            <a:r>
              <a:rPr lang="es-CO" b="1" dirty="0"/>
              <a:t>alimentos fermentados tradicionales que encontramos son</a:t>
            </a:r>
            <a:r>
              <a:rPr lang="es-CO" b="1" dirty="0" smtClean="0"/>
              <a:t>:</a:t>
            </a:r>
          </a:p>
          <a:p>
            <a:r>
              <a:rPr lang="es-CO" dirty="0" smtClean="0"/>
              <a:t>Panes</a:t>
            </a:r>
          </a:p>
          <a:p>
            <a:r>
              <a:rPr lang="es-CO" dirty="0" smtClean="0"/>
              <a:t>Queso</a:t>
            </a:r>
          </a:p>
          <a:p>
            <a:r>
              <a:rPr lang="es-CO" dirty="0" smtClean="0"/>
              <a:t>Yogurt</a:t>
            </a:r>
          </a:p>
          <a:p>
            <a:r>
              <a:rPr lang="es-CO" dirty="0" smtClean="0"/>
              <a:t>Sueros</a:t>
            </a:r>
            <a:endParaRPr lang="es-CO" dirty="0"/>
          </a:p>
          <a:p>
            <a:r>
              <a:rPr lang="es-CO" dirty="0"/>
              <a:t>Chocolate</a:t>
            </a:r>
          </a:p>
          <a:p>
            <a:r>
              <a:rPr lang="es-CO" dirty="0"/>
              <a:t>Jamones </a:t>
            </a:r>
            <a:r>
              <a:rPr lang="es-CO" dirty="0" smtClean="0"/>
              <a:t>curados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19935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1143000"/>
          </a:xfrm>
        </p:spPr>
        <p:txBody>
          <a:bodyPr>
            <a:noAutofit/>
          </a:bodyPr>
          <a:lstStyle/>
          <a:p>
            <a:pPr algn="ctr"/>
            <a:r>
              <a:rPr lang="es-ES" sz="2700" b="1" dirty="0"/>
              <a:t>Productos obtenidos a partir de las diferentes materias </a:t>
            </a:r>
            <a:r>
              <a:rPr lang="es-ES" sz="2700" b="1" dirty="0" smtClean="0"/>
              <a:t>primas y su país de origen.</a:t>
            </a:r>
            <a:endParaRPr lang="es-CO" sz="2700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525309"/>
              </p:ext>
            </p:extLst>
          </p:nvPr>
        </p:nvGraphicFramePr>
        <p:xfrm>
          <a:off x="1143000" y="1981200"/>
          <a:ext cx="7086601" cy="422148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2127511"/>
                <a:gridCol w="2326486"/>
                <a:gridCol w="2632604"/>
              </a:tblGrid>
              <a:tr h="1247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800" u="none" strike="noStrike" dirty="0">
                          <a:effectLst/>
                        </a:rPr>
                        <a:t>PRODUCTOS</a:t>
                      </a:r>
                      <a:endParaRPr lang="es-CO" sz="8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3855" marR="3855" marT="38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800" u="none" strike="noStrike">
                          <a:effectLst/>
                        </a:rPr>
                        <a:t>MATERIA PRIMA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3855" marR="3855" marT="38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800" u="none" strike="noStrike">
                          <a:effectLst/>
                        </a:rPr>
                        <a:t>PAIS DE ORIGEN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3855" marR="3855" marT="3855" marB="0" anchor="ctr"/>
                </a:tc>
              </a:tr>
              <a:tr h="272038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u="none" strike="noStrike" dirty="0">
                          <a:effectLst/>
                        </a:rPr>
                        <a:t>Cerveza</a:t>
                      </a:r>
                      <a:endParaRPr lang="es-CO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3855" marR="3855" marT="38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800" u="none" strike="noStrike" dirty="0">
                          <a:effectLst/>
                        </a:rPr>
                        <a:t>Malta de cebada, lúpulo, azúcar y levadura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3855" marR="3855" marT="38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800" u="none" strike="noStrike">
                          <a:effectLst/>
                        </a:rPr>
                        <a:t>Se cree que la cerveza tuvo su origen en Mesopotamia, hace más de siete mil años.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3855" marR="3855" marT="3855" marB="0" anchor="ctr"/>
                </a:tc>
              </a:tr>
              <a:tr h="1178832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u="none" strike="noStrike" dirty="0">
                          <a:effectLst/>
                        </a:rPr>
                        <a:t>Sidra</a:t>
                      </a:r>
                      <a:endParaRPr lang="es-CO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3855" marR="3855" marT="38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800" u="none" strike="noStrike" dirty="0">
                          <a:effectLst/>
                        </a:rPr>
                        <a:t>Manzanas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3855" marR="3855" marT="38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800" u="none" strike="noStrike">
                          <a:effectLst/>
                        </a:rPr>
                        <a:t>el Antiguo Testamento, redactado entre los siglos XIII-I antes de Cristo, se menciona una bebida alcohólica que los hebreos elaboraban usando como materia prima cereales o frutas.</a:t>
                      </a:r>
                      <a:br>
                        <a:rPr lang="es-CO" sz="800" u="none" strike="noStrike">
                          <a:effectLst/>
                        </a:rPr>
                      </a:br>
                      <a:r>
                        <a:rPr lang="es-CO" sz="800" u="none" strike="noStrike">
                          <a:effectLst/>
                        </a:rPr>
                        <a:t>En el caso de los griegos y romanos, éstos consumían un vino procedente de la manzana, a la que denominaban "sikera" en griego y "sicera"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3855" marR="3855" marT="3855" marB="0" anchor="ctr"/>
                </a:tc>
              </a:tr>
              <a:tr h="139842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u="none" strike="noStrike" dirty="0">
                          <a:effectLst/>
                        </a:rPr>
                        <a:t>Sake</a:t>
                      </a:r>
                      <a:endParaRPr lang="es-CO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3855" marR="3855" marT="38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800" u="none" strike="noStrike" dirty="0">
                          <a:effectLst/>
                        </a:rPr>
                        <a:t>Arroz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3855" marR="3855" marT="38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800" u="none" strike="noStrike">
                          <a:effectLst/>
                        </a:rPr>
                        <a:t>JAPON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3855" marR="3855" marT="3855" marB="0" anchor="ctr"/>
                </a:tc>
              </a:tr>
              <a:tr h="272038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u="none" strike="noStrike" dirty="0">
                          <a:effectLst/>
                        </a:rPr>
                        <a:t>Whisky</a:t>
                      </a:r>
                      <a:endParaRPr lang="es-CO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3855" marR="3855" marT="38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800" u="none" strike="noStrike" dirty="0">
                          <a:effectLst/>
                        </a:rPr>
                        <a:t>Cebada, lavadura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3855" marR="3855" marT="38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800" u="none" strike="noStrike">
                          <a:effectLst/>
                        </a:rPr>
                        <a:t>La reseña escrita más antigua que se ha encontrado data de 1494 en Escocia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3855" marR="3855" marT="3855" marB="0" anchor="ctr"/>
                </a:tc>
              </a:tr>
              <a:tr h="846342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u="none" strike="noStrike" dirty="0">
                          <a:effectLst/>
                        </a:rPr>
                        <a:t>Vino </a:t>
                      </a:r>
                      <a:endParaRPr lang="es-CO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3855" marR="3855" marT="38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800" u="none" strike="noStrike" dirty="0">
                          <a:effectLst/>
                        </a:rPr>
                        <a:t>Uvas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3855" marR="3855" marT="38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800" u="none" strike="noStrike" dirty="0">
                          <a:effectLst/>
                        </a:rPr>
                        <a:t>Los arqueólogos han encontrado indicios que fijan el origen de la primera cosecha de vino en </a:t>
                      </a:r>
                      <a:r>
                        <a:rPr lang="es-CO" sz="800" u="none" strike="noStrike" dirty="0" err="1">
                          <a:effectLst/>
                        </a:rPr>
                        <a:t>Súmer</a:t>
                      </a:r>
                      <a:r>
                        <a:rPr lang="es-CO" sz="800" u="none" strike="noStrike" dirty="0">
                          <a:effectLst/>
                        </a:rPr>
                        <a:t>, en las fértiles tierras regadas por el Tigris y el </a:t>
                      </a:r>
                      <a:r>
                        <a:rPr lang="es-CO" sz="800" u="none" strike="noStrike" dirty="0" err="1">
                          <a:effectLst/>
                        </a:rPr>
                        <a:t>Eúfrates</a:t>
                      </a:r>
                      <a:r>
                        <a:rPr lang="es-CO" sz="800" u="none" strike="noStrike" dirty="0">
                          <a:effectLst/>
                        </a:rPr>
                        <a:t> en el Próximo Oriente, en la antigua Mesopotamia. 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3855" marR="3855" marT="3855" marB="0" anchor="ctr"/>
                </a:tc>
              </a:tr>
              <a:tr h="139842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u="none" strike="noStrike" dirty="0" smtClean="0">
                          <a:effectLst/>
                        </a:rPr>
                        <a:t>Pan</a:t>
                      </a:r>
                      <a:endParaRPr lang="es-CO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3855" marR="3855" marT="38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800" u="none" strike="noStrike" dirty="0">
                          <a:effectLst/>
                        </a:rPr>
                        <a:t>Harina de trigo, levadura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3855" marR="3855" marT="3855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buClr>
                          <a:schemeClr val="accent1"/>
                        </a:buClr>
                        <a:buSzPts val="1050"/>
                        <a:buFont typeface="Century Gothic"/>
                        <a:buChar char="E"/>
                      </a:pP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3855" marR="3855" marT="3855" marB="0" anchor="ctr"/>
                </a:tc>
              </a:tr>
              <a:tr h="181360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u="none" strike="noStrike" dirty="0">
                          <a:effectLst/>
                        </a:rPr>
                        <a:t>Chocolate</a:t>
                      </a:r>
                      <a:endParaRPr lang="es-CO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3855" marR="3855" marT="38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800" u="none" strike="noStrike">
                          <a:effectLst/>
                        </a:rPr>
                        <a:t>Semillas de cacao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3855" marR="3855" marT="38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800" u="none" strike="noStrike" dirty="0">
                          <a:effectLst/>
                        </a:rPr>
                        <a:t>El </a:t>
                      </a:r>
                      <a:r>
                        <a:rPr lang="es-CO" sz="900" u="none" strike="noStrike" dirty="0">
                          <a:effectLst/>
                        </a:rPr>
                        <a:t>chocolate tiene su </a:t>
                      </a:r>
                      <a:r>
                        <a:rPr lang="es-CO" sz="900" u="none" strike="noStrike" dirty="0" smtClean="0">
                          <a:effectLst/>
                        </a:rPr>
                        <a:t>originen </a:t>
                      </a:r>
                      <a:r>
                        <a:rPr lang="es-CO" sz="900" u="none" strike="noStrike" dirty="0">
                          <a:effectLst/>
                        </a:rPr>
                        <a:t>México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3855" marR="3855" marT="3855" marB="0" anchor="ctr"/>
                </a:tc>
              </a:tr>
              <a:tr h="272038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u="none" strike="noStrike" dirty="0">
                          <a:effectLst/>
                        </a:rPr>
                        <a:t>Jamones Curados</a:t>
                      </a:r>
                      <a:endParaRPr lang="es-CO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3855" marR="3855" marT="38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800" u="none" strike="noStrike">
                          <a:effectLst/>
                        </a:rPr>
                        <a:t>Jamón cerdo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3855" marR="3855" marT="38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800" u="none" strike="noStrike" dirty="0">
                          <a:effectLst/>
                        </a:rPr>
                        <a:t>Las primeras noticias que tenemos sobre el jamón son del Imperio romano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3855" marR="3855" marT="3855" marB="0" anchor="ctr"/>
                </a:tc>
              </a:tr>
              <a:tr h="366540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u="none" strike="noStrike" dirty="0">
                          <a:effectLst/>
                        </a:rPr>
                        <a:t>Suero de mantequilla</a:t>
                      </a:r>
                      <a:endParaRPr lang="es-CO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3855" marR="3855" marT="38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800" u="none" strike="noStrike">
                          <a:effectLst/>
                        </a:rPr>
                        <a:t>Leche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3855" marR="3855" marT="38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800" u="none" strike="noStrike" dirty="0">
                          <a:effectLst/>
                        </a:rPr>
                        <a:t>Edad Media, En Inglaterra y otros países de influencia anglosajona, era muy utilizada como bebida 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3855" marR="3855" marT="3855" marB="0" anchor="ctr"/>
                </a:tc>
              </a:tr>
              <a:tr h="181360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u="none" strike="noStrike" dirty="0">
                          <a:effectLst/>
                        </a:rPr>
                        <a:t>Quesos maduros</a:t>
                      </a:r>
                      <a:endParaRPr lang="es-CO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3855" marR="3855" marT="38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800" u="none" strike="noStrike">
                          <a:effectLst/>
                        </a:rPr>
                        <a:t>Cuajada de leche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3855" marR="3855" marT="38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800" u="none" strike="noStrike" dirty="0">
                          <a:effectLst/>
                        </a:rPr>
                        <a:t>hace 12.000 años y en antiguo Egipto 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3855" marR="3855" marT="3855" marB="0" anchor="ctr"/>
                </a:tc>
              </a:tr>
              <a:tr h="209572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u="none" strike="noStrike" dirty="0">
                          <a:effectLst/>
                        </a:rPr>
                        <a:t>Kéfir de leche</a:t>
                      </a:r>
                      <a:endParaRPr lang="es-CO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3855" marR="3855" marT="38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800" u="none" strike="noStrike">
                          <a:effectLst/>
                        </a:rPr>
                        <a:t>El granulo kéfir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3855" marR="3855" marT="38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800" u="none" strike="noStrike" dirty="0">
                          <a:effectLst/>
                        </a:rPr>
                        <a:t> montañas del Cáucaso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3855" marR="3855" marT="385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864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/>
              <a:t>Diagrama</a:t>
            </a:r>
            <a:r>
              <a:rPr lang="en-US" dirty="0"/>
              <a:t> de las </a:t>
            </a:r>
            <a:r>
              <a:rPr lang="en-US" dirty="0" err="1"/>
              <a:t>Bebidas</a:t>
            </a:r>
            <a:r>
              <a:rPr lang="en-US" dirty="0"/>
              <a:t> </a:t>
            </a:r>
            <a:r>
              <a:rPr lang="en-US" dirty="0" err="1"/>
              <a:t>fermentadas</a:t>
            </a:r>
            <a:r>
              <a:rPr lang="en-US" dirty="0"/>
              <a:t> </a:t>
            </a:r>
            <a:endParaRPr lang="en-US" dirty="0"/>
          </a:p>
        </p:txBody>
      </p:sp>
      <p:sp>
        <p:nvSpPr>
          <p:cNvPr id="4" name="3 Rectángulo"/>
          <p:cNvSpPr/>
          <p:nvPr/>
        </p:nvSpPr>
        <p:spPr>
          <a:xfrm>
            <a:off x="3352800" y="2362200"/>
            <a:ext cx="23622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BEBIDAS ALCOHOLICAS</a:t>
            </a:r>
            <a:endParaRPr lang="es-CO" b="1" dirty="0"/>
          </a:p>
        </p:txBody>
      </p:sp>
      <p:sp>
        <p:nvSpPr>
          <p:cNvPr id="5" name="4 Elipse"/>
          <p:cNvSpPr/>
          <p:nvPr/>
        </p:nvSpPr>
        <p:spPr>
          <a:xfrm>
            <a:off x="1095555" y="3200400"/>
            <a:ext cx="2590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BEBIDAS FERMENTADAS</a:t>
            </a:r>
            <a:endParaRPr lang="es-CO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5105400" y="3200400"/>
            <a:ext cx="2895600" cy="820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BEBIDAS </a:t>
            </a:r>
            <a:r>
              <a:rPr lang="es-CO" sz="1600" dirty="0" smtClean="0"/>
              <a:t>DESTILADAS</a:t>
            </a:r>
            <a:endParaRPr lang="es-CO" sz="1600" dirty="0"/>
          </a:p>
        </p:txBody>
      </p:sp>
      <p:cxnSp>
        <p:nvCxnSpPr>
          <p:cNvPr id="8" name="7 Conector recto de flecha"/>
          <p:cNvCxnSpPr/>
          <p:nvPr/>
        </p:nvCxnSpPr>
        <p:spPr>
          <a:xfrm flipH="1">
            <a:off x="2667000" y="2624946"/>
            <a:ext cx="533400" cy="456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5919518" y="2596910"/>
            <a:ext cx="669266" cy="442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1447800" y="4191000"/>
            <a:ext cx="1752600" cy="35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Cerveza</a:t>
            </a:r>
            <a:endParaRPr lang="es-CO" dirty="0"/>
          </a:p>
        </p:txBody>
      </p:sp>
      <p:sp>
        <p:nvSpPr>
          <p:cNvPr id="13" name="12 Rectángulo"/>
          <p:cNvSpPr/>
          <p:nvPr/>
        </p:nvSpPr>
        <p:spPr>
          <a:xfrm>
            <a:off x="1407544" y="5430550"/>
            <a:ext cx="1752600" cy="333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Sake</a:t>
            </a:r>
            <a:endParaRPr lang="es-CO" dirty="0"/>
          </a:p>
        </p:txBody>
      </p:sp>
      <p:cxnSp>
        <p:nvCxnSpPr>
          <p:cNvPr id="18" name="17 Conector recto"/>
          <p:cNvCxnSpPr/>
          <p:nvPr/>
        </p:nvCxnSpPr>
        <p:spPr>
          <a:xfrm>
            <a:off x="2344947" y="4572000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Rectángulo"/>
          <p:cNvSpPr/>
          <p:nvPr/>
        </p:nvSpPr>
        <p:spPr>
          <a:xfrm>
            <a:off x="5794823" y="4218318"/>
            <a:ext cx="1752600" cy="35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Whishy</a:t>
            </a:r>
            <a:endParaRPr lang="es-CO" dirty="0"/>
          </a:p>
        </p:txBody>
      </p:sp>
      <p:sp>
        <p:nvSpPr>
          <p:cNvPr id="23" name="22 Rectángulo"/>
          <p:cNvSpPr/>
          <p:nvPr/>
        </p:nvSpPr>
        <p:spPr>
          <a:xfrm>
            <a:off x="5850866" y="5243645"/>
            <a:ext cx="1752600" cy="35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Masato</a:t>
            </a:r>
            <a:endParaRPr lang="es-CO" dirty="0"/>
          </a:p>
        </p:txBody>
      </p:sp>
      <p:cxnSp>
        <p:nvCxnSpPr>
          <p:cNvPr id="24" name="23 Conector recto de flecha"/>
          <p:cNvCxnSpPr/>
          <p:nvPr/>
        </p:nvCxnSpPr>
        <p:spPr>
          <a:xfrm>
            <a:off x="2390955" y="3962400"/>
            <a:ext cx="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/>
          <p:nvPr/>
        </p:nvCxnSpPr>
        <p:spPr>
          <a:xfrm>
            <a:off x="6737230" y="4000500"/>
            <a:ext cx="19409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/>
          <p:nvPr/>
        </p:nvCxnSpPr>
        <p:spPr>
          <a:xfrm>
            <a:off x="6756639" y="4572000"/>
            <a:ext cx="0" cy="15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Rectángulo"/>
          <p:cNvSpPr/>
          <p:nvPr/>
        </p:nvSpPr>
        <p:spPr>
          <a:xfrm>
            <a:off x="4479633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s-CO" dirty="0"/>
          </a:p>
        </p:txBody>
      </p:sp>
      <p:sp>
        <p:nvSpPr>
          <p:cNvPr id="35" name="34 Rectángulo"/>
          <p:cNvSpPr/>
          <p:nvPr/>
        </p:nvSpPr>
        <p:spPr>
          <a:xfrm>
            <a:off x="1440612" y="4829577"/>
            <a:ext cx="1752600" cy="333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Vino</a:t>
            </a:r>
            <a:endParaRPr lang="es-CO" dirty="0"/>
          </a:p>
        </p:txBody>
      </p:sp>
      <p:sp>
        <p:nvSpPr>
          <p:cNvPr id="36" name="35 Rectángulo"/>
          <p:cNvSpPr/>
          <p:nvPr/>
        </p:nvSpPr>
        <p:spPr>
          <a:xfrm>
            <a:off x="5819956" y="4764656"/>
            <a:ext cx="1752600" cy="333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Coñac</a:t>
            </a:r>
            <a:endParaRPr lang="es-CO" dirty="0"/>
          </a:p>
        </p:txBody>
      </p:sp>
      <p:sp>
        <p:nvSpPr>
          <p:cNvPr id="38" name="37 Rectángulo"/>
          <p:cNvSpPr/>
          <p:nvPr/>
        </p:nvSpPr>
        <p:spPr>
          <a:xfrm>
            <a:off x="3505200" y="4218318"/>
            <a:ext cx="1905000" cy="353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smtClean="0">
                <a:solidFill>
                  <a:schemeClr val="tx1"/>
                </a:solidFill>
              </a:rPr>
              <a:t>Malta de cereales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39" name="38 Rectángulo"/>
          <p:cNvSpPr/>
          <p:nvPr/>
        </p:nvSpPr>
        <p:spPr>
          <a:xfrm>
            <a:off x="3686355" y="4796511"/>
            <a:ext cx="1752600" cy="353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 smtClean="0">
                <a:solidFill>
                  <a:schemeClr val="tx1"/>
                </a:solidFill>
              </a:rPr>
              <a:t>Uva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40" name="39 Rectángulo"/>
          <p:cNvSpPr/>
          <p:nvPr/>
        </p:nvSpPr>
        <p:spPr>
          <a:xfrm>
            <a:off x="3603333" y="5451397"/>
            <a:ext cx="1752600" cy="353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 smtClean="0">
                <a:solidFill>
                  <a:schemeClr val="tx1"/>
                </a:solidFill>
              </a:rPr>
              <a:t>Arroz</a:t>
            </a:r>
            <a:endParaRPr lang="es-CO" sz="1600" dirty="0">
              <a:solidFill>
                <a:schemeClr val="tx1"/>
              </a:solidFill>
            </a:endParaRPr>
          </a:p>
        </p:txBody>
      </p:sp>
      <p:cxnSp>
        <p:nvCxnSpPr>
          <p:cNvPr id="41" name="40 Conector recto de flecha"/>
          <p:cNvCxnSpPr/>
          <p:nvPr/>
        </p:nvCxnSpPr>
        <p:spPr>
          <a:xfrm>
            <a:off x="3215496" y="4316621"/>
            <a:ext cx="438689" cy="83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/>
          <p:nvPr/>
        </p:nvCxnSpPr>
        <p:spPr>
          <a:xfrm flipH="1">
            <a:off x="5305245" y="4316621"/>
            <a:ext cx="409755" cy="83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/>
          <p:nvPr/>
        </p:nvCxnSpPr>
        <p:spPr>
          <a:xfrm flipH="1">
            <a:off x="5051486" y="4931433"/>
            <a:ext cx="768470" cy="41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 de flecha"/>
          <p:cNvCxnSpPr/>
          <p:nvPr/>
        </p:nvCxnSpPr>
        <p:spPr>
          <a:xfrm flipH="1">
            <a:off x="5004067" y="5502209"/>
            <a:ext cx="790756" cy="83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/>
          <p:nvPr/>
        </p:nvCxnSpPr>
        <p:spPr>
          <a:xfrm>
            <a:off x="3301940" y="4922278"/>
            <a:ext cx="768830" cy="183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/>
          <p:nvPr/>
        </p:nvCxnSpPr>
        <p:spPr>
          <a:xfrm>
            <a:off x="3215496" y="5605234"/>
            <a:ext cx="749421" cy="6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/>
          <p:nvPr/>
        </p:nvCxnSpPr>
        <p:spPr>
          <a:xfrm>
            <a:off x="6736511" y="5067300"/>
            <a:ext cx="0" cy="15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"/>
          <p:cNvCxnSpPr/>
          <p:nvPr/>
        </p:nvCxnSpPr>
        <p:spPr>
          <a:xfrm>
            <a:off x="2332007" y="5163131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442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110</TotalTime>
  <Words>275</Words>
  <Application>Microsoft Office PowerPoint</Application>
  <PresentationFormat>Presentación en pantalla (4:3)</PresentationFormat>
  <Paragraphs>66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Austin</vt:lpstr>
      <vt:lpstr>Unidad2-ActIntegradoraBebidas fermentadas alcohólica </vt:lpstr>
      <vt:lpstr>Bebidas y Alimentos fermentados tradicionales</vt:lpstr>
      <vt:lpstr>Productos obtenidos a partir de las diferentes materias primas y su país de origen.</vt:lpstr>
      <vt:lpstr>Diagrama de las Bebidas fermentadas 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Unidad2-ActIntegradoraBebidas fermentadas alcohólica</dc:title>
  <dc:creator>CHEFF EJECUTIVO</dc:creator>
  <cp:lastModifiedBy>CHEFF EJECUTIVO</cp:lastModifiedBy>
  <cp:revision>7</cp:revision>
  <dcterms:created xsi:type="dcterms:W3CDTF">2018-06-20T21:15:52Z</dcterms:created>
  <dcterms:modified xsi:type="dcterms:W3CDTF">2018-06-20T23:06:06Z</dcterms:modified>
</cp:coreProperties>
</file>