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0" autoAdjust="0"/>
    <p:restoredTop sz="94660"/>
  </p:normalViewPr>
  <p:slideViewPr>
    <p:cSldViewPr snapToGrid="0">
      <p:cViewPr varScale="1">
        <p:scale>
          <a:sx n="90" d="100"/>
          <a:sy n="90" d="100"/>
        </p:scale>
        <p:origin x="8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6/23/2018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6/23/2018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6/23/2018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6/23/2018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6/23/2018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3BCD-8C7E-4955-BD81-26E7589176B7}"/>
              </a:ext>
            </a:extLst>
          </p:cNvPr>
          <p:cNvSpPr>
            <a:spLocks noGrp="1"/>
          </p:cNvSpPr>
          <p:nvPr>
            <p:ph type="ctrTitle"/>
          </p:nvPr>
        </p:nvSpPr>
        <p:spPr>
          <a:xfrm>
            <a:off x="1154954" y="1410769"/>
            <a:ext cx="9658357" cy="3108068"/>
          </a:xfrm>
        </p:spPr>
        <p:txBody>
          <a:bodyPr/>
          <a:lstStyle/>
          <a:p>
            <a:pPr algn="ctr"/>
            <a:r>
              <a:rPr lang="es-CO" sz="6000" b="1" dirty="0">
                <a:latin typeface="+mn-lt"/>
              </a:rPr>
              <a:t>Actividad Integradora</a:t>
            </a:r>
            <a:br>
              <a:rPr lang="es-CO" sz="6000" b="1" dirty="0">
                <a:latin typeface="+mn-lt"/>
              </a:rPr>
            </a:br>
            <a:r>
              <a:rPr lang="es-CO" sz="6000" b="1" dirty="0">
                <a:latin typeface="+mn-lt"/>
              </a:rPr>
              <a:t>Bebidas Fermentadas Alcohólicas </a:t>
            </a:r>
            <a:endParaRPr lang="en-US" sz="6000" b="1" dirty="0">
              <a:latin typeface="+mn-lt"/>
            </a:endParaRPr>
          </a:p>
        </p:txBody>
      </p:sp>
      <p:sp>
        <p:nvSpPr>
          <p:cNvPr id="3" name="Subtitle 2">
            <a:extLst>
              <a:ext uri="{FF2B5EF4-FFF2-40B4-BE49-F238E27FC236}">
                <a16:creationId xmlns:a16="http://schemas.microsoft.com/office/drawing/2014/main" id="{F72F3AE3-689D-44F2-A290-124BA4E49839}"/>
              </a:ext>
            </a:extLst>
          </p:cNvPr>
          <p:cNvSpPr>
            <a:spLocks noGrp="1"/>
          </p:cNvSpPr>
          <p:nvPr>
            <p:ph type="subTitle" idx="1"/>
          </p:nvPr>
        </p:nvSpPr>
        <p:spPr>
          <a:xfrm>
            <a:off x="2207577" y="5170785"/>
            <a:ext cx="9413807" cy="861420"/>
          </a:xfrm>
        </p:spPr>
        <p:txBody>
          <a:bodyPr>
            <a:normAutofit/>
          </a:bodyPr>
          <a:lstStyle/>
          <a:p>
            <a:pPr algn="r"/>
            <a:r>
              <a:rPr lang="es-CO" sz="2800" b="1" dirty="0"/>
              <a:t>Estudiante Angela María Parada Pinilla</a:t>
            </a:r>
            <a:endParaRPr lang="en-US" sz="2800" b="1" dirty="0"/>
          </a:p>
        </p:txBody>
      </p:sp>
    </p:spTree>
    <p:extLst>
      <p:ext uri="{BB962C8B-B14F-4D97-AF65-F5344CB8AC3E}">
        <p14:creationId xmlns:p14="http://schemas.microsoft.com/office/powerpoint/2010/main" val="376081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ottle of wine on a table&#10;&#10;Description generated with high confidence">
            <a:extLst>
              <a:ext uri="{FF2B5EF4-FFF2-40B4-BE49-F238E27FC236}">
                <a16:creationId xmlns:a16="http://schemas.microsoft.com/office/drawing/2014/main" id="{2BC8C765-AFA3-40EA-A8DB-053540D08633}"/>
              </a:ext>
            </a:extLst>
          </p:cNvPr>
          <p:cNvPicPr>
            <a:picLocks noChangeAspect="1"/>
          </p:cNvPicPr>
          <p:nvPr/>
        </p:nvPicPr>
        <p:blipFill rotWithShape="1">
          <a:blip r:embed="rId2"/>
          <a:srcRect r="5797" b="3"/>
          <a:stretch/>
        </p:blipFill>
        <p:spPr>
          <a:xfrm>
            <a:off x="6798733"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9E2AA7CB-4664-4A9D-8797-890854CEACB1}"/>
              </a:ext>
            </a:extLst>
          </p:cNvPr>
          <p:cNvSpPr>
            <a:spLocks noGrp="1"/>
          </p:cNvSpPr>
          <p:nvPr>
            <p:ph type="title"/>
          </p:nvPr>
        </p:nvSpPr>
        <p:spPr>
          <a:xfrm>
            <a:off x="1154954" y="973668"/>
            <a:ext cx="8761413" cy="706964"/>
          </a:xfrm>
        </p:spPr>
        <p:txBody>
          <a:bodyPr>
            <a:noAutofit/>
          </a:bodyPr>
          <a:lstStyle/>
          <a:p>
            <a:pPr algn="ctr"/>
            <a:r>
              <a:rPr lang="en-US" sz="4800" b="1" dirty="0"/>
              <a:t>Bebidas Fermentadas </a:t>
            </a:r>
            <a:r>
              <a:rPr lang="es-CO" sz="4800" b="1" dirty="0"/>
              <a:t>Alcohólicas</a:t>
            </a:r>
            <a:endParaRPr lang="en-US" sz="4800" b="1" dirty="0"/>
          </a:p>
        </p:txBody>
      </p:sp>
      <p:sp>
        <p:nvSpPr>
          <p:cNvPr id="3" name="Content Placeholder 2">
            <a:extLst>
              <a:ext uri="{FF2B5EF4-FFF2-40B4-BE49-F238E27FC236}">
                <a16:creationId xmlns:a16="http://schemas.microsoft.com/office/drawing/2014/main" id="{9E7A6ED6-6F11-44E9-92D3-331FC65111FA}"/>
              </a:ext>
            </a:extLst>
          </p:cNvPr>
          <p:cNvSpPr>
            <a:spLocks noGrp="1"/>
          </p:cNvSpPr>
          <p:nvPr>
            <p:ph idx="1"/>
          </p:nvPr>
        </p:nvSpPr>
        <p:spPr>
          <a:xfrm>
            <a:off x="1154954" y="2603500"/>
            <a:ext cx="5211979" cy="3416300"/>
          </a:xfrm>
        </p:spPr>
        <p:txBody>
          <a:bodyPr anchor="ctr">
            <a:normAutofit/>
          </a:bodyPr>
          <a:lstStyle/>
          <a:p>
            <a:pPr marL="0" indent="0" algn="just">
              <a:lnSpc>
                <a:spcPct val="90000"/>
              </a:lnSpc>
              <a:buNone/>
            </a:pPr>
            <a:r>
              <a:rPr lang="es-ES" sz="1200" dirty="0">
                <a:cs typeface="Arial" panose="020B0604020202020204" pitchFamily="34" charset="0"/>
              </a:rPr>
              <a:t>Se puede ver que la fermentación alcohólica es desde el punto de vista energético una reacción exotérmica, se libera una cierta cantidad de energía. La fermentación alcohólica produce gran cantidad de CO2, que es la que provoca que el cava( al igual que el Champagne y algunos vinos) tengan burbujas. Este CO2 ( denominado en la edad media como gas vinorum) pesa mas que el aire, y puede llegar a crear bolsas que desplazan el oxigeno de los recipientes donde se produce la fermentación. Por ello es necesario ventilar bien los espacios dedicados a tal fin. Las bebidas fermentadas han sido producidas y consumidas en todo el mundo y en un lapso de tiempo muy largo. El nombre descubrió que las soluciones de azúcar de diferente orígenes, si se dejan en una ubicación mas cálida, se iniciara la fermentación de forma espontanea, mas aun en una bebida alcohólica que a menudo también contiene acido láctico. Los microorganismos necesarios, las levaduras y las bacterias Lactobacillus Saccharomyces, son abundantes en casi todas partes y cumplen a calidad con su deber, la producción de alcohol a partir del acido láctico.</a:t>
            </a:r>
          </a:p>
          <a:p>
            <a:pPr marL="0" indent="0">
              <a:lnSpc>
                <a:spcPct val="90000"/>
              </a:lnSpc>
              <a:buNone/>
            </a:pPr>
            <a:endParaRPr lang="en-US" sz="1100" dirty="0">
              <a:cs typeface="Arial" panose="020B0604020202020204" pitchFamily="34" charset="0"/>
            </a:endParaRPr>
          </a:p>
        </p:txBody>
      </p:sp>
    </p:spTree>
    <p:extLst>
      <p:ext uri="{BB962C8B-B14F-4D97-AF65-F5344CB8AC3E}">
        <p14:creationId xmlns:p14="http://schemas.microsoft.com/office/powerpoint/2010/main" val="191815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1FB2-9B79-410D-BB87-A2D2BFC025C0}"/>
              </a:ext>
            </a:extLst>
          </p:cNvPr>
          <p:cNvSpPr>
            <a:spLocks noGrp="1"/>
          </p:cNvSpPr>
          <p:nvPr>
            <p:ph type="title"/>
          </p:nvPr>
        </p:nvSpPr>
        <p:spPr>
          <a:xfrm>
            <a:off x="1154954" y="616689"/>
            <a:ext cx="9116097" cy="1382232"/>
          </a:xfrm>
        </p:spPr>
        <p:txBody>
          <a:bodyPr/>
          <a:lstStyle/>
          <a:p>
            <a:pPr algn="ctr"/>
            <a:r>
              <a:rPr lang="en-US" sz="4800" b="1" dirty="0"/>
              <a:t>Bebidas y Alimentos fermentados tradicionales</a:t>
            </a:r>
          </a:p>
        </p:txBody>
      </p:sp>
      <p:sp>
        <p:nvSpPr>
          <p:cNvPr id="3" name="Content Placeholder 2">
            <a:extLst>
              <a:ext uri="{FF2B5EF4-FFF2-40B4-BE49-F238E27FC236}">
                <a16:creationId xmlns:a16="http://schemas.microsoft.com/office/drawing/2014/main" id="{11A5DEE1-3F17-4E87-92C2-3AC9DF2B3538}"/>
              </a:ext>
            </a:extLst>
          </p:cNvPr>
          <p:cNvSpPr>
            <a:spLocks noGrp="1"/>
          </p:cNvSpPr>
          <p:nvPr>
            <p:ph idx="1"/>
          </p:nvPr>
        </p:nvSpPr>
        <p:spPr>
          <a:xfrm>
            <a:off x="1154954" y="2603500"/>
            <a:ext cx="9987967" cy="3903626"/>
          </a:xfrm>
        </p:spPr>
        <p:txBody>
          <a:bodyPr>
            <a:normAutofit lnSpcReduction="10000"/>
          </a:bodyPr>
          <a:lstStyle/>
          <a:p>
            <a:pPr marL="0" indent="0">
              <a:buNone/>
            </a:pPr>
            <a:r>
              <a:rPr lang="es-CO" b="1" dirty="0"/>
              <a:t>Las bebidas fermentadas tradicionales que encontramos son:</a:t>
            </a:r>
          </a:p>
          <a:p>
            <a:r>
              <a:rPr lang="es-CO" dirty="0"/>
              <a:t> Cerveza</a:t>
            </a:r>
          </a:p>
          <a:p>
            <a:r>
              <a:rPr lang="es-CO" dirty="0"/>
              <a:t> Vino</a:t>
            </a:r>
          </a:p>
          <a:p>
            <a:r>
              <a:rPr lang="es-CO" dirty="0"/>
              <a:t>Aguardientes (whisky,coñac, brandy y ginebra) </a:t>
            </a:r>
          </a:p>
          <a:p>
            <a:r>
              <a:rPr lang="es-CO" dirty="0"/>
              <a:t>Bebidas autóctonas (chicha y masato)</a:t>
            </a:r>
          </a:p>
          <a:p>
            <a:pPr marL="0" indent="0">
              <a:buNone/>
            </a:pPr>
            <a:r>
              <a:rPr lang="es-CO" b="1" dirty="0"/>
              <a:t>Los alimentos fermentados tradicionales que encontramos son:</a:t>
            </a:r>
          </a:p>
          <a:p>
            <a:r>
              <a:rPr lang="es-CO" dirty="0"/>
              <a:t>Panes, Pasteles</a:t>
            </a:r>
          </a:p>
          <a:p>
            <a:r>
              <a:rPr lang="es-CO" dirty="0"/>
              <a:t>Queso, yogurt</a:t>
            </a:r>
          </a:p>
          <a:p>
            <a:r>
              <a:rPr lang="es-CO" dirty="0"/>
              <a:t>Chocolate</a:t>
            </a:r>
          </a:p>
          <a:p>
            <a:r>
              <a:rPr lang="es-CO" dirty="0"/>
              <a:t>Jamones curados, Embutidos</a:t>
            </a:r>
          </a:p>
          <a:p>
            <a:endParaRPr lang="es-CO" dirty="0"/>
          </a:p>
        </p:txBody>
      </p:sp>
    </p:spTree>
    <p:extLst>
      <p:ext uri="{BB962C8B-B14F-4D97-AF65-F5344CB8AC3E}">
        <p14:creationId xmlns:p14="http://schemas.microsoft.com/office/powerpoint/2010/main" val="39477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875B-A87B-45D5-AD60-27C191B13239}"/>
              </a:ext>
            </a:extLst>
          </p:cNvPr>
          <p:cNvSpPr>
            <a:spLocks noGrp="1"/>
          </p:cNvSpPr>
          <p:nvPr>
            <p:ph type="title"/>
          </p:nvPr>
        </p:nvSpPr>
        <p:spPr>
          <a:xfrm>
            <a:off x="1041992" y="838201"/>
            <a:ext cx="9335386" cy="1245780"/>
          </a:xfrm>
        </p:spPr>
        <p:txBody>
          <a:bodyPr/>
          <a:lstStyle/>
          <a:p>
            <a:pPr algn="ctr"/>
            <a:r>
              <a:rPr lang="es-ES" sz="4400" b="1" dirty="0">
                <a:latin typeface="+mn-lt"/>
              </a:rPr>
              <a:t>Productos obtenidos a partir de las diferentes materias primas</a:t>
            </a:r>
            <a:endParaRPr lang="en-US" sz="4400" b="1" dirty="0">
              <a:latin typeface="+mn-lt"/>
            </a:endParaRPr>
          </a:p>
        </p:txBody>
      </p:sp>
      <p:graphicFrame>
        <p:nvGraphicFramePr>
          <p:cNvPr id="5" name="Content Placeholder 4">
            <a:extLst>
              <a:ext uri="{FF2B5EF4-FFF2-40B4-BE49-F238E27FC236}">
                <a16:creationId xmlns:a16="http://schemas.microsoft.com/office/drawing/2014/main" id="{64BD0985-8531-4306-9FED-7679A94C6633}"/>
              </a:ext>
            </a:extLst>
          </p:cNvPr>
          <p:cNvGraphicFramePr>
            <a:graphicFrameLocks noGrp="1"/>
          </p:cNvGraphicFramePr>
          <p:nvPr>
            <p:ph idx="1"/>
            <p:extLst>
              <p:ext uri="{D42A27DB-BD31-4B8C-83A1-F6EECF244321}">
                <p14:modId xmlns:p14="http://schemas.microsoft.com/office/powerpoint/2010/main" val="1757328828"/>
              </p:ext>
            </p:extLst>
          </p:nvPr>
        </p:nvGraphicFramePr>
        <p:xfrm>
          <a:off x="1701265" y="2390847"/>
          <a:ext cx="8995088" cy="4297680"/>
        </p:xfrm>
        <a:graphic>
          <a:graphicData uri="http://schemas.openxmlformats.org/drawingml/2006/table">
            <a:tbl>
              <a:tblPr firstRow="1" bandRow="1">
                <a:tableStyleId>{5C22544A-7EE6-4342-B048-85BDC9FD1C3A}</a:tableStyleId>
              </a:tblPr>
              <a:tblGrid>
                <a:gridCol w="4497544">
                  <a:extLst>
                    <a:ext uri="{9D8B030D-6E8A-4147-A177-3AD203B41FA5}">
                      <a16:colId xmlns:a16="http://schemas.microsoft.com/office/drawing/2014/main" val="2146965564"/>
                    </a:ext>
                  </a:extLst>
                </a:gridCol>
                <a:gridCol w="4497544">
                  <a:extLst>
                    <a:ext uri="{9D8B030D-6E8A-4147-A177-3AD203B41FA5}">
                      <a16:colId xmlns:a16="http://schemas.microsoft.com/office/drawing/2014/main" val="389780789"/>
                    </a:ext>
                  </a:extLst>
                </a:gridCol>
              </a:tblGrid>
              <a:tr h="213150">
                <a:tc>
                  <a:txBody>
                    <a:bodyPr/>
                    <a:lstStyle/>
                    <a:p>
                      <a:pPr algn="ctr"/>
                      <a:r>
                        <a:rPr lang="es-CO" dirty="0"/>
                        <a:t>PRODUCTOS</a:t>
                      </a:r>
                      <a:endParaRPr lang="en-US" dirty="0"/>
                    </a:p>
                  </a:txBody>
                  <a:tcPr/>
                </a:tc>
                <a:tc>
                  <a:txBody>
                    <a:bodyPr/>
                    <a:lstStyle/>
                    <a:p>
                      <a:pPr algn="ctr"/>
                      <a:r>
                        <a:rPr lang="es-CO" dirty="0"/>
                        <a:t>MATERIA PRIMA</a:t>
                      </a:r>
                      <a:endParaRPr lang="en-US" dirty="0"/>
                    </a:p>
                  </a:txBody>
                  <a:tcPr/>
                </a:tc>
                <a:extLst>
                  <a:ext uri="{0D108BD9-81ED-4DB2-BD59-A6C34878D82A}">
                    <a16:rowId xmlns:a16="http://schemas.microsoft.com/office/drawing/2014/main" val="1519449244"/>
                  </a:ext>
                </a:extLst>
              </a:tr>
              <a:tr h="213150">
                <a:tc>
                  <a:txBody>
                    <a:bodyPr/>
                    <a:lstStyle/>
                    <a:p>
                      <a:pPr algn="ctr"/>
                      <a:r>
                        <a:rPr lang="es-CO" dirty="0"/>
                        <a:t>Cerveza </a:t>
                      </a:r>
                      <a:endParaRPr lang="en-US" dirty="0"/>
                    </a:p>
                  </a:txBody>
                  <a:tcPr/>
                </a:tc>
                <a:tc>
                  <a:txBody>
                    <a:bodyPr/>
                    <a:lstStyle/>
                    <a:p>
                      <a:pPr algn="ctr"/>
                      <a:r>
                        <a:rPr lang="es-CO" dirty="0"/>
                        <a:t>Cebada ,malta, lúpulo, agua, </a:t>
                      </a:r>
                      <a:endParaRPr lang="en-US" dirty="0"/>
                    </a:p>
                  </a:txBody>
                  <a:tcPr/>
                </a:tc>
                <a:extLst>
                  <a:ext uri="{0D108BD9-81ED-4DB2-BD59-A6C34878D82A}">
                    <a16:rowId xmlns:a16="http://schemas.microsoft.com/office/drawing/2014/main" val="2701549871"/>
                  </a:ext>
                </a:extLst>
              </a:tr>
              <a:tr h="213150">
                <a:tc>
                  <a:txBody>
                    <a:bodyPr/>
                    <a:lstStyle/>
                    <a:p>
                      <a:pPr algn="ctr"/>
                      <a:r>
                        <a:rPr lang="es-CO" dirty="0"/>
                        <a:t>Aguardiente</a:t>
                      </a:r>
                      <a:endParaRPr lang="en-US" dirty="0"/>
                    </a:p>
                  </a:txBody>
                  <a:tcPr/>
                </a:tc>
                <a:tc>
                  <a:txBody>
                    <a:bodyPr/>
                    <a:lstStyle/>
                    <a:p>
                      <a:pPr algn="ctr"/>
                      <a:r>
                        <a:rPr lang="es-CO" dirty="0"/>
                        <a:t>Melaza (caña de azúcar)</a:t>
                      </a:r>
                      <a:endParaRPr lang="en-US" dirty="0"/>
                    </a:p>
                  </a:txBody>
                  <a:tcPr/>
                </a:tc>
                <a:extLst>
                  <a:ext uri="{0D108BD9-81ED-4DB2-BD59-A6C34878D82A}">
                    <a16:rowId xmlns:a16="http://schemas.microsoft.com/office/drawing/2014/main" val="2685696624"/>
                  </a:ext>
                </a:extLst>
              </a:tr>
              <a:tr h="213150">
                <a:tc>
                  <a:txBody>
                    <a:bodyPr/>
                    <a:lstStyle/>
                    <a:p>
                      <a:pPr algn="ctr"/>
                      <a:r>
                        <a:rPr lang="es-CO" dirty="0"/>
                        <a:t>Vino</a:t>
                      </a:r>
                      <a:endParaRPr lang="en-US" dirty="0"/>
                    </a:p>
                  </a:txBody>
                  <a:tcPr/>
                </a:tc>
                <a:tc>
                  <a:txBody>
                    <a:bodyPr/>
                    <a:lstStyle/>
                    <a:p>
                      <a:pPr algn="ctr"/>
                      <a:r>
                        <a:rPr lang="es-CO" dirty="0"/>
                        <a:t>Uvas</a:t>
                      </a:r>
                      <a:endParaRPr lang="en-US" dirty="0"/>
                    </a:p>
                  </a:txBody>
                  <a:tcPr/>
                </a:tc>
                <a:extLst>
                  <a:ext uri="{0D108BD9-81ED-4DB2-BD59-A6C34878D82A}">
                    <a16:rowId xmlns:a16="http://schemas.microsoft.com/office/drawing/2014/main" val="2211118973"/>
                  </a:ext>
                </a:extLst>
              </a:tr>
              <a:tr h="367903">
                <a:tc>
                  <a:txBody>
                    <a:bodyPr/>
                    <a:lstStyle/>
                    <a:p>
                      <a:pPr algn="ctr"/>
                      <a:r>
                        <a:rPr lang="es-CO" dirty="0"/>
                        <a:t>Bebidas autóctonas (chicha y masato)</a:t>
                      </a:r>
                      <a:endParaRPr lang="en-US" dirty="0"/>
                    </a:p>
                  </a:txBody>
                  <a:tcPr/>
                </a:tc>
                <a:tc>
                  <a:txBody>
                    <a:bodyPr/>
                    <a:lstStyle/>
                    <a:p>
                      <a:pPr algn="ctr"/>
                      <a:r>
                        <a:rPr lang="es-CO" dirty="0"/>
                        <a:t>Masato arroz, yuca, maíz o piña y chicha maíz</a:t>
                      </a:r>
                      <a:endParaRPr lang="en-US" dirty="0"/>
                    </a:p>
                  </a:txBody>
                  <a:tcPr/>
                </a:tc>
                <a:extLst>
                  <a:ext uri="{0D108BD9-81ED-4DB2-BD59-A6C34878D82A}">
                    <a16:rowId xmlns:a16="http://schemas.microsoft.com/office/drawing/2014/main" val="2297226658"/>
                  </a:ext>
                </a:extLst>
              </a:tr>
              <a:tr h="213150">
                <a:tc>
                  <a:txBody>
                    <a:bodyPr/>
                    <a:lstStyle/>
                    <a:p>
                      <a:pPr algn="ctr"/>
                      <a:r>
                        <a:rPr lang="es-CO" dirty="0"/>
                        <a:t>Whisky </a:t>
                      </a:r>
                      <a:endParaRPr lang="en-US" dirty="0"/>
                    </a:p>
                  </a:txBody>
                  <a:tcPr/>
                </a:tc>
                <a:tc>
                  <a:txBody>
                    <a:bodyPr/>
                    <a:lstStyle/>
                    <a:p>
                      <a:pPr algn="ctr"/>
                      <a:r>
                        <a:rPr lang="es-CO" dirty="0"/>
                        <a:t>Granos de trigo o centeno</a:t>
                      </a:r>
                      <a:endParaRPr lang="en-US" dirty="0"/>
                    </a:p>
                  </a:txBody>
                  <a:tcPr/>
                </a:tc>
                <a:extLst>
                  <a:ext uri="{0D108BD9-81ED-4DB2-BD59-A6C34878D82A}">
                    <a16:rowId xmlns:a16="http://schemas.microsoft.com/office/drawing/2014/main" val="2930022409"/>
                  </a:ext>
                </a:extLst>
              </a:tr>
              <a:tr h="213150">
                <a:tc>
                  <a:txBody>
                    <a:bodyPr/>
                    <a:lstStyle/>
                    <a:p>
                      <a:pPr algn="ctr"/>
                      <a:r>
                        <a:rPr lang="es-CO" dirty="0"/>
                        <a:t>Coñac </a:t>
                      </a:r>
                      <a:endParaRPr lang="en-US" dirty="0"/>
                    </a:p>
                  </a:txBody>
                  <a:tcPr/>
                </a:tc>
                <a:tc>
                  <a:txBody>
                    <a:bodyPr/>
                    <a:lstStyle/>
                    <a:p>
                      <a:pPr algn="ctr"/>
                      <a:r>
                        <a:rPr lang="es-CO" dirty="0"/>
                        <a:t>Uvas</a:t>
                      </a:r>
                      <a:endParaRPr lang="en-US" dirty="0"/>
                    </a:p>
                  </a:txBody>
                  <a:tcPr/>
                </a:tc>
                <a:extLst>
                  <a:ext uri="{0D108BD9-81ED-4DB2-BD59-A6C34878D82A}">
                    <a16:rowId xmlns:a16="http://schemas.microsoft.com/office/drawing/2014/main" val="1914264757"/>
                  </a:ext>
                </a:extLst>
              </a:tr>
              <a:tr h="213150">
                <a:tc>
                  <a:txBody>
                    <a:bodyPr/>
                    <a:lstStyle/>
                    <a:p>
                      <a:pPr algn="ctr"/>
                      <a:r>
                        <a:rPr lang="es-CO" dirty="0"/>
                        <a:t>Pan</a:t>
                      </a:r>
                    </a:p>
                  </a:txBody>
                  <a:tcPr/>
                </a:tc>
                <a:tc>
                  <a:txBody>
                    <a:bodyPr/>
                    <a:lstStyle/>
                    <a:p>
                      <a:pPr algn="ctr"/>
                      <a:r>
                        <a:rPr lang="es-CO" dirty="0"/>
                        <a:t>Harina trigo , levadura</a:t>
                      </a:r>
                      <a:endParaRPr lang="en-US" dirty="0"/>
                    </a:p>
                  </a:txBody>
                  <a:tcPr/>
                </a:tc>
                <a:extLst>
                  <a:ext uri="{0D108BD9-81ED-4DB2-BD59-A6C34878D82A}">
                    <a16:rowId xmlns:a16="http://schemas.microsoft.com/office/drawing/2014/main" val="3173554866"/>
                  </a:ext>
                </a:extLst>
              </a:tr>
              <a:tr h="213150">
                <a:tc>
                  <a:txBody>
                    <a:bodyPr/>
                    <a:lstStyle/>
                    <a:p>
                      <a:pPr algn="ctr"/>
                      <a:r>
                        <a:rPr lang="es-CO" dirty="0"/>
                        <a:t>Queso, yogurt</a:t>
                      </a:r>
                    </a:p>
                  </a:txBody>
                  <a:tcPr/>
                </a:tc>
                <a:tc>
                  <a:txBody>
                    <a:bodyPr/>
                    <a:lstStyle/>
                    <a:p>
                      <a:pPr algn="ctr"/>
                      <a:r>
                        <a:rPr lang="es-CO" dirty="0"/>
                        <a:t>Leche</a:t>
                      </a:r>
                      <a:endParaRPr lang="en-US" dirty="0"/>
                    </a:p>
                  </a:txBody>
                  <a:tcPr/>
                </a:tc>
                <a:extLst>
                  <a:ext uri="{0D108BD9-81ED-4DB2-BD59-A6C34878D82A}">
                    <a16:rowId xmlns:a16="http://schemas.microsoft.com/office/drawing/2014/main" val="815109045"/>
                  </a:ext>
                </a:extLst>
              </a:tr>
              <a:tr h="213150">
                <a:tc>
                  <a:txBody>
                    <a:bodyPr/>
                    <a:lstStyle/>
                    <a:p>
                      <a:pPr algn="ctr"/>
                      <a:r>
                        <a:rPr lang="es-CO" dirty="0"/>
                        <a:t>Chocolate</a:t>
                      </a:r>
                    </a:p>
                  </a:txBody>
                  <a:tcPr/>
                </a:tc>
                <a:tc>
                  <a:txBody>
                    <a:bodyPr/>
                    <a:lstStyle/>
                    <a:p>
                      <a:pPr algn="ctr"/>
                      <a:r>
                        <a:rPr lang="es-CO" dirty="0"/>
                        <a:t>Semillas cacao</a:t>
                      </a:r>
                      <a:endParaRPr lang="en-US" dirty="0"/>
                    </a:p>
                  </a:txBody>
                  <a:tcPr/>
                </a:tc>
                <a:extLst>
                  <a:ext uri="{0D108BD9-81ED-4DB2-BD59-A6C34878D82A}">
                    <a16:rowId xmlns:a16="http://schemas.microsoft.com/office/drawing/2014/main" val="78468625"/>
                  </a:ext>
                </a:extLst>
              </a:tr>
              <a:tr h="213150">
                <a:tc>
                  <a:txBody>
                    <a:bodyPr/>
                    <a:lstStyle/>
                    <a:p>
                      <a:pPr algn="ctr"/>
                      <a:r>
                        <a:rPr lang="es-CO" dirty="0"/>
                        <a:t>Jamones curados, embutidos</a:t>
                      </a:r>
                    </a:p>
                  </a:txBody>
                  <a:tcPr/>
                </a:tc>
                <a:tc>
                  <a:txBody>
                    <a:bodyPr/>
                    <a:lstStyle/>
                    <a:p>
                      <a:pPr algn="ctr"/>
                      <a:r>
                        <a:rPr lang="es-CO" dirty="0"/>
                        <a:t>Variedad carnes</a:t>
                      </a:r>
                      <a:endParaRPr lang="en-US" dirty="0"/>
                    </a:p>
                  </a:txBody>
                  <a:tcPr/>
                </a:tc>
                <a:extLst>
                  <a:ext uri="{0D108BD9-81ED-4DB2-BD59-A6C34878D82A}">
                    <a16:rowId xmlns:a16="http://schemas.microsoft.com/office/drawing/2014/main" val="2701397544"/>
                  </a:ext>
                </a:extLst>
              </a:tr>
            </a:tbl>
          </a:graphicData>
        </a:graphic>
      </p:graphicFrame>
    </p:spTree>
    <p:extLst>
      <p:ext uri="{BB962C8B-B14F-4D97-AF65-F5344CB8AC3E}">
        <p14:creationId xmlns:p14="http://schemas.microsoft.com/office/powerpoint/2010/main" val="205139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AFB8-EF50-4CC2-A4C2-4A74C4C9007E}"/>
              </a:ext>
            </a:extLst>
          </p:cNvPr>
          <p:cNvSpPr>
            <a:spLocks noGrp="1"/>
          </p:cNvSpPr>
          <p:nvPr>
            <p:ph type="title"/>
          </p:nvPr>
        </p:nvSpPr>
        <p:spPr>
          <a:xfrm>
            <a:off x="1154954" y="552893"/>
            <a:ext cx="9477604" cy="1339701"/>
          </a:xfrm>
        </p:spPr>
        <p:txBody>
          <a:bodyPr/>
          <a:lstStyle/>
          <a:p>
            <a:pPr algn="ctr"/>
            <a:r>
              <a:rPr lang="en-US" sz="4800" b="1" dirty="0"/>
              <a:t>País originario de cada fermentado</a:t>
            </a:r>
          </a:p>
        </p:txBody>
      </p:sp>
      <p:sp>
        <p:nvSpPr>
          <p:cNvPr id="3" name="Content Placeholder 2">
            <a:extLst>
              <a:ext uri="{FF2B5EF4-FFF2-40B4-BE49-F238E27FC236}">
                <a16:creationId xmlns:a16="http://schemas.microsoft.com/office/drawing/2014/main" id="{36B2DC03-27AB-486C-A24B-474A5DF744BF}"/>
              </a:ext>
            </a:extLst>
          </p:cNvPr>
          <p:cNvSpPr>
            <a:spLocks noGrp="1"/>
          </p:cNvSpPr>
          <p:nvPr>
            <p:ph idx="1"/>
          </p:nvPr>
        </p:nvSpPr>
        <p:spPr>
          <a:xfrm>
            <a:off x="1154954" y="2305789"/>
            <a:ext cx="10041130" cy="4254500"/>
          </a:xfrm>
        </p:spPr>
        <p:txBody>
          <a:bodyPr>
            <a:normAutofit lnSpcReduction="10000"/>
          </a:bodyPr>
          <a:lstStyle/>
          <a:p>
            <a:pPr marL="0" indent="0">
              <a:buNone/>
            </a:pPr>
            <a:r>
              <a:rPr lang="es-CO" b="1" dirty="0"/>
              <a:t>País Originario</a:t>
            </a:r>
          </a:p>
          <a:p>
            <a:r>
              <a:rPr lang="es-CO" dirty="0">
                <a:solidFill>
                  <a:schemeClr val="tx1"/>
                </a:solidFill>
              </a:rPr>
              <a:t>Cerveza, s</a:t>
            </a:r>
            <a:r>
              <a:rPr lang="es-ES" dirty="0">
                <a:solidFill>
                  <a:schemeClr val="tx1"/>
                </a:solidFill>
              </a:rPr>
              <a:t>e cree que la cerveza tuvo su origen en Mesopotamia, hace más de siete mil años.</a:t>
            </a:r>
          </a:p>
          <a:p>
            <a:r>
              <a:rPr lang="es-ES" dirty="0">
                <a:solidFill>
                  <a:schemeClr val="tx1"/>
                </a:solidFill>
              </a:rPr>
              <a:t>Vino,  Edad de Bronce (3.000 a.C.) cuando se estima que se produjo el verdadero nacimiento del vino</a:t>
            </a:r>
          </a:p>
          <a:p>
            <a:r>
              <a:rPr lang="es-CO" dirty="0">
                <a:solidFill>
                  <a:schemeClr val="tx1"/>
                </a:solidFill>
              </a:rPr>
              <a:t>Masato Colombia, Perú y Venezuela</a:t>
            </a:r>
          </a:p>
          <a:p>
            <a:r>
              <a:rPr lang="es-CO" dirty="0">
                <a:solidFill>
                  <a:schemeClr val="tx1"/>
                </a:solidFill>
              </a:rPr>
              <a:t>Chicha Colombia, Chile, Argentina entre otros mas</a:t>
            </a:r>
          </a:p>
          <a:p>
            <a:r>
              <a:rPr lang="es-CO" dirty="0">
                <a:solidFill>
                  <a:schemeClr val="tx1"/>
                </a:solidFill>
              </a:rPr>
              <a:t>Whisky </a:t>
            </a:r>
            <a:r>
              <a:rPr lang="en-US" dirty="0">
                <a:solidFill>
                  <a:schemeClr val="tx1"/>
                </a:solidFill>
              </a:rPr>
              <a:t>data de 1405 en Irlanda</a:t>
            </a:r>
          </a:p>
          <a:p>
            <a:r>
              <a:rPr lang="es-CO" dirty="0">
                <a:solidFill>
                  <a:schemeClr val="tx1"/>
                </a:solidFill>
              </a:rPr>
              <a:t>C</a:t>
            </a:r>
            <a:r>
              <a:rPr lang="en-US" dirty="0">
                <a:solidFill>
                  <a:schemeClr val="tx1"/>
                </a:solidFill>
              </a:rPr>
              <a:t>oñac Francia</a:t>
            </a:r>
          </a:p>
          <a:p>
            <a:r>
              <a:rPr lang="es-CO" dirty="0">
                <a:solidFill>
                  <a:schemeClr val="tx1"/>
                </a:solidFill>
              </a:rPr>
              <a:t>Pan Antiguo Egipto</a:t>
            </a:r>
          </a:p>
          <a:p>
            <a:r>
              <a:rPr lang="es-CO" dirty="0">
                <a:solidFill>
                  <a:schemeClr val="tx1"/>
                </a:solidFill>
              </a:rPr>
              <a:t>Queso </a:t>
            </a:r>
            <a:r>
              <a:rPr lang="es-ES" dirty="0">
                <a:solidFill>
                  <a:schemeClr val="tx1"/>
                </a:solidFill>
              </a:rPr>
              <a:t>hace 12.000 años y en antiguo Egipto / Chocolate México / Jamones curados Roma</a:t>
            </a:r>
            <a:endParaRPr lang="es-CO"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2462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39FFB-0DFB-4938-99F6-584034D006F2}"/>
              </a:ext>
            </a:extLst>
          </p:cNvPr>
          <p:cNvSpPr>
            <a:spLocks noGrp="1"/>
          </p:cNvSpPr>
          <p:nvPr>
            <p:ph idx="1"/>
          </p:nvPr>
        </p:nvSpPr>
        <p:spPr>
          <a:xfrm>
            <a:off x="733646" y="2426203"/>
            <a:ext cx="10792045" cy="4342043"/>
          </a:xfrm>
        </p:spPr>
        <p:txBody>
          <a:bodyPr/>
          <a:lstStyle/>
          <a:p>
            <a:pPr marL="0" indent="0">
              <a:buNone/>
            </a:pPr>
            <a:endParaRPr lang="es-CO" dirty="0"/>
          </a:p>
          <a:p>
            <a:pPr marL="0" indent="0">
              <a:buNone/>
            </a:pPr>
            <a:endParaRPr lang="en-US" dirty="0"/>
          </a:p>
        </p:txBody>
      </p:sp>
      <p:sp>
        <p:nvSpPr>
          <p:cNvPr id="4" name="TextBox 3">
            <a:extLst>
              <a:ext uri="{FF2B5EF4-FFF2-40B4-BE49-F238E27FC236}">
                <a16:creationId xmlns:a16="http://schemas.microsoft.com/office/drawing/2014/main" id="{B949F132-2173-4A95-BD1F-DE8FDF703EBF}"/>
              </a:ext>
            </a:extLst>
          </p:cNvPr>
          <p:cNvSpPr txBox="1"/>
          <p:nvPr/>
        </p:nvSpPr>
        <p:spPr>
          <a:xfrm>
            <a:off x="1392866" y="691116"/>
            <a:ext cx="8697432" cy="1569660"/>
          </a:xfrm>
          <a:prstGeom prst="rect">
            <a:avLst/>
          </a:prstGeom>
          <a:noFill/>
        </p:spPr>
        <p:txBody>
          <a:bodyPr wrap="square" rtlCol="0">
            <a:spAutoFit/>
          </a:bodyPr>
          <a:lstStyle/>
          <a:p>
            <a:pPr algn="ctr"/>
            <a:r>
              <a:rPr lang="en-US" sz="4800" dirty="0">
                <a:solidFill>
                  <a:schemeClr val="bg1"/>
                </a:solidFill>
              </a:rPr>
              <a:t>Diagrama de las Bebidas fermentadas</a:t>
            </a:r>
            <a:r>
              <a:rPr lang="en-US" dirty="0"/>
              <a:t> </a:t>
            </a:r>
          </a:p>
        </p:txBody>
      </p:sp>
      <p:sp>
        <p:nvSpPr>
          <p:cNvPr id="6" name="Rectangle: Rounded Corners 5">
            <a:extLst>
              <a:ext uri="{FF2B5EF4-FFF2-40B4-BE49-F238E27FC236}">
                <a16:creationId xmlns:a16="http://schemas.microsoft.com/office/drawing/2014/main" id="{BF203126-DB29-47F6-B0AB-A49C175DD76F}"/>
              </a:ext>
            </a:extLst>
          </p:cNvPr>
          <p:cNvSpPr/>
          <p:nvPr/>
        </p:nvSpPr>
        <p:spPr>
          <a:xfrm>
            <a:off x="5252483" y="2452162"/>
            <a:ext cx="1754373" cy="669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Bebidas Fermentadas</a:t>
            </a:r>
            <a:endParaRPr lang="en-US" dirty="0"/>
          </a:p>
        </p:txBody>
      </p:sp>
      <p:cxnSp>
        <p:nvCxnSpPr>
          <p:cNvPr id="8" name="Straight Connector 7">
            <a:extLst>
              <a:ext uri="{FF2B5EF4-FFF2-40B4-BE49-F238E27FC236}">
                <a16:creationId xmlns:a16="http://schemas.microsoft.com/office/drawing/2014/main" id="{A7B0E491-1295-4175-83EC-598FEE636FAE}"/>
              </a:ext>
            </a:extLst>
          </p:cNvPr>
          <p:cNvCxnSpPr>
            <a:cxnSpLocks/>
          </p:cNvCxnSpPr>
          <p:nvPr/>
        </p:nvCxnSpPr>
        <p:spPr>
          <a:xfrm flipH="1">
            <a:off x="4502888" y="2510640"/>
            <a:ext cx="749596" cy="60828"/>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3CF4818-4843-4060-842B-C84C828597BD}"/>
              </a:ext>
            </a:extLst>
          </p:cNvPr>
          <p:cNvSpPr/>
          <p:nvPr/>
        </p:nvSpPr>
        <p:spPr>
          <a:xfrm>
            <a:off x="3428998" y="2307265"/>
            <a:ext cx="1212336" cy="8147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Vino</a:t>
            </a:r>
            <a:endParaRPr lang="en-US" dirty="0"/>
          </a:p>
        </p:txBody>
      </p:sp>
      <p:sp>
        <p:nvSpPr>
          <p:cNvPr id="11" name="Rectangle 10">
            <a:extLst>
              <a:ext uri="{FF2B5EF4-FFF2-40B4-BE49-F238E27FC236}">
                <a16:creationId xmlns:a16="http://schemas.microsoft.com/office/drawing/2014/main" id="{588E91E8-350A-49AF-B1E8-73499FD5BC48}"/>
              </a:ext>
            </a:extLst>
          </p:cNvPr>
          <p:cNvSpPr/>
          <p:nvPr/>
        </p:nvSpPr>
        <p:spPr>
          <a:xfrm>
            <a:off x="3001011" y="5214648"/>
            <a:ext cx="818707" cy="3548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Uvas</a:t>
            </a:r>
            <a:endParaRPr lang="en-US" dirty="0"/>
          </a:p>
        </p:txBody>
      </p:sp>
      <p:sp>
        <p:nvSpPr>
          <p:cNvPr id="12" name="Rectangle 11">
            <a:extLst>
              <a:ext uri="{FF2B5EF4-FFF2-40B4-BE49-F238E27FC236}">
                <a16:creationId xmlns:a16="http://schemas.microsoft.com/office/drawing/2014/main" id="{1054E30C-47D7-4CBC-A247-3375E6EAA11F}"/>
              </a:ext>
            </a:extLst>
          </p:cNvPr>
          <p:cNvSpPr/>
          <p:nvPr/>
        </p:nvSpPr>
        <p:spPr>
          <a:xfrm>
            <a:off x="5464934" y="5177435"/>
            <a:ext cx="1451345" cy="4944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Materia Prima</a:t>
            </a:r>
            <a:endParaRPr lang="en-US" dirty="0"/>
          </a:p>
        </p:txBody>
      </p:sp>
      <p:cxnSp>
        <p:nvCxnSpPr>
          <p:cNvPr id="17" name="Straight Connector 16">
            <a:extLst>
              <a:ext uri="{FF2B5EF4-FFF2-40B4-BE49-F238E27FC236}">
                <a16:creationId xmlns:a16="http://schemas.microsoft.com/office/drawing/2014/main" id="{81D2C4F7-16E6-4948-AC30-819FC3149A3E}"/>
              </a:ext>
            </a:extLst>
          </p:cNvPr>
          <p:cNvCxnSpPr>
            <a:cxnSpLocks/>
          </p:cNvCxnSpPr>
          <p:nvPr/>
        </p:nvCxnSpPr>
        <p:spPr>
          <a:xfrm flipH="1">
            <a:off x="3829880" y="2939115"/>
            <a:ext cx="1420723" cy="42580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CA99D96-2343-4E95-975E-25E2105712EF}"/>
              </a:ext>
            </a:extLst>
          </p:cNvPr>
          <p:cNvSpPr/>
          <p:nvPr/>
        </p:nvSpPr>
        <p:spPr>
          <a:xfrm>
            <a:off x="2457025" y="3051544"/>
            <a:ext cx="1384742" cy="7849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Coñac</a:t>
            </a:r>
            <a:endParaRPr lang="en-US" dirty="0"/>
          </a:p>
        </p:txBody>
      </p:sp>
      <p:cxnSp>
        <p:nvCxnSpPr>
          <p:cNvPr id="20" name="Straight Connector 19">
            <a:extLst>
              <a:ext uri="{FF2B5EF4-FFF2-40B4-BE49-F238E27FC236}">
                <a16:creationId xmlns:a16="http://schemas.microsoft.com/office/drawing/2014/main" id="{967ADE08-7B32-4BBC-8D96-5F7DB196584D}"/>
              </a:ext>
            </a:extLst>
          </p:cNvPr>
          <p:cNvCxnSpPr>
            <a:cxnSpLocks/>
          </p:cNvCxnSpPr>
          <p:nvPr/>
        </p:nvCxnSpPr>
        <p:spPr>
          <a:xfrm flipH="1">
            <a:off x="4630496" y="3104178"/>
            <a:ext cx="833318" cy="9941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F84FFD2-E0A8-4F30-B9E8-19A2BFA50C76}"/>
              </a:ext>
            </a:extLst>
          </p:cNvPr>
          <p:cNvSpPr/>
          <p:nvPr/>
        </p:nvSpPr>
        <p:spPr>
          <a:xfrm>
            <a:off x="2653202" y="4013790"/>
            <a:ext cx="2438410" cy="877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Aguardiente</a:t>
            </a:r>
            <a:endParaRPr lang="en-US" dirty="0"/>
          </a:p>
        </p:txBody>
      </p:sp>
      <p:cxnSp>
        <p:nvCxnSpPr>
          <p:cNvPr id="23" name="Straight Connector 22">
            <a:extLst>
              <a:ext uri="{FF2B5EF4-FFF2-40B4-BE49-F238E27FC236}">
                <a16:creationId xmlns:a16="http://schemas.microsoft.com/office/drawing/2014/main" id="{07853055-38C9-4EEF-9ECB-BFA21D1A36E5}"/>
              </a:ext>
            </a:extLst>
          </p:cNvPr>
          <p:cNvCxnSpPr>
            <a:cxnSpLocks/>
          </p:cNvCxnSpPr>
          <p:nvPr/>
        </p:nvCxnSpPr>
        <p:spPr>
          <a:xfrm>
            <a:off x="6099040" y="3122013"/>
            <a:ext cx="7541" cy="893842"/>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0F35D3-C6BE-42D7-A534-AA93706BFF31}"/>
              </a:ext>
            </a:extLst>
          </p:cNvPr>
          <p:cNvSpPr/>
          <p:nvPr/>
        </p:nvSpPr>
        <p:spPr>
          <a:xfrm>
            <a:off x="5414240" y="4036505"/>
            <a:ext cx="1400586" cy="8771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Whisky</a:t>
            </a:r>
            <a:endParaRPr lang="en-US" dirty="0"/>
          </a:p>
        </p:txBody>
      </p:sp>
      <p:cxnSp>
        <p:nvCxnSpPr>
          <p:cNvPr id="26" name="Straight Connector 25">
            <a:extLst>
              <a:ext uri="{FF2B5EF4-FFF2-40B4-BE49-F238E27FC236}">
                <a16:creationId xmlns:a16="http://schemas.microsoft.com/office/drawing/2014/main" id="{BBBA11A0-18CD-4DDC-8BE4-F68758C9FD9D}"/>
              </a:ext>
            </a:extLst>
          </p:cNvPr>
          <p:cNvCxnSpPr>
            <a:cxnSpLocks/>
          </p:cNvCxnSpPr>
          <p:nvPr/>
        </p:nvCxnSpPr>
        <p:spPr>
          <a:xfrm>
            <a:off x="6879265" y="3122013"/>
            <a:ext cx="622004" cy="914492"/>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B8D000C-EEC2-4CD3-BDDF-7872B826457F}"/>
              </a:ext>
            </a:extLst>
          </p:cNvPr>
          <p:cNvSpPr/>
          <p:nvPr/>
        </p:nvSpPr>
        <p:spPr>
          <a:xfrm>
            <a:off x="6959620" y="4013790"/>
            <a:ext cx="1648283" cy="877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Cerveza</a:t>
            </a:r>
            <a:endParaRPr lang="en-US" dirty="0"/>
          </a:p>
        </p:txBody>
      </p:sp>
      <p:cxnSp>
        <p:nvCxnSpPr>
          <p:cNvPr id="30" name="Straight Connector 29">
            <a:extLst>
              <a:ext uri="{FF2B5EF4-FFF2-40B4-BE49-F238E27FC236}">
                <a16:creationId xmlns:a16="http://schemas.microsoft.com/office/drawing/2014/main" id="{C5C60A91-7DC5-4988-B883-916F6F8DBAC2}"/>
              </a:ext>
            </a:extLst>
          </p:cNvPr>
          <p:cNvCxnSpPr>
            <a:cxnSpLocks/>
            <a:endCxn id="31" idx="1"/>
          </p:cNvCxnSpPr>
          <p:nvPr/>
        </p:nvCxnSpPr>
        <p:spPr>
          <a:xfrm>
            <a:off x="7004638" y="2815337"/>
            <a:ext cx="1625876" cy="660279"/>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0A3CCCA-6AD5-41E7-B91F-40826DD9923B}"/>
              </a:ext>
            </a:extLst>
          </p:cNvPr>
          <p:cNvSpPr/>
          <p:nvPr/>
        </p:nvSpPr>
        <p:spPr>
          <a:xfrm>
            <a:off x="8401544" y="3358254"/>
            <a:ext cx="1563508" cy="80140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Chicha</a:t>
            </a:r>
            <a:endParaRPr lang="en-US" dirty="0"/>
          </a:p>
        </p:txBody>
      </p:sp>
      <p:cxnSp>
        <p:nvCxnSpPr>
          <p:cNvPr id="33" name="Straight Connector 32">
            <a:extLst>
              <a:ext uri="{FF2B5EF4-FFF2-40B4-BE49-F238E27FC236}">
                <a16:creationId xmlns:a16="http://schemas.microsoft.com/office/drawing/2014/main" id="{09461F27-FE9D-4003-9364-0AA2049C8C68}"/>
              </a:ext>
            </a:extLst>
          </p:cNvPr>
          <p:cNvCxnSpPr>
            <a:cxnSpLocks/>
          </p:cNvCxnSpPr>
          <p:nvPr/>
        </p:nvCxnSpPr>
        <p:spPr>
          <a:xfrm>
            <a:off x="6990706" y="2526865"/>
            <a:ext cx="1217427" cy="124748"/>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EDFA7C3-528B-4CB8-8DEB-C2452AE7D740}"/>
              </a:ext>
            </a:extLst>
          </p:cNvPr>
          <p:cNvSpPr/>
          <p:nvPr/>
        </p:nvSpPr>
        <p:spPr>
          <a:xfrm>
            <a:off x="8169345" y="2432915"/>
            <a:ext cx="1661049" cy="7288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Masato</a:t>
            </a:r>
            <a:endParaRPr lang="en-US" dirty="0"/>
          </a:p>
        </p:txBody>
      </p:sp>
      <p:sp>
        <p:nvSpPr>
          <p:cNvPr id="44" name="Rectangle 43">
            <a:extLst>
              <a:ext uri="{FF2B5EF4-FFF2-40B4-BE49-F238E27FC236}">
                <a16:creationId xmlns:a16="http://schemas.microsoft.com/office/drawing/2014/main" id="{04990BE8-F0C9-432D-BC7B-F8FC5DC2581D}"/>
              </a:ext>
            </a:extLst>
          </p:cNvPr>
          <p:cNvSpPr/>
          <p:nvPr/>
        </p:nvSpPr>
        <p:spPr>
          <a:xfrm>
            <a:off x="7160895" y="5818341"/>
            <a:ext cx="126173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t>Cebada, malta, lupulo </a:t>
            </a:r>
            <a:endParaRPr lang="en-US" sz="1200" dirty="0"/>
          </a:p>
        </p:txBody>
      </p:sp>
      <p:sp>
        <p:nvSpPr>
          <p:cNvPr id="45" name="Rectangle 44">
            <a:extLst>
              <a:ext uri="{FF2B5EF4-FFF2-40B4-BE49-F238E27FC236}">
                <a16:creationId xmlns:a16="http://schemas.microsoft.com/office/drawing/2014/main" id="{2DC8ADD9-EE10-47D9-A3A1-59236A8357A1}"/>
              </a:ext>
            </a:extLst>
          </p:cNvPr>
          <p:cNvSpPr/>
          <p:nvPr/>
        </p:nvSpPr>
        <p:spPr>
          <a:xfrm>
            <a:off x="5490313" y="6020214"/>
            <a:ext cx="1400586"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a:t> Granos de trigo, Centeno</a:t>
            </a:r>
            <a:endParaRPr lang="en-US" sz="1000" dirty="0"/>
          </a:p>
        </p:txBody>
      </p:sp>
      <p:sp>
        <p:nvSpPr>
          <p:cNvPr id="46" name="Rectangle 45">
            <a:extLst>
              <a:ext uri="{FF2B5EF4-FFF2-40B4-BE49-F238E27FC236}">
                <a16:creationId xmlns:a16="http://schemas.microsoft.com/office/drawing/2014/main" id="{877BCB24-7990-4076-A5DD-42EAF718F339}"/>
              </a:ext>
            </a:extLst>
          </p:cNvPr>
          <p:cNvSpPr/>
          <p:nvPr/>
        </p:nvSpPr>
        <p:spPr>
          <a:xfrm>
            <a:off x="3982981" y="5846031"/>
            <a:ext cx="1063054" cy="37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Melaza</a:t>
            </a:r>
            <a:endParaRPr lang="en-US" dirty="0"/>
          </a:p>
        </p:txBody>
      </p:sp>
      <p:sp>
        <p:nvSpPr>
          <p:cNvPr id="47" name="Rectangle 46">
            <a:extLst>
              <a:ext uri="{FF2B5EF4-FFF2-40B4-BE49-F238E27FC236}">
                <a16:creationId xmlns:a16="http://schemas.microsoft.com/office/drawing/2014/main" id="{7EF8D1CC-786E-428A-AA67-6FB342865A1A}"/>
              </a:ext>
            </a:extLst>
          </p:cNvPr>
          <p:cNvSpPr/>
          <p:nvPr/>
        </p:nvSpPr>
        <p:spPr>
          <a:xfrm>
            <a:off x="8223115" y="5262586"/>
            <a:ext cx="1044554" cy="3455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Arroz, maíz </a:t>
            </a:r>
            <a:endParaRPr lang="en-US" sz="1400" dirty="0"/>
          </a:p>
        </p:txBody>
      </p:sp>
      <p:cxnSp>
        <p:nvCxnSpPr>
          <p:cNvPr id="49" name="Straight Connector 48">
            <a:extLst>
              <a:ext uri="{FF2B5EF4-FFF2-40B4-BE49-F238E27FC236}">
                <a16:creationId xmlns:a16="http://schemas.microsoft.com/office/drawing/2014/main" id="{895457D1-9086-4AFB-AEB5-60DC4DF15888}"/>
              </a:ext>
            </a:extLst>
          </p:cNvPr>
          <p:cNvCxnSpPr>
            <a:stCxn id="12" idx="1"/>
            <a:endCxn id="11" idx="3"/>
          </p:cNvCxnSpPr>
          <p:nvPr/>
        </p:nvCxnSpPr>
        <p:spPr>
          <a:xfrm flipH="1" flipV="1">
            <a:off x="3819718" y="5392065"/>
            <a:ext cx="1645216" cy="32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EC5786-6497-4F59-88F6-51FFE1A441D7}"/>
              </a:ext>
            </a:extLst>
          </p:cNvPr>
          <p:cNvCxnSpPr/>
          <p:nvPr/>
        </p:nvCxnSpPr>
        <p:spPr>
          <a:xfrm flipH="1">
            <a:off x="5047155" y="5671849"/>
            <a:ext cx="416659" cy="23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43CC576-CCB2-4500-B99F-D40065EAF880}"/>
              </a:ext>
            </a:extLst>
          </p:cNvPr>
          <p:cNvCxnSpPr>
            <a:stCxn id="12" idx="2"/>
            <a:endCxn id="45" idx="0"/>
          </p:cNvCxnSpPr>
          <p:nvPr/>
        </p:nvCxnSpPr>
        <p:spPr>
          <a:xfrm flipH="1">
            <a:off x="6190606" y="5671849"/>
            <a:ext cx="1" cy="348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7B7AAE1-C312-49A6-BAA1-826D567D4767}"/>
              </a:ext>
            </a:extLst>
          </p:cNvPr>
          <p:cNvCxnSpPr>
            <a:stCxn id="12" idx="3"/>
            <a:endCxn id="47" idx="1"/>
          </p:cNvCxnSpPr>
          <p:nvPr/>
        </p:nvCxnSpPr>
        <p:spPr>
          <a:xfrm>
            <a:off x="6916279" y="5424642"/>
            <a:ext cx="1306836" cy="1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43A771A-5349-44F4-A9BC-603CE3D84802}"/>
              </a:ext>
            </a:extLst>
          </p:cNvPr>
          <p:cNvCxnSpPr>
            <a:cxnSpLocks/>
            <a:endCxn id="44" idx="1"/>
          </p:cNvCxnSpPr>
          <p:nvPr/>
        </p:nvCxnSpPr>
        <p:spPr>
          <a:xfrm>
            <a:off x="6890899" y="5671849"/>
            <a:ext cx="269996" cy="375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52E6172E-BE67-4866-B4D3-CC856B491D53}"/>
              </a:ext>
            </a:extLst>
          </p:cNvPr>
          <p:cNvCxnSpPr>
            <a:cxnSpLocks/>
            <a:stCxn id="9" idx="2"/>
          </p:cNvCxnSpPr>
          <p:nvPr/>
        </p:nvCxnSpPr>
        <p:spPr>
          <a:xfrm rot="10800000" flipV="1">
            <a:off x="2353072" y="2714639"/>
            <a:ext cx="1075926" cy="3402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214BD58-86C8-439B-9891-171F328F8571}"/>
              </a:ext>
            </a:extLst>
          </p:cNvPr>
          <p:cNvCxnSpPr>
            <a:cxnSpLocks/>
            <a:stCxn id="11" idx="1"/>
          </p:cNvCxnSpPr>
          <p:nvPr/>
        </p:nvCxnSpPr>
        <p:spPr>
          <a:xfrm flipH="1" flipV="1">
            <a:off x="1621554" y="4036505"/>
            <a:ext cx="1379457" cy="1355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02C55C9-6422-4B37-91A1-C2070AC91FE9}"/>
              </a:ext>
            </a:extLst>
          </p:cNvPr>
          <p:cNvCxnSpPr>
            <a:cxnSpLocks/>
          </p:cNvCxnSpPr>
          <p:nvPr/>
        </p:nvCxnSpPr>
        <p:spPr>
          <a:xfrm flipV="1">
            <a:off x="1613840" y="3051544"/>
            <a:ext cx="728866" cy="984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9B89D17-568D-407F-BD4F-D8F737B961A0}"/>
              </a:ext>
            </a:extLst>
          </p:cNvPr>
          <p:cNvCxnSpPr>
            <a:stCxn id="24" idx="2"/>
            <a:endCxn id="21" idx="6"/>
          </p:cNvCxnSpPr>
          <p:nvPr/>
        </p:nvCxnSpPr>
        <p:spPr>
          <a:xfrm flipH="1" flipV="1">
            <a:off x="5091612" y="4452383"/>
            <a:ext cx="322628" cy="22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F8C416D-3BD9-4A31-ACC8-786B839A6B17}"/>
              </a:ext>
            </a:extLst>
          </p:cNvPr>
          <p:cNvCxnSpPr>
            <a:cxnSpLocks/>
          </p:cNvCxnSpPr>
          <p:nvPr/>
        </p:nvCxnSpPr>
        <p:spPr>
          <a:xfrm flipH="1" flipV="1">
            <a:off x="3279485" y="3830436"/>
            <a:ext cx="149514" cy="206069"/>
          </a:xfrm>
          <a:prstGeom prst="line">
            <a:avLst/>
          </a:prstGeom>
        </p:spPr>
        <p:style>
          <a:lnRef idx="1">
            <a:schemeClr val="accent1"/>
          </a:lnRef>
          <a:fillRef idx="0">
            <a:schemeClr val="accent1"/>
          </a:fillRef>
          <a:effectRef idx="0">
            <a:schemeClr val="accent1"/>
          </a:effectRef>
          <a:fontRef idx="minor">
            <a:schemeClr val="tx1"/>
          </a:fontRef>
        </p:style>
      </p:cxnSp>
      <p:sp>
        <p:nvSpPr>
          <p:cNvPr id="168" name="Rectangle: Rounded Corners 167">
            <a:extLst>
              <a:ext uri="{FF2B5EF4-FFF2-40B4-BE49-F238E27FC236}">
                <a16:creationId xmlns:a16="http://schemas.microsoft.com/office/drawing/2014/main" id="{262E475A-2242-4092-BB27-8FEE096B6E03}"/>
              </a:ext>
            </a:extLst>
          </p:cNvPr>
          <p:cNvSpPr/>
          <p:nvPr/>
        </p:nvSpPr>
        <p:spPr>
          <a:xfrm>
            <a:off x="182727" y="5141033"/>
            <a:ext cx="1379456" cy="666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Bebidas Destiladas</a:t>
            </a:r>
            <a:endParaRPr lang="en-US" sz="1400" dirty="0"/>
          </a:p>
        </p:txBody>
      </p:sp>
      <p:cxnSp>
        <p:nvCxnSpPr>
          <p:cNvPr id="170" name="Straight Connector 169">
            <a:extLst>
              <a:ext uri="{FF2B5EF4-FFF2-40B4-BE49-F238E27FC236}">
                <a16:creationId xmlns:a16="http://schemas.microsoft.com/office/drawing/2014/main" id="{872FEF13-A12B-46F0-8978-5CEDAD7EA593}"/>
              </a:ext>
            </a:extLst>
          </p:cNvPr>
          <p:cNvCxnSpPr>
            <a:cxnSpLocks/>
            <a:stCxn id="18" idx="3"/>
          </p:cNvCxnSpPr>
          <p:nvPr/>
        </p:nvCxnSpPr>
        <p:spPr>
          <a:xfrm flipH="1">
            <a:off x="1297172" y="3721532"/>
            <a:ext cx="1362644" cy="1419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F698E5D-6AB2-4452-ACB3-D55DF6F420A0}"/>
              </a:ext>
            </a:extLst>
          </p:cNvPr>
          <p:cNvCxnSpPr>
            <a:stCxn id="21" idx="2"/>
          </p:cNvCxnSpPr>
          <p:nvPr/>
        </p:nvCxnSpPr>
        <p:spPr>
          <a:xfrm flipH="1">
            <a:off x="1293521" y="4452383"/>
            <a:ext cx="1359681" cy="688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D548D16-1F9A-437D-91C1-AEC84A2C6770}"/>
              </a:ext>
            </a:extLst>
          </p:cNvPr>
          <p:cNvCxnSpPr>
            <a:cxnSpLocks/>
          </p:cNvCxnSpPr>
          <p:nvPr/>
        </p:nvCxnSpPr>
        <p:spPr>
          <a:xfrm flipH="1">
            <a:off x="1551233" y="4828188"/>
            <a:ext cx="4142591" cy="366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CC94799D-FA8E-476C-80F7-AF6001AE4D6B}"/>
              </a:ext>
            </a:extLst>
          </p:cNvPr>
          <p:cNvCxnSpPr>
            <a:cxnSpLocks/>
            <a:stCxn id="46" idx="0"/>
          </p:cNvCxnSpPr>
          <p:nvPr/>
        </p:nvCxnSpPr>
        <p:spPr>
          <a:xfrm flipH="1" flipV="1">
            <a:off x="4320364" y="4890977"/>
            <a:ext cx="194144" cy="955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D9EC4114-70BC-40D4-9DE1-F22C554B9D73}"/>
              </a:ext>
            </a:extLst>
          </p:cNvPr>
          <p:cNvCxnSpPr>
            <a:cxnSpLocks/>
            <a:stCxn id="45" idx="3"/>
          </p:cNvCxnSpPr>
          <p:nvPr/>
        </p:nvCxnSpPr>
        <p:spPr>
          <a:xfrm flipH="1" flipV="1">
            <a:off x="6725472" y="4691673"/>
            <a:ext cx="165427" cy="1557141"/>
          </a:xfrm>
          <a:prstGeom prst="bentConnector4">
            <a:avLst>
              <a:gd name="adj1" fmla="val -86769"/>
              <a:gd name="adj2" fmla="val 805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4FA1E17F-B82E-434E-8265-513217AFC8EF}"/>
              </a:ext>
            </a:extLst>
          </p:cNvPr>
          <p:cNvCxnSpPr>
            <a:stCxn id="44" idx="0"/>
            <a:endCxn id="27" idx="4"/>
          </p:cNvCxnSpPr>
          <p:nvPr/>
        </p:nvCxnSpPr>
        <p:spPr>
          <a:xfrm flipH="1" flipV="1">
            <a:off x="7783762" y="4890976"/>
            <a:ext cx="7999" cy="92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2706BA16-9B4B-493C-98BC-BCE03B8005AB}"/>
              </a:ext>
            </a:extLst>
          </p:cNvPr>
          <p:cNvCxnSpPr>
            <a:stCxn id="47" idx="3"/>
            <a:endCxn id="47" idx="3"/>
          </p:cNvCxnSpPr>
          <p:nvPr/>
        </p:nvCxnSpPr>
        <p:spPr>
          <a:xfrm>
            <a:off x="9267669" y="543533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E9B45BA5-01B0-4FD4-AA82-0F2A2491F5BD}"/>
              </a:ext>
            </a:extLst>
          </p:cNvPr>
          <p:cNvCxnSpPr>
            <a:cxnSpLocks/>
            <a:stCxn id="47" idx="3"/>
            <a:endCxn id="36" idx="6"/>
          </p:cNvCxnSpPr>
          <p:nvPr/>
        </p:nvCxnSpPr>
        <p:spPr>
          <a:xfrm flipV="1">
            <a:off x="9267669" y="2797358"/>
            <a:ext cx="562725" cy="2637978"/>
          </a:xfrm>
          <a:prstGeom prst="bentConnector3">
            <a:avLst>
              <a:gd name="adj1" fmla="val 1406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0462411E-E007-48A0-9933-86F61FA7B847}"/>
              </a:ext>
            </a:extLst>
          </p:cNvPr>
          <p:cNvCxnSpPr>
            <a:cxnSpLocks/>
          </p:cNvCxnSpPr>
          <p:nvPr/>
        </p:nvCxnSpPr>
        <p:spPr>
          <a:xfrm flipV="1">
            <a:off x="9266257" y="4037666"/>
            <a:ext cx="447214" cy="13875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Rectangle: Rounded Corners 218">
            <a:extLst>
              <a:ext uri="{FF2B5EF4-FFF2-40B4-BE49-F238E27FC236}">
                <a16:creationId xmlns:a16="http://schemas.microsoft.com/office/drawing/2014/main" id="{6D64B6ED-0A28-40BB-814D-149ADCDEBAD9}"/>
              </a:ext>
            </a:extLst>
          </p:cNvPr>
          <p:cNvSpPr/>
          <p:nvPr/>
        </p:nvSpPr>
        <p:spPr>
          <a:xfrm>
            <a:off x="10352185" y="5141033"/>
            <a:ext cx="1395646" cy="69228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t>Bebidas Fermentadas</a:t>
            </a:r>
          </a:p>
          <a:p>
            <a:pPr algn="ctr"/>
            <a:endParaRPr lang="en-US" sz="1400" dirty="0"/>
          </a:p>
        </p:txBody>
      </p:sp>
      <p:sp>
        <p:nvSpPr>
          <p:cNvPr id="221" name="Star: 5 Points 220">
            <a:extLst>
              <a:ext uri="{FF2B5EF4-FFF2-40B4-BE49-F238E27FC236}">
                <a16:creationId xmlns:a16="http://schemas.microsoft.com/office/drawing/2014/main" id="{C67E0A83-7963-4DFC-9355-7A19C352374C}"/>
              </a:ext>
            </a:extLst>
          </p:cNvPr>
          <p:cNvSpPr/>
          <p:nvPr/>
        </p:nvSpPr>
        <p:spPr>
          <a:xfrm>
            <a:off x="10970263" y="5584758"/>
            <a:ext cx="159489" cy="1741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Star: 5 Points 221">
            <a:extLst>
              <a:ext uri="{FF2B5EF4-FFF2-40B4-BE49-F238E27FC236}">
                <a16:creationId xmlns:a16="http://schemas.microsoft.com/office/drawing/2014/main" id="{A8828334-5596-4F4A-9D0B-48FAC09D9D96}"/>
              </a:ext>
            </a:extLst>
          </p:cNvPr>
          <p:cNvSpPr/>
          <p:nvPr/>
        </p:nvSpPr>
        <p:spPr>
          <a:xfrm>
            <a:off x="4377725" y="2618250"/>
            <a:ext cx="180179" cy="2075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Star: 5 Points 222">
            <a:extLst>
              <a:ext uri="{FF2B5EF4-FFF2-40B4-BE49-F238E27FC236}">
                <a16:creationId xmlns:a16="http://schemas.microsoft.com/office/drawing/2014/main" id="{4F2B0214-9886-488B-A20C-2ADB480E1C74}"/>
              </a:ext>
            </a:extLst>
          </p:cNvPr>
          <p:cNvSpPr/>
          <p:nvPr/>
        </p:nvSpPr>
        <p:spPr>
          <a:xfrm>
            <a:off x="8308267" y="4362087"/>
            <a:ext cx="186553" cy="1632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Star: 5 Points 223">
            <a:extLst>
              <a:ext uri="{FF2B5EF4-FFF2-40B4-BE49-F238E27FC236}">
                <a16:creationId xmlns:a16="http://schemas.microsoft.com/office/drawing/2014/main" id="{F12FDF41-649D-4E87-AF3F-A98428103BE8}"/>
              </a:ext>
            </a:extLst>
          </p:cNvPr>
          <p:cNvSpPr/>
          <p:nvPr/>
        </p:nvSpPr>
        <p:spPr>
          <a:xfrm>
            <a:off x="9663301" y="3667070"/>
            <a:ext cx="170565" cy="2036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Star: 5 Points 224">
            <a:extLst>
              <a:ext uri="{FF2B5EF4-FFF2-40B4-BE49-F238E27FC236}">
                <a16:creationId xmlns:a16="http://schemas.microsoft.com/office/drawing/2014/main" id="{0F2B612F-14CC-436B-AFD3-16D9DFB40E5D}"/>
              </a:ext>
            </a:extLst>
          </p:cNvPr>
          <p:cNvSpPr/>
          <p:nvPr/>
        </p:nvSpPr>
        <p:spPr>
          <a:xfrm>
            <a:off x="9487402" y="2691660"/>
            <a:ext cx="206339" cy="2113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911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142</TotalTime>
  <Words>447</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Actividad Integradora Bebidas Fermentadas Alcohólicas </vt:lpstr>
      <vt:lpstr>Bebidas Fermentadas Alcohólicas</vt:lpstr>
      <vt:lpstr>Bebidas y Alimentos fermentados tradicionales</vt:lpstr>
      <vt:lpstr>Productos obtenidos a partir de las diferentes materias primas</vt:lpstr>
      <vt:lpstr>País originario de cada fermentado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Integradora Bebidas Fermentadas Alcohólicas</dc:title>
  <dc:creator>familiaparadapinilla@outlook.com</dc:creator>
  <cp:lastModifiedBy>familiaparadapinilla@outlook.com</cp:lastModifiedBy>
  <cp:revision>16</cp:revision>
  <dcterms:created xsi:type="dcterms:W3CDTF">2018-06-16T23:52:49Z</dcterms:created>
  <dcterms:modified xsi:type="dcterms:W3CDTF">2018-06-23T19:30:49Z</dcterms:modified>
</cp:coreProperties>
</file>