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8B86-73C6-47AE-A414-576E319CA3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9F9301-9332-4505-92D0-99DED4D13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B7FCB6-C2D5-4AD2-8552-70A3D8E38C95}"/>
              </a:ext>
            </a:extLst>
          </p:cNvPr>
          <p:cNvSpPr>
            <a:spLocks noGrp="1"/>
          </p:cNvSpPr>
          <p:nvPr>
            <p:ph type="dt" sz="half" idx="10"/>
          </p:nvPr>
        </p:nvSpPr>
        <p:spPr/>
        <p:txBody>
          <a:bodyPr/>
          <a:lstStyle/>
          <a:p>
            <a:fld id="{FE865800-7B62-422A-8E57-61E9082CA802}" type="datetimeFigureOut">
              <a:rPr lang="en-US" smtClean="0"/>
              <a:t>7/2/2018</a:t>
            </a:fld>
            <a:endParaRPr lang="en-US"/>
          </a:p>
        </p:txBody>
      </p:sp>
      <p:sp>
        <p:nvSpPr>
          <p:cNvPr id="5" name="Footer Placeholder 4">
            <a:extLst>
              <a:ext uri="{FF2B5EF4-FFF2-40B4-BE49-F238E27FC236}">
                <a16:creationId xmlns:a16="http://schemas.microsoft.com/office/drawing/2014/main" id="{531F62B1-6B5D-4AB6-A840-93F4C6283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86CEF-7A70-40B7-A283-F9D5005D7012}"/>
              </a:ext>
            </a:extLst>
          </p:cNvPr>
          <p:cNvSpPr>
            <a:spLocks noGrp="1"/>
          </p:cNvSpPr>
          <p:nvPr>
            <p:ph type="sldNum" sz="quarter" idx="12"/>
          </p:nvPr>
        </p:nvSpPr>
        <p:spPr/>
        <p:txBody>
          <a:bodyPr/>
          <a:lstStyle/>
          <a:p>
            <a:fld id="{3C80EAA3-0BF2-445E-B48E-0D7981603FE6}" type="slidenum">
              <a:rPr lang="en-US" smtClean="0"/>
              <a:t>‹#›</a:t>
            </a:fld>
            <a:endParaRPr lang="en-US"/>
          </a:p>
        </p:txBody>
      </p:sp>
    </p:spTree>
    <p:extLst>
      <p:ext uri="{BB962C8B-B14F-4D97-AF65-F5344CB8AC3E}">
        <p14:creationId xmlns:p14="http://schemas.microsoft.com/office/powerpoint/2010/main" val="307732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CDBE-B928-4541-9849-6452A95255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7DA786-300A-436C-BD52-4D6B4B8835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81CEA-9C18-4C2D-9B91-F11C75C153D4}"/>
              </a:ext>
            </a:extLst>
          </p:cNvPr>
          <p:cNvSpPr>
            <a:spLocks noGrp="1"/>
          </p:cNvSpPr>
          <p:nvPr>
            <p:ph type="dt" sz="half" idx="10"/>
          </p:nvPr>
        </p:nvSpPr>
        <p:spPr/>
        <p:txBody>
          <a:bodyPr/>
          <a:lstStyle/>
          <a:p>
            <a:fld id="{FE865800-7B62-422A-8E57-61E9082CA802}" type="datetimeFigureOut">
              <a:rPr lang="en-US" smtClean="0"/>
              <a:t>7/2/2018</a:t>
            </a:fld>
            <a:endParaRPr lang="en-US"/>
          </a:p>
        </p:txBody>
      </p:sp>
      <p:sp>
        <p:nvSpPr>
          <p:cNvPr id="5" name="Footer Placeholder 4">
            <a:extLst>
              <a:ext uri="{FF2B5EF4-FFF2-40B4-BE49-F238E27FC236}">
                <a16:creationId xmlns:a16="http://schemas.microsoft.com/office/drawing/2014/main" id="{B791AB96-5BAA-4FCB-A4B3-7DB78CF3E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77F5E-0594-46E5-9186-3234E9F16B81}"/>
              </a:ext>
            </a:extLst>
          </p:cNvPr>
          <p:cNvSpPr>
            <a:spLocks noGrp="1"/>
          </p:cNvSpPr>
          <p:nvPr>
            <p:ph type="sldNum" sz="quarter" idx="12"/>
          </p:nvPr>
        </p:nvSpPr>
        <p:spPr/>
        <p:txBody>
          <a:bodyPr/>
          <a:lstStyle/>
          <a:p>
            <a:fld id="{3C80EAA3-0BF2-445E-B48E-0D7981603FE6}" type="slidenum">
              <a:rPr lang="en-US" smtClean="0"/>
              <a:t>‹#›</a:t>
            </a:fld>
            <a:endParaRPr lang="en-US"/>
          </a:p>
        </p:txBody>
      </p:sp>
    </p:spTree>
    <p:extLst>
      <p:ext uri="{BB962C8B-B14F-4D97-AF65-F5344CB8AC3E}">
        <p14:creationId xmlns:p14="http://schemas.microsoft.com/office/powerpoint/2010/main" val="393629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0A46C5-CD95-4158-ADB4-42E56447BD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02E729-9AD7-4B8F-9015-20AE437B77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EC81D-F441-49E1-8290-2EF80148B007}"/>
              </a:ext>
            </a:extLst>
          </p:cNvPr>
          <p:cNvSpPr>
            <a:spLocks noGrp="1"/>
          </p:cNvSpPr>
          <p:nvPr>
            <p:ph type="dt" sz="half" idx="10"/>
          </p:nvPr>
        </p:nvSpPr>
        <p:spPr/>
        <p:txBody>
          <a:bodyPr/>
          <a:lstStyle/>
          <a:p>
            <a:fld id="{FE865800-7B62-422A-8E57-61E9082CA802}" type="datetimeFigureOut">
              <a:rPr lang="en-US" smtClean="0"/>
              <a:t>7/2/2018</a:t>
            </a:fld>
            <a:endParaRPr lang="en-US"/>
          </a:p>
        </p:txBody>
      </p:sp>
      <p:sp>
        <p:nvSpPr>
          <p:cNvPr id="5" name="Footer Placeholder 4">
            <a:extLst>
              <a:ext uri="{FF2B5EF4-FFF2-40B4-BE49-F238E27FC236}">
                <a16:creationId xmlns:a16="http://schemas.microsoft.com/office/drawing/2014/main" id="{DFCFF156-2BAD-4081-9F8A-2C0E0526B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90112-5E0D-4D58-A7C9-C8C282844CF0}"/>
              </a:ext>
            </a:extLst>
          </p:cNvPr>
          <p:cNvSpPr>
            <a:spLocks noGrp="1"/>
          </p:cNvSpPr>
          <p:nvPr>
            <p:ph type="sldNum" sz="quarter" idx="12"/>
          </p:nvPr>
        </p:nvSpPr>
        <p:spPr/>
        <p:txBody>
          <a:bodyPr/>
          <a:lstStyle/>
          <a:p>
            <a:fld id="{3C80EAA3-0BF2-445E-B48E-0D7981603FE6}" type="slidenum">
              <a:rPr lang="en-US" smtClean="0"/>
              <a:t>‹#›</a:t>
            </a:fld>
            <a:endParaRPr lang="en-US"/>
          </a:p>
        </p:txBody>
      </p:sp>
    </p:spTree>
    <p:extLst>
      <p:ext uri="{BB962C8B-B14F-4D97-AF65-F5344CB8AC3E}">
        <p14:creationId xmlns:p14="http://schemas.microsoft.com/office/powerpoint/2010/main" val="274515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BEBC-5D42-45C2-A53C-CE52AA4FC7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63B853-3CEC-4A36-93C1-93A70A492A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196A8-30AC-467E-A05C-B6CBA4E9057A}"/>
              </a:ext>
            </a:extLst>
          </p:cNvPr>
          <p:cNvSpPr>
            <a:spLocks noGrp="1"/>
          </p:cNvSpPr>
          <p:nvPr>
            <p:ph type="dt" sz="half" idx="10"/>
          </p:nvPr>
        </p:nvSpPr>
        <p:spPr/>
        <p:txBody>
          <a:bodyPr/>
          <a:lstStyle/>
          <a:p>
            <a:fld id="{FE865800-7B62-422A-8E57-61E9082CA802}" type="datetimeFigureOut">
              <a:rPr lang="en-US" smtClean="0"/>
              <a:t>7/2/2018</a:t>
            </a:fld>
            <a:endParaRPr lang="en-US"/>
          </a:p>
        </p:txBody>
      </p:sp>
      <p:sp>
        <p:nvSpPr>
          <p:cNvPr id="5" name="Footer Placeholder 4">
            <a:extLst>
              <a:ext uri="{FF2B5EF4-FFF2-40B4-BE49-F238E27FC236}">
                <a16:creationId xmlns:a16="http://schemas.microsoft.com/office/drawing/2014/main" id="{DF787FB0-C285-418C-9147-B8BAB0195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D1FA1-AAFB-4B1A-9CED-98AE50DB2428}"/>
              </a:ext>
            </a:extLst>
          </p:cNvPr>
          <p:cNvSpPr>
            <a:spLocks noGrp="1"/>
          </p:cNvSpPr>
          <p:nvPr>
            <p:ph type="sldNum" sz="quarter" idx="12"/>
          </p:nvPr>
        </p:nvSpPr>
        <p:spPr/>
        <p:txBody>
          <a:bodyPr/>
          <a:lstStyle/>
          <a:p>
            <a:fld id="{3C80EAA3-0BF2-445E-B48E-0D7981603FE6}" type="slidenum">
              <a:rPr lang="en-US" smtClean="0"/>
              <a:t>‹#›</a:t>
            </a:fld>
            <a:endParaRPr lang="en-US"/>
          </a:p>
        </p:txBody>
      </p:sp>
    </p:spTree>
    <p:extLst>
      <p:ext uri="{BB962C8B-B14F-4D97-AF65-F5344CB8AC3E}">
        <p14:creationId xmlns:p14="http://schemas.microsoft.com/office/powerpoint/2010/main" val="20136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ABCD-D1B9-4160-A487-38FF4FA94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F90DBA-9E55-4B40-AAD1-20F2325E1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DCBA15-13AA-4F17-B140-6255DC9E6791}"/>
              </a:ext>
            </a:extLst>
          </p:cNvPr>
          <p:cNvSpPr>
            <a:spLocks noGrp="1"/>
          </p:cNvSpPr>
          <p:nvPr>
            <p:ph type="dt" sz="half" idx="10"/>
          </p:nvPr>
        </p:nvSpPr>
        <p:spPr/>
        <p:txBody>
          <a:bodyPr/>
          <a:lstStyle/>
          <a:p>
            <a:fld id="{FE865800-7B62-422A-8E57-61E9082CA802}" type="datetimeFigureOut">
              <a:rPr lang="en-US" smtClean="0"/>
              <a:t>7/2/2018</a:t>
            </a:fld>
            <a:endParaRPr lang="en-US"/>
          </a:p>
        </p:txBody>
      </p:sp>
      <p:sp>
        <p:nvSpPr>
          <p:cNvPr id="5" name="Footer Placeholder 4">
            <a:extLst>
              <a:ext uri="{FF2B5EF4-FFF2-40B4-BE49-F238E27FC236}">
                <a16:creationId xmlns:a16="http://schemas.microsoft.com/office/drawing/2014/main" id="{1832948B-D966-4BE9-8232-CB794F7A3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E7612-25EA-4B23-8895-D9D1EB7656B9}"/>
              </a:ext>
            </a:extLst>
          </p:cNvPr>
          <p:cNvSpPr>
            <a:spLocks noGrp="1"/>
          </p:cNvSpPr>
          <p:nvPr>
            <p:ph type="sldNum" sz="quarter" idx="12"/>
          </p:nvPr>
        </p:nvSpPr>
        <p:spPr/>
        <p:txBody>
          <a:bodyPr/>
          <a:lstStyle/>
          <a:p>
            <a:fld id="{3C80EAA3-0BF2-445E-B48E-0D7981603FE6}" type="slidenum">
              <a:rPr lang="en-US" smtClean="0"/>
              <a:t>‹#›</a:t>
            </a:fld>
            <a:endParaRPr lang="en-US"/>
          </a:p>
        </p:txBody>
      </p:sp>
    </p:spTree>
    <p:extLst>
      <p:ext uri="{BB962C8B-B14F-4D97-AF65-F5344CB8AC3E}">
        <p14:creationId xmlns:p14="http://schemas.microsoft.com/office/powerpoint/2010/main" val="104866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FC52-5D3B-4774-9676-E3181EDE7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97987-4B8F-4F3B-B580-76BDABF71C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43C3A3-CB63-4FF7-8ED5-28560861AC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41505A-D4F9-494A-A19F-6B1CBC9C104B}"/>
              </a:ext>
            </a:extLst>
          </p:cNvPr>
          <p:cNvSpPr>
            <a:spLocks noGrp="1"/>
          </p:cNvSpPr>
          <p:nvPr>
            <p:ph type="dt" sz="half" idx="10"/>
          </p:nvPr>
        </p:nvSpPr>
        <p:spPr/>
        <p:txBody>
          <a:bodyPr/>
          <a:lstStyle/>
          <a:p>
            <a:fld id="{FE865800-7B62-422A-8E57-61E9082CA802}" type="datetimeFigureOut">
              <a:rPr lang="en-US" smtClean="0"/>
              <a:t>7/2/2018</a:t>
            </a:fld>
            <a:endParaRPr lang="en-US"/>
          </a:p>
        </p:txBody>
      </p:sp>
      <p:sp>
        <p:nvSpPr>
          <p:cNvPr id="6" name="Footer Placeholder 5">
            <a:extLst>
              <a:ext uri="{FF2B5EF4-FFF2-40B4-BE49-F238E27FC236}">
                <a16:creationId xmlns:a16="http://schemas.microsoft.com/office/drawing/2014/main" id="{75333443-17ED-444B-8B1A-F8C568334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8474-AC4F-471A-8F52-B3D8EA349D5E}"/>
              </a:ext>
            </a:extLst>
          </p:cNvPr>
          <p:cNvSpPr>
            <a:spLocks noGrp="1"/>
          </p:cNvSpPr>
          <p:nvPr>
            <p:ph type="sldNum" sz="quarter" idx="12"/>
          </p:nvPr>
        </p:nvSpPr>
        <p:spPr/>
        <p:txBody>
          <a:bodyPr/>
          <a:lstStyle/>
          <a:p>
            <a:fld id="{3C80EAA3-0BF2-445E-B48E-0D7981603FE6}" type="slidenum">
              <a:rPr lang="en-US" smtClean="0"/>
              <a:t>‹#›</a:t>
            </a:fld>
            <a:endParaRPr lang="en-US"/>
          </a:p>
        </p:txBody>
      </p:sp>
    </p:spTree>
    <p:extLst>
      <p:ext uri="{BB962C8B-B14F-4D97-AF65-F5344CB8AC3E}">
        <p14:creationId xmlns:p14="http://schemas.microsoft.com/office/powerpoint/2010/main" val="61206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5A9E-C670-4BA2-BEDB-033A4C8653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470AC-4750-4827-8D66-EE6C47325D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756A51-3C9D-4C0C-900D-86784E68F3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9275AE-D4F1-4C9E-A7D1-92BF8B1CE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97AEF4-E52B-45A6-A6D8-C2D813922D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2A5B9A-9133-4AB9-98D2-B841A7BAEB5B}"/>
              </a:ext>
            </a:extLst>
          </p:cNvPr>
          <p:cNvSpPr>
            <a:spLocks noGrp="1"/>
          </p:cNvSpPr>
          <p:nvPr>
            <p:ph type="dt" sz="half" idx="10"/>
          </p:nvPr>
        </p:nvSpPr>
        <p:spPr/>
        <p:txBody>
          <a:bodyPr/>
          <a:lstStyle/>
          <a:p>
            <a:fld id="{FE865800-7B62-422A-8E57-61E9082CA802}" type="datetimeFigureOut">
              <a:rPr lang="en-US" smtClean="0"/>
              <a:t>7/2/2018</a:t>
            </a:fld>
            <a:endParaRPr lang="en-US"/>
          </a:p>
        </p:txBody>
      </p:sp>
      <p:sp>
        <p:nvSpPr>
          <p:cNvPr id="8" name="Footer Placeholder 7">
            <a:extLst>
              <a:ext uri="{FF2B5EF4-FFF2-40B4-BE49-F238E27FC236}">
                <a16:creationId xmlns:a16="http://schemas.microsoft.com/office/drawing/2014/main" id="{9299FC90-53D1-418F-86BC-AED25B0BCA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115466-63EE-4BBF-8A62-22C89C4ED54C}"/>
              </a:ext>
            </a:extLst>
          </p:cNvPr>
          <p:cNvSpPr>
            <a:spLocks noGrp="1"/>
          </p:cNvSpPr>
          <p:nvPr>
            <p:ph type="sldNum" sz="quarter" idx="12"/>
          </p:nvPr>
        </p:nvSpPr>
        <p:spPr/>
        <p:txBody>
          <a:bodyPr/>
          <a:lstStyle/>
          <a:p>
            <a:fld id="{3C80EAA3-0BF2-445E-B48E-0D7981603FE6}" type="slidenum">
              <a:rPr lang="en-US" smtClean="0"/>
              <a:t>‹#›</a:t>
            </a:fld>
            <a:endParaRPr lang="en-US"/>
          </a:p>
        </p:txBody>
      </p:sp>
    </p:spTree>
    <p:extLst>
      <p:ext uri="{BB962C8B-B14F-4D97-AF65-F5344CB8AC3E}">
        <p14:creationId xmlns:p14="http://schemas.microsoft.com/office/powerpoint/2010/main" val="164749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D69F-CB78-438B-8B7F-A44E2D9182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818436-4C5A-450C-BCE2-F71BB3E4DBC2}"/>
              </a:ext>
            </a:extLst>
          </p:cNvPr>
          <p:cNvSpPr>
            <a:spLocks noGrp="1"/>
          </p:cNvSpPr>
          <p:nvPr>
            <p:ph type="dt" sz="half" idx="10"/>
          </p:nvPr>
        </p:nvSpPr>
        <p:spPr/>
        <p:txBody>
          <a:bodyPr/>
          <a:lstStyle/>
          <a:p>
            <a:fld id="{FE865800-7B62-422A-8E57-61E9082CA802}" type="datetimeFigureOut">
              <a:rPr lang="en-US" smtClean="0"/>
              <a:t>7/2/2018</a:t>
            </a:fld>
            <a:endParaRPr lang="en-US"/>
          </a:p>
        </p:txBody>
      </p:sp>
      <p:sp>
        <p:nvSpPr>
          <p:cNvPr id="4" name="Footer Placeholder 3">
            <a:extLst>
              <a:ext uri="{FF2B5EF4-FFF2-40B4-BE49-F238E27FC236}">
                <a16:creationId xmlns:a16="http://schemas.microsoft.com/office/drawing/2014/main" id="{F2E9129E-0343-41DF-97EC-35432B5737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10476-E5D6-4341-A93F-927E863F9540}"/>
              </a:ext>
            </a:extLst>
          </p:cNvPr>
          <p:cNvSpPr>
            <a:spLocks noGrp="1"/>
          </p:cNvSpPr>
          <p:nvPr>
            <p:ph type="sldNum" sz="quarter" idx="12"/>
          </p:nvPr>
        </p:nvSpPr>
        <p:spPr/>
        <p:txBody>
          <a:bodyPr/>
          <a:lstStyle/>
          <a:p>
            <a:fld id="{3C80EAA3-0BF2-445E-B48E-0D7981603FE6}" type="slidenum">
              <a:rPr lang="en-US" smtClean="0"/>
              <a:t>‹#›</a:t>
            </a:fld>
            <a:endParaRPr lang="en-US"/>
          </a:p>
        </p:txBody>
      </p:sp>
    </p:spTree>
    <p:extLst>
      <p:ext uri="{BB962C8B-B14F-4D97-AF65-F5344CB8AC3E}">
        <p14:creationId xmlns:p14="http://schemas.microsoft.com/office/powerpoint/2010/main" val="300080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8230C-C54C-4DA2-A297-BCC018DE9E55}"/>
              </a:ext>
            </a:extLst>
          </p:cNvPr>
          <p:cNvSpPr>
            <a:spLocks noGrp="1"/>
          </p:cNvSpPr>
          <p:nvPr>
            <p:ph type="dt" sz="half" idx="10"/>
          </p:nvPr>
        </p:nvSpPr>
        <p:spPr/>
        <p:txBody>
          <a:bodyPr/>
          <a:lstStyle/>
          <a:p>
            <a:fld id="{FE865800-7B62-422A-8E57-61E9082CA802}" type="datetimeFigureOut">
              <a:rPr lang="en-US" smtClean="0"/>
              <a:t>7/2/2018</a:t>
            </a:fld>
            <a:endParaRPr lang="en-US"/>
          </a:p>
        </p:txBody>
      </p:sp>
      <p:sp>
        <p:nvSpPr>
          <p:cNvPr id="3" name="Footer Placeholder 2">
            <a:extLst>
              <a:ext uri="{FF2B5EF4-FFF2-40B4-BE49-F238E27FC236}">
                <a16:creationId xmlns:a16="http://schemas.microsoft.com/office/drawing/2014/main" id="{4B3F8CDA-49F6-40A6-9590-0879426D6D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254DC0-9374-4D4B-AC83-BFECA58D6228}"/>
              </a:ext>
            </a:extLst>
          </p:cNvPr>
          <p:cNvSpPr>
            <a:spLocks noGrp="1"/>
          </p:cNvSpPr>
          <p:nvPr>
            <p:ph type="sldNum" sz="quarter" idx="12"/>
          </p:nvPr>
        </p:nvSpPr>
        <p:spPr/>
        <p:txBody>
          <a:bodyPr/>
          <a:lstStyle/>
          <a:p>
            <a:fld id="{3C80EAA3-0BF2-445E-B48E-0D7981603FE6}" type="slidenum">
              <a:rPr lang="en-US" smtClean="0"/>
              <a:t>‹#›</a:t>
            </a:fld>
            <a:endParaRPr lang="en-US"/>
          </a:p>
        </p:txBody>
      </p:sp>
    </p:spTree>
    <p:extLst>
      <p:ext uri="{BB962C8B-B14F-4D97-AF65-F5344CB8AC3E}">
        <p14:creationId xmlns:p14="http://schemas.microsoft.com/office/powerpoint/2010/main" val="142497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01E5-A36B-4DE8-8A01-599314398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F24E5-D815-445F-A009-B65248A98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FABC85-7C27-44B0-9CAD-99A1C121B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99C593-AA93-4B61-BF7B-34F8367228AC}"/>
              </a:ext>
            </a:extLst>
          </p:cNvPr>
          <p:cNvSpPr>
            <a:spLocks noGrp="1"/>
          </p:cNvSpPr>
          <p:nvPr>
            <p:ph type="dt" sz="half" idx="10"/>
          </p:nvPr>
        </p:nvSpPr>
        <p:spPr/>
        <p:txBody>
          <a:bodyPr/>
          <a:lstStyle/>
          <a:p>
            <a:fld id="{FE865800-7B62-422A-8E57-61E9082CA802}" type="datetimeFigureOut">
              <a:rPr lang="en-US" smtClean="0"/>
              <a:t>7/2/2018</a:t>
            </a:fld>
            <a:endParaRPr lang="en-US"/>
          </a:p>
        </p:txBody>
      </p:sp>
      <p:sp>
        <p:nvSpPr>
          <p:cNvPr id="6" name="Footer Placeholder 5">
            <a:extLst>
              <a:ext uri="{FF2B5EF4-FFF2-40B4-BE49-F238E27FC236}">
                <a16:creationId xmlns:a16="http://schemas.microsoft.com/office/drawing/2014/main" id="{F2FA10BF-9163-472C-BD2F-81B09ED1F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E83AB-431E-4A43-9D07-43942B32B92F}"/>
              </a:ext>
            </a:extLst>
          </p:cNvPr>
          <p:cNvSpPr>
            <a:spLocks noGrp="1"/>
          </p:cNvSpPr>
          <p:nvPr>
            <p:ph type="sldNum" sz="quarter" idx="12"/>
          </p:nvPr>
        </p:nvSpPr>
        <p:spPr/>
        <p:txBody>
          <a:bodyPr/>
          <a:lstStyle/>
          <a:p>
            <a:fld id="{3C80EAA3-0BF2-445E-B48E-0D7981603FE6}" type="slidenum">
              <a:rPr lang="en-US" smtClean="0"/>
              <a:t>‹#›</a:t>
            </a:fld>
            <a:endParaRPr lang="en-US"/>
          </a:p>
        </p:txBody>
      </p:sp>
    </p:spTree>
    <p:extLst>
      <p:ext uri="{BB962C8B-B14F-4D97-AF65-F5344CB8AC3E}">
        <p14:creationId xmlns:p14="http://schemas.microsoft.com/office/powerpoint/2010/main" val="138341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8015-2B04-47B5-BFE3-E5356E407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542082-3B90-4FF6-90C9-89510C6FC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64F80-1914-4129-BF76-20BB21E27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AB6F53-B9F5-427E-951E-31631FB5CD0D}"/>
              </a:ext>
            </a:extLst>
          </p:cNvPr>
          <p:cNvSpPr>
            <a:spLocks noGrp="1"/>
          </p:cNvSpPr>
          <p:nvPr>
            <p:ph type="dt" sz="half" idx="10"/>
          </p:nvPr>
        </p:nvSpPr>
        <p:spPr/>
        <p:txBody>
          <a:bodyPr/>
          <a:lstStyle/>
          <a:p>
            <a:fld id="{FE865800-7B62-422A-8E57-61E9082CA802}" type="datetimeFigureOut">
              <a:rPr lang="en-US" smtClean="0"/>
              <a:t>7/2/2018</a:t>
            </a:fld>
            <a:endParaRPr lang="en-US"/>
          </a:p>
        </p:txBody>
      </p:sp>
      <p:sp>
        <p:nvSpPr>
          <p:cNvPr id="6" name="Footer Placeholder 5">
            <a:extLst>
              <a:ext uri="{FF2B5EF4-FFF2-40B4-BE49-F238E27FC236}">
                <a16:creationId xmlns:a16="http://schemas.microsoft.com/office/drawing/2014/main" id="{CA29B0C7-775F-4813-93D0-D55529643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DA318-82E2-4B69-A222-8DD27C4C305C}"/>
              </a:ext>
            </a:extLst>
          </p:cNvPr>
          <p:cNvSpPr>
            <a:spLocks noGrp="1"/>
          </p:cNvSpPr>
          <p:nvPr>
            <p:ph type="sldNum" sz="quarter" idx="12"/>
          </p:nvPr>
        </p:nvSpPr>
        <p:spPr/>
        <p:txBody>
          <a:bodyPr/>
          <a:lstStyle/>
          <a:p>
            <a:fld id="{3C80EAA3-0BF2-445E-B48E-0D7981603FE6}" type="slidenum">
              <a:rPr lang="en-US" smtClean="0"/>
              <a:t>‹#›</a:t>
            </a:fld>
            <a:endParaRPr lang="en-US"/>
          </a:p>
        </p:txBody>
      </p:sp>
    </p:spTree>
    <p:extLst>
      <p:ext uri="{BB962C8B-B14F-4D97-AF65-F5344CB8AC3E}">
        <p14:creationId xmlns:p14="http://schemas.microsoft.com/office/powerpoint/2010/main" val="40146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D69D82-DCA6-40F5-993C-71E972D7C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ED9FDA-36E4-4706-8F02-F2D220EC7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FC709-6CDD-4AE9-9D8C-5CCD228F84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65800-7B62-422A-8E57-61E9082CA802}" type="datetimeFigureOut">
              <a:rPr lang="en-US" smtClean="0"/>
              <a:t>7/2/2018</a:t>
            </a:fld>
            <a:endParaRPr lang="en-US"/>
          </a:p>
        </p:txBody>
      </p:sp>
      <p:sp>
        <p:nvSpPr>
          <p:cNvPr id="5" name="Footer Placeholder 4">
            <a:extLst>
              <a:ext uri="{FF2B5EF4-FFF2-40B4-BE49-F238E27FC236}">
                <a16:creationId xmlns:a16="http://schemas.microsoft.com/office/drawing/2014/main" id="{7FB9A0E8-825B-4184-A3F2-A1E63FD34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6935EC-511D-47D7-AA04-86C662868C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0EAA3-0BF2-445E-B48E-0D7981603FE6}" type="slidenum">
              <a:rPr lang="en-US" smtClean="0"/>
              <a:t>‹#›</a:t>
            </a:fld>
            <a:endParaRPr lang="en-US"/>
          </a:p>
        </p:txBody>
      </p:sp>
    </p:spTree>
    <p:extLst>
      <p:ext uri="{BB962C8B-B14F-4D97-AF65-F5344CB8AC3E}">
        <p14:creationId xmlns:p14="http://schemas.microsoft.com/office/powerpoint/2010/main" val="639364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563F-7467-4E43-97DA-66AC08D148B8}"/>
              </a:ext>
            </a:extLst>
          </p:cNvPr>
          <p:cNvSpPr>
            <a:spLocks noGrp="1"/>
          </p:cNvSpPr>
          <p:nvPr>
            <p:ph type="title"/>
          </p:nvPr>
        </p:nvSpPr>
        <p:spPr/>
        <p:txBody>
          <a:bodyPr/>
          <a:lstStyle/>
          <a:p>
            <a:pPr algn="ctr"/>
            <a:r>
              <a:rPr lang="es-CO" b="1" dirty="0">
                <a:latin typeface="Arial" panose="020B0604020202020204" pitchFamily="34" charset="0"/>
                <a:cs typeface="Arial" panose="020B0604020202020204" pitchFamily="34" charset="0"/>
              </a:rPr>
              <a:t>LINEA DEL TIEMPO BEBIDAS ALCOHOLICAS Y NO ALCOHOLICAS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A1C91D-0357-4661-B0B9-7A605AE39DCE}"/>
              </a:ext>
            </a:extLst>
          </p:cNvPr>
          <p:cNvSpPr>
            <a:spLocks noGrp="1"/>
          </p:cNvSpPr>
          <p:nvPr>
            <p:ph idx="1"/>
          </p:nvPr>
        </p:nvSpPr>
        <p:spPr/>
        <p:txBody>
          <a:bodyPr>
            <a:normAutofit lnSpcReduction="10000"/>
          </a:bodyPr>
          <a:lstStyle/>
          <a:p>
            <a:pPr marL="0" indent="0" algn="r">
              <a:buNone/>
            </a:pPr>
            <a:endParaRPr lang="es-CO" dirty="0"/>
          </a:p>
          <a:p>
            <a:pPr marL="0" indent="0" algn="r">
              <a:buNone/>
            </a:pPr>
            <a:endParaRPr lang="es-CO" dirty="0"/>
          </a:p>
          <a:p>
            <a:pPr marL="0" indent="0" algn="r">
              <a:buNone/>
            </a:pPr>
            <a:endParaRPr lang="es-CO" dirty="0"/>
          </a:p>
          <a:p>
            <a:pPr marL="0" indent="0" algn="r">
              <a:buNone/>
            </a:pPr>
            <a:endParaRPr lang="es-CO" dirty="0"/>
          </a:p>
          <a:p>
            <a:pPr marL="0" indent="0" algn="r">
              <a:buNone/>
            </a:pPr>
            <a:endParaRPr lang="es-CO" dirty="0"/>
          </a:p>
          <a:p>
            <a:pPr marL="0" indent="0" algn="r">
              <a:buNone/>
            </a:pPr>
            <a:r>
              <a:rPr lang="es-CO" dirty="0"/>
              <a:t>Unidad 1 Actividad 3</a:t>
            </a:r>
          </a:p>
          <a:p>
            <a:pPr marL="0" indent="0" algn="r">
              <a:buNone/>
            </a:pPr>
            <a:r>
              <a:rPr lang="es-CO" dirty="0"/>
              <a:t>Momento Impediente</a:t>
            </a:r>
          </a:p>
          <a:p>
            <a:pPr marL="0" indent="0" algn="r">
              <a:buNone/>
            </a:pPr>
            <a:r>
              <a:rPr lang="es-CO" dirty="0"/>
              <a:t>Actividad Integradora</a:t>
            </a:r>
          </a:p>
          <a:p>
            <a:pPr marL="0" indent="0" algn="r">
              <a:buNone/>
            </a:pPr>
            <a:r>
              <a:rPr lang="es-CO" dirty="0"/>
              <a:t>Presentado por : Angela Parada</a:t>
            </a:r>
            <a:endParaRPr lang="en-US" dirty="0"/>
          </a:p>
        </p:txBody>
      </p:sp>
    </p:spTree>
    <p:extLst>
      <p:ext uri="{BB962C8B-B14F-4D97-AF65-F5344CB8AC3E}">
        <p14:creationId xmlns:p14="http://schemas.microsoft.com/office/powerpoint/2010/main" val="264456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220DC084-5E7E-49EB-AB5E-A13F200530D3}"/>
              </a:ext>
            </a:extLst>
          </p:cNvPr>
          <p:cNvSpPr/>
          <p:nvPr/>
        </p:nvSpPr>
        <p:spPr>
          <a:xfrm>
            <a:off x="120691" y="3678007"/>
            <a:ext cx="11557590" cy="450005"/>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1000" b="1" dirty="0">
                <a:solidFill>
                  <a:schemeClr val="tx1"/>
                </a:solidFill>
                <a:latin typeface="Arial" panose="020B0604020202020204" pitchFamily="34" charset="0"/>
                <a:cs typeface="Arial" panose="020B0604020202020204" pitchFamily="34" charset="0"/>
              </a:rPr>
              <a:t>10.000 a.C     9000 a.C       7000 a.C     6000 a.C         5400 a. C          4000 a.C    4500 a. C     3000 a.C    2000 a.C    1100 a.C    721-823    1100    1494    Siglo XVI ( 1501-1600)    1601       1650</a:t>
            </a:r>
            <a:endParaRPr lang="en-US" sz="1000" b="1" dirty="0">
              <a:solidFill>
                <a:schemeClr val="tx1"/>
              </a:solidFill>
              <a:latin typeface="Arial" panose="020B0604020202020204" pitchFamily="34" charset="0"/>
              <a:cs typeface="Arial" panose="020B0604020202020204" pitchFamily="34" charset="0"/>
            </a:endParaRPr>
          </a:p>
        </p:txBody>
      </p:sp>
      <p:sp>
        <p:nvSpPr>
          <p:cNvPr id="5" name="Arrow: Down 4">
            <a:extLst>
              <a:ext uri="{FF2B5EF4-FFF2-40B4-BE49-F238E27FC236}">
                <a16:creationId xmlns:a16="http://schemas.microsoft.com/office/drawing/2014/main" id="{D008BB81-E2FF-42F7-955A-339A43CE0D7F}"/>
              </a:ext>
            </a:extLst>
          </p:cNvPr>
          <p:cNvSpPr/>
          <p:nvPr/>
        </p:nvSpPr>
        <p:spPr>
          <a:xfrm>
            <a:off x="392234" y="1052284"/>
            <a:ext cx="190171" cy="2708644"/>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947667DF-5DB7-425A-BB3C-B7D47FD23854}"/>
              </a:ext>
            </a:extLst>
          </p:cNvPr>
          <p:cNvSpPr/>
          <p:nvPr/>
        </p:nvSpPr>
        <p:spPr>
          <a:xfrm>
            <a:off x="964964" y="1936860"/>
            <a:ext cx="217015" cy="1824068"/>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AD221C5-581F-4ACE-9114-354BAF124202}"/>
              </a:ext>
            </a:extLst>
          </p:cNvPr>
          <p:cNvSpPr/>
          <p:nvPr/>
        </p:nvSpPr>
        <p:spPr>
          <a:xfrm>
            <a:off x="28084" y="566743"/>
            <a:ext cx="1443205" cy="477718"/>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1000" dirty="0">
                <a:latin typeface="Arial" panose="020B0604020202020204" pitchFamily="34" charset="0"/>
                <a:cs typeface="Arial" panose="020B0604020202020204" pitchFamily="34" charset="0"/>
              </a:rPr>
              <a:t> </a:t>
            </a:r>
            <a:r>
              <a:rPr lang="es-CO" sz="900" dirty="0">
                <a:solidFill>
                  <a:schemeClr val="tx1"/>
                </a:solidFill>
                <a:latin typeface="Arial" panose="020B0604020202020204" pitchFamily="34" charset="0"/>
                <a:cs typeface="Arial" panose="020B0604020202020204" pitchFamily="34" charset="0"/>
              </a:rPr>
              <a:t>Surgimiento homo sapiens aguamiel</a:t>
            </a:r>
          </a:p>
          <a:p>
            <a:pPr algn="ctr"/>
            <a:r>
              <a:rPr lang="es-CO" sz="900" dirty="0">
                <a:solidFill>
                  <a:schemeClr val="tx1"/>
                </a:solidFill>
                <a:latin typeface="Arial" panose="020B0604020202020204" pitchFamily="34" charset="0"/>
                <a:cs typeface="Arial" panose="020B0604020202020204" pitchFamily="34" charset="0"/>
              </a:rPr>
              <a:t>Fermentación de frutas</a:t>
            </a:r>
            <a:endParaRPr lang="en-US" sz="900" dirty="0">
              <a:solidFill>
                <a:schemeClr val="tx1"/>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E61DC2D0-E92F-4572-A376-C6755AEBE52C}"/>
              </a:ext>
            </a:extLst>
          </p:cNvPr>
          <p:cNvSpPr/>
          <p:nvPr/>
        </p:nvSpPr>
        <p:spPr>
          <a:xfrm>
            <a:off x="597529" y="1403730"/>
            <a:ext cx="1780451" cy="51952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solidFill>
                  <a:schemeClr val="tx1"/>
                </a:solidFill>
                <a:latin typeface="Arial" panose="020B0604020202020204" pitchFamily="34" charset="0"/>
                <a:cs typeface="Arial" panose="020B0604020202020204" pitchFamily="34" charset="0"/>
              </a:rPr>
              <a:t>Una bebida a base de arroz, uva, miel y bayas de espina blanco</a:t>
            </a:r>
          </a:p>
          <a:p>
            <a:pPr algn="ctr"/>
            <a:r>
              <a:rPr lang="es-CO" sz="900" dirty="0">
                <a:solidFill>
                  <a:schemeClr val="tx1"/>
                </a:solidFill>
                <a:latin typeface="Arial" panose="020B0604020202020204" pitchFamily="34" charset="0"/>
                <a:cs typeface="Arial" panose="020B0604020202020204" pitchFamily="34" charset="0"/>
              </a:rPr>
              <a:t>(China)</a:t>
            </a:r>
            <a:endParaRPr lang="en-US" sz="900" dirty="0">
              <a:solidFill>
                <a:schemeClr val="tx1"/>
              </a:solidFill>
              <a:latin typeface="Arial" panose="020B0604020202020204" pitchFamily="34" charset="0"/>
              <a:cs typeface="Arial" panose="020B0604020202020204" pitchFamily="34" charset="0"/>
            </a:endParaRPr>
          </a:p>
        </p:txBody>
      </p:sp>
      <p:sp>
        <p:nvSpPr>
          <p:cNvPr id="12" name="Arrow: Down 11">
            <a:extLst>
              <a:ext uri="{FF2B5EF4-FFF2-40B4-BE49-F238E27FC236}">
                <a16:creationId xmlns:a16="http://schemas.microsoft.com/office/drawing/2014/main" id="{BF8608F8-527C-4222-9792-045A0A4A2772}"/>
              </a:ext>
            </a:extLst>
          </p:cNvPr>
          <p:cNvSpPr/>
          <p:nvPr/>
        </p:nvSpPr>
        <p:spPr>
          <a:xfrm>
            <a:off x="1923540" y="3057193"/>
            <a:ext cx="179645" cy="743614"/>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6D73E44-26CE-4B2E-88BD-6E3818047978}"/>
              </a:ext>
            </a:extLst>
          </p:cNvPr>
          <p:cNvSpPr/>
          <p:nvPr/>
        </p:nvSpPr>
        <p:spPr>
          <a:xfrm>
            <a:off x="1181979" y="2313579"/>
            <a:ext cx="1593471" cy="74361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800" dirty="0">
                <a:solidFill>
                  <a:schemeClr val="tx1"/>
                </a:solidFill>
                <a:latin typeface="Arial" panose="020B0604020202020204" pitchFamily="34" charset="0"/>
                <a:cs typeface="Arial" panose="020B0604020202020204" pitchFamily="34" charset="0"/>
              </a:rPr>
              <a:t>Domesticación del maíz</a:t>
            </a:r>
          </a:p>
          <a:p>
            <a:pPr algn="ctr"/>
            <a:r>
              <a:rPr lang="es-CO" sz="800" dirty="0">
                <a:solidFill>
                  <a:schemeClr val="tx1"/>
                </a:solidFill>
                <a:latin typeface="Arial" panose="020B0604020202020204" pitchFamily="34" charset="0"/>
                <a:cs typeface="Arial" panose="020B0604020202020204" pitchFamily="34" charset="0"/>
              </a:rPr>
              <a:t>Chicha </a:t>
            </a:r>
          </a:p>
          <a:p>
            <a:pPr algn="ctr"/>
            <a:r>
              <a:rPr lang="es-CO" sz="800" dirty="0">
                <a:solidFill>
                  <a:schemeClr val="tx1"/>
                </a:solidFill>
                <a:latin typeface="Arial" panose="020B0604020202020204" pitchFamily="34" charset="0"/>
                <a:cs typeface="Arial" panose="020B0604020202020204" pitchFamily="34" charset="0"/>
              </a:rPr>
              <a:t>Elaborado con maíz fermentado </a:t>
            </a:r>
          </a:p>
          <a:p>
            <a:pPr algn="ctr"/>
            <a:r>
              <a:rPr lang="es-CO" sz="800" dirty="0">
                <a:solidFill>
                  <a:schemeClr val="tx1"/>
                </a:solidFill>
                <a:latin typeface="Arial" panose="020B0604020202020204" pitchFamily="34" charset="0"/>
                <a:cs typeface="Arial" panose="020B0604020202020204" pitchFamily="34" charset="0"/>
              </a:rPr>
              <a:t>Primera evidencia B Alcohólicas en Jiahu, China </a:t>
            </a:r>
            <a:endParaRPr lang="en-US" sz="800" dirty="0">
              <a:solidFill>
                <a:schemeClr val="tx1"/>
              </a:solidFill>
              <a:latin typeface="Arial" panose="020B0604020202020204"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4A49AD05-8B2A-49D9-9FC3-43E83905D397}"/>
              </a:ext>
            </a:extLst>
          </p:cNvPr>
          <p:cNvSpPr/>
          <p:nvPr/>
        </p:nvSpPr>
        <p:spPr>
          <a:xfrm>
            <a:off x="2363690" y="353385"/>
            <a:ext cx="1697947" cy="78865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sz="800" dirty="0">
              <a:latin typeface="Arial" panose="020B0604020202020204" pitchFamily="34" charset="0"/>
              <a:cs typeface="Arial" panose="020B0604020202020204" pitchFamily="34" charset="0"/>
            </a:endParaRPr>
          </a:p>
          <a:p>
            <a:pPr algn="ctr"/>
            <a:r>
              <a:rPr lang="es-CO" sz="800" dirty="0">
                <a:solidFill>
                  <a:schemeClr val="tx1"/>
                </a:solidFill>
                <a:latin typeface="Arial" panose="020B0604020202020204" pitchFamily="34" charset="0"/>
                <a:cs typeface="Arial" panose="020B0604020202020204" pitchFamily="34" charset="0"/>
              </a:rPr>
              <a:t>Domesticación Uva</a:t>
            </a:r>
          </a:p>
          <a:p>
            <a:pPr algn="ctr"/>
            <a:r>
              <a:rPr lang="es-CO" sz="800" dirty="0">
                <a:solidFill>
                  <a:schemeClr val="tx1"/>
                </a:solidFill>
                <a:latin typeface="Arial" panose="020B0604020202020204" pitchFamily="34" charset="0"/>
                <a:cs typeface="Arial" panose="020B0604020202020204" pitchFamily="34" charset="0"/>
              </a:rPr>
              <a:t>(África)</a:t>
            </a:r>
          </a:p>
          <a:p>
            <a:pPr algn="ctr"/>
            <a:r>
              <a:rPr lang="es-CO" sz="800" dirty="0">
                <a:solidFill>
                  <a:schemeClr val="tx1"/>
                </a:solidFill>
                <a:latin typeface="Arial" panose="020B0604020202020204" pitchFamily="34" charset="0"/>
                <a:cs typeface="Arial" panose="020B0604020202020204" pitchFamily="34" charset="0"/>
              </a:rPr>
              <a:t>Cerveza de sorgo</a:t>
            </a:r>
          </a:p>
          <a:p>
            <a:pPr algn="ctr"/>
            <a:r>
              <a:rPr lang="es-CO" sz="800" dirty="0">
                <a:solidFill>
                  <a:schemeClr val="tx1"/>
                </a:solidFill>
                <a:latin typeface="Arial" panose="020B0604020202020204" pitchFamily="34" charset="0"/>
                <a:cs typeface="Arial" panose="020B0604020202020204" pitchFamily="34" charset="0"/>
              </a:rPr>
              <a:t>Elaborada con un grano nutritivo extendido por todo el Sahel</a:t>
            </a:r>
          </a:p>
          <a:p>
            <a:pPr algn="ctr"/>
            <a:endParaRPr lang="es-CO" sz="1100" dirty="0">
              <a:latin typeface="Arial" panose="020B0604020202020204" pitchFamily="34" charset="0"/>
              <a:cs typeface="Arial" panose="020B0604020202020204" pitchFamily="34" charset="0"/>
            </a:endParaRPr>
          </a:p>
        </p:txBody>
      </p:sp>
      <p:sp>
        <p:nvSpPr>
          <p:cNvPr id="18" name="Arrow: Up 17">
            <a:extLst>
              <a:ext uri="{FF2B5EF4-FFF2-40B4-BE49-F238E27FC236}">
                <a16:creationId xmlns:a16="http://schemas.microsoft.com/office/drawing/2014/main" id="{55B5BCFB-C586-4809-B1CF-61006E8683CE}"/>
              </a:ext>
            </a:extLst>
          </p:cNvPr>
          <p:cNvSpPr/>
          <p:nvPr/>
        </p:nvSpPr>
        <p:spPr>
          <a:xfrm rot="10800000">
            <a:off x="9591167" y="2267919"/>
            <a:ext cx="227136" cy="1511182"/>
          </a:xfrm>
          <a:prstGeom prs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4A25D15D-AF76-4D06-A6F6-806A222D033B}"/>
              </a:ext>
            </a:extLst>
          </p:cNvPr>
          <p:cNvSpPr/>
          <p:nvPr/>
        </p:nvSpPr>
        <p:spPr>
          <a:xfrm>
            <a:off x="3000583" y="2510525"/>
            <a:ext cx="1338159" cy="57004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solidFill>
                  <a:schemeClr val="tx1"/>
                </a:solidFill>
                <a:latin typeface="Arial" panose="020B0604020202020204" pitchFamily="34" charset="0"/>
                <a:cs typeface="Arial" panose="020B0604020202020204" pitchFamily="34" charset="0"/>
              </a:rPr>
              <a:t>Origen vino uva</a:t>
            </a:r>
          </a:p>
          <a:p>
            <a:pPr algn="ctr"/>
            <a:r>
              <a:rPr lang="es-CO" sz="900" dirty="0">
                <a:solidFill>
                  <a:schemeClr val="tx1"/>
                </a:solidFill>
                <a:latin typeface="Arial" panose="020B0604020202020204" pitchFamily="34" charset="0"/>
                <a:cs typeface="Arial" panose="020B0604020202020204" pitchFamily="34" charset="0"/>
              </a:rPr>
              <a:t>Proviene de los montes (Zagros, en Irán)</a:t>
            </a:r>
            <a:endParaRPr lang="en-US" sz="900" dirty="0">
              <a:solidFill>
                <a:schemeClr val="tx1"/>
              </a:solidFill>
              <a:latin typeface="Arial" panose="020B0604020202020204" pitchFamily="34" charset="0"/>
              <a:cs typeface="Arial" panose="020B0604020202020204" pitchFamily="34" charset="0"/>
            </a:endParaRPr>
          </a:p>
        </p:txBody>
      </p:sp>
      <p:sp>
        <p:nvSpPr>
          <p:cNvPr id="22" name="Arrow: Down 21">
            <a:extLst>
              <a:ext uri="{FF2B5EF4-FFF2-40B4-BE49-F238E27FC236}">
                <a16:creationId xmlns:a16="http://schemas.microsoft.com/office/drawing/2014/main" id="{A3F34D1A-5A4F-4D14-A999-3BFF54534490}"/>
              </a:ext>
            </a:extLst>
          </p:cNvPr>
          <p:cNvSpPr/>
          <p:nvPr/>
        </p:nvSpPr>
        <p:spPr>
          <a:xfrm>
            <a:off x="7069229" y="1277662"/>
            <a:ext cx="227136" cy="2476168"/>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6FBF6158-0CD9-4922-9365-832E80B58E54}"/>
              </a:ext>
            </a:extLst>
          </p:cNvPr>
          <p:cNvSpPr/>
          <p:nvPr/>
        </p:nvSpPr>
        <p:spPr>
          <a:xfrm>
            <a:off x="7772876" y="5425646"/>
            <a:ext cx="2150653" cy="73050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900" dirty="0">
                <a:solidFill>
                  <a:schemeClr val="tx1"/>
                </a:solidFill>
                <a:latin typeface="arial" panose="020B0604020202020204" pitchFamily="34" charset="0"/>
              </a:rPr>
              <a:t>Obtenida por la destilación de la malta fermentada de cereales como cebada, trigo, centeno y maíz</a:t>
            </a:r>
          </a:p>
          <a:p>
            <a:pPr algn="ctr"/>
            <a:r>
              <a:rPr lang="es-ES" sz="900" dirty="0">
                <a:solidFill>
                  <a:schemeClr val="tx1"/>
                </a:solidFill>
                <a:latin typeface="arial" panose="020B0604020202020204" pitchFamily="34" charset="0"/>
                <a:cs typeface="Arial" panose="020B0604020202020204" pitchFamily="34" charset="0"/>
              </a:rPr>
              <a:t>(Whisky)</a:t>
            </a:r>
          </a:p>
          <a:p>
            <a:pPr algn="ctr"/>
            <a:r>
              <a:rPr lang="es-ES" sz="900" dirty="0">
                <a:solidFill>
                  <a:schemeClr val="tx1"/>
                </a:solidFill>
                <a:latin typeface="arial" panose="020B0604020202020204" pitchFamily="34" charset="0"/>
                <a:cs typeface="Arial" panose="020B0604020202020204" pitchFamily="34" charset="0"/>
              </a:rPr>
              <a:t>Escocia</a:t>
            </a:r>
            <a:endParaRPr lang="en-US" sz="900" dirty="0">
              <a:solidFill>
                <a:schemeClr val="tx1"/>
              </a:solidFill>
              <a:latin typeface="Arial" panose="020B0604020202020204" pitchFamily="34" charset="0"/>
              <a:cs typeface="Arial" panose="020B0604020202020204" pitchFamily="34" charset="0"/>
            </a:endParaRPr>
          </a:p>
        </p:txBody>
      </p:sp>
      <p:sp>
        <p:nvSpPr>
          <p:cNvPr id="24" name="Arrow: Up 23">
            <a:extLst>
              <a:ext uri="{FF2B5EF4-FFF2-40B4-BE49-F238E27FC236}">
                <a16:creationId xmlns:a16="http://schemas.microsoft.com/office/drawing/2014/main" id="{F345A21D-6380-4614-886E-22286362D0DA}"/>
              </a:ext>
            </a:extLst>
          </p:cNvPr>
          <p:cNvSpPr/>
          <p:nvPr/>
        </p:nvSpPr>
        <p:spPr>
          <a:xfrm>
            <a:off x="4987936" y="4016602"/>
            <a:ext cx="171613" cy="450005"/>
          </a:xfrm>
          <a:prstGeom prs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36C4D937-74F9-4FC8-BFC6-1AE13B9C2F68}"/>
              </a:ext>
            </a:extLst>
          </p:cNvPr>
          <p:cNvSpPr/>
          <p:nvPr/>
        </p:nvSpPr>
        <p:spPr>
          <a:xfrm>
            <a:off x="7737486" y="2366438"/>
            <a:ext cx="1247500" cy="54535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solidFill>
                  <a:schemeClr val="tx1"/>
                </a:solidFill>
                <a:latin typeface="Arial" panose="020B0604020202020204" pitchFamily="34" charset="0"/>
                <a:cs typeface="Arial" panose="020B0604020202020204" pitchFamily="34" charset="0"/>
              </a:rPr>
              <a:t>Aguardiente (Alcohol Etílico)</a:t>
            </a:r>
          </a:p>
          <a:p>
            <a:pPr algn="ctr"/>
            <a:r>
              <a:rPr lang="es-CO" sz="900" dirty="0">
                <a:solidFill>
                  <a:schemeClr val="tx1"/>
                </a:solidFill>
                <a:latin typeface="Arial" panose="020B0604020202020204" pitchFamily="34" charset="0"/>
                <a:cs typeface="Arial" panose="020B0604020202020204" pitchFamily="34" charset="0"/>
              </a:rPr>
              <a:t>Fines curativos</a:t>
            </a:r>
          </a:p>
          <a:p>
            <a:pPr algn="ctr"/>
            <a:r>
              <a:rPr lang="es-CO" sz="900" dirty="0">
                <a:solidFill>
                  <a:schemeClr val="tx1"/>
                </a:solidFill>
                <a:latin typeface="Arial" panose="020B0604020202020204" pitchFamily="34" charset="0"/>
                <a:cs typeface="Arial" panose="020B0604020202020204" pitchFamily="34" charset="0"/>
              </a:rPr>
              <a:t>Italia</a:t>
            </a:r>
            <a:endParaRPr lang="en-US" sz="900" dirty="0">
              <a:solidFill>
                <a:schemeClr val="tx1"/>
              </a:solidFill>
              <a:latin typeface="Arial" panose="020B0604020202020204" pitchFamily="34" charset="0"/>
              <a:cs typeface="Arial" panose="020B0604020202020204" pitchFamily="34" charset="0"/>
            </a:endParaRPr>
          </a:p>
        </p:txBody>
      </p:sp>
      <p:sp>
        <p:nvSpPr>
          <p:cNvPr id="26" name="Arrow: Up 25">
            <a:extLst>
              <a:ext uri="{FF2B5EF4-FFF2-40B4-BE49-F238E27FC236}">
                <a16:creationId xmlns:a16="http://schemas.microsoft.com/office/drawing/2014/main" id="{1D92701D-6C1F-47A7-A385-5B9EC05C1348}"/>
              </a:ext>
            </a:extLst>
          </p:cNvPr>
          <p:cNvSpPr/>
          <p:nvPr/>
        </p:nvSpPr>
        <p:spPr>
          <a:xfrm>
            <a:off x="4736941" y="2614604"/>
            <a:ext cx="227136" cy="706755"/>
          </a:xfrm>
          <a:prstGeom prs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0126073-717C-46E3-923C-574F9DF3A263}"/>
              </a:ext>
            </a:extLst>
          </p:cNvPr>
          <p:cNvSpPr/>
          <p:nvPr/>
        </p:nvSpPr>
        <p:spPr>
          <a:xfrm>
            <a:off x="4668757" y="1482796"/>
            <a:ext cx="2097382" cy="112160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800" dirty="0">
                <a:solidFill>
                  <a:schemeClr val="tx1"/>
                </a:solidFill>
                <a:latin typeface="Arial" panose="020B0604020202020204" pitchFamily="34" charset="0"/>
                <a:cs typeface="Arial" panose="020B0604020202020204" pitchFamily="34" charset="0"/>
              </a:rPr>
              <a:t>Primera evidencia de cerveza de cebada, en Godin Tepe , Irán.</a:t>
            </a:r>
          </a:p>
          <a:p>
            <a:pPr algn="ctr"/>
            <a:r>
              <a:rPr lang="es-CO" sz="800" dirty="0">
                <a:solidFill>
                  <a:schemeClr val="tx1"/>
                </a:solidFill>
                <a:latin typeface="Arial" panose="020B0604020202020204" pitchFamily="34" charset="0"/>
                <a:cs typeface="Arial" panose="020B0604020202020204" pitchFamily="34" charset="0"/>
              </a:rPr>
              <a:t>Cerveza de Yuca</a:t>
            </a:r>
          </a:p>
          <a:p>
            <a:pPr algn="ctr"/>
            <a:r>
              <a:rPr lang="es-CO" sz="800" dirty="0">
                <a:solidFill>
                  <a:schemeClr val="tx1"/>
                </a:solidFill>
                <a:latin typeface="Arial" panose="020B0604020202020204" pitchFamily="34" charset="0"/>
                <a:cs typeface="Arial" panose="020B0604020202020204" pitchFamily="34" charset="0"/>
              </a:rPr>
              <a:t>Bebida muy potente elaborada por la masticación de primero la raíz amilácea  enzina de la saliva que convierte el almidón en azúcar fermentada, Vino de Cacao </a:t>
            </a:r>
          </a:p>
          <a:p>
            <a:pPr algn="ctr"/>
            <a:r>
              <a:rPr lang="es-CO" sz="800" dirty="0">
                <a:solidFill>
                  <a:schemeClr val="tx1"/>
                </a:solidFill>
                <a:latin typeface="Arial" panose="020B0604020202020204" pitchFamily="34" charset="0"/>
                <a:cs typeface="Arial" panose="020B0604020202020204" pitchFamily="34" charset="0"/>
              </a:rPr>
              <a:t>( Mesoamérica)</a:t>
            </a:r>
            <a:endParaRPr lang="en-US" sz="800" dirty="0">
              <a:solidFill>
                <a:schemeClr val="tx1"/>
              </a:solidFill>
              <a:latin typeface="Arial" panose="020B0604020202020204" pitchFamily="34" charset="0"/>
              <a:cs typeface="Arial" panose="020B0604020202020204" pitchFamily="34" charset="0"/>
            </a:endParaRPr>
          </a:p>
        </p:txBody>
      </p:sp>
      <p:sp>
        <p:nvSpPr>
          <p:cNvPr id="29" name="Rectangle: Rounded Corners 28">
            <a:extLst>
              <a:ext uri="{FF2B5EF4-FFF2-40B4-BE49-F238E27FC236}">
                <a16:creationId xmlns:a16="http://schemas.microsoft.com/office/drawing/2014/main" id="{E2A25730-7E94-4AB6-A2CC-94A526B041E7}"/>
              </a:ext>
            </a:extLst>
          </p:cNvPr>
          <p:cNvSpPr/>
          <p:nvPr/>
        </p:nvSpPr>
        <p:spPr>
          <a:xfrm>
            <a:off x="6147328" y="4553745"/>
            <a:ext cx="723577" cy="38082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1000" dirty="0">
                <a:solidFill>
                  <a:schemeClr val="tx1"/>
                </a:solidFill>
                <a:latin typeface="Arial" panose="020B0604020202020204" pitchFamily="34" charset="0"/>
                <a:cs typeface="Arial" panose="020B0604020202020204" pitchFamily="34" charset="0"/>
              </a:rPr>
              <a:t> </a:t>
            </a:r>
            <a:r>
              <a:rPr lang="es-CO" sz="900" dirty="0">
                <a:solidFill>
                  <a:schemeClr val="tx1"/>
                </a:solidFill>
                <a:latin typeface="Arial" panose="020B0604020202020204" pitchFamily="34" charset="0"/>
                <a:cs typeface="Arial" panose="020B0604020202020204" pitchFamily="34" charset="0"/>
              </a:rPr>
              <a:t>Cerveza Egipto</a:t>
            </a:r>
            <a:endParaRPr lang="en-US" sz="900" dirty="0">
              <a:solidFill>
                <a:schemeClr val="tx1"/>
              </a:solidFill>
              <a:latin typeface="Arial" panose="020B0604020202020204" pitchFamily="34" charset="0"/>
              <a:cs typeface="Arial" panose="020B0604020202020204" pitchFamily="34" charset="0"/>
            </a:endParaRPr>
          </a:p>
        </p:txBody>
      </p:sp>
      <p:sp>
        <p:nvSpPr>
          <p:cNvPr id="30" name="Arrow: Up 29">
            <a:extLst>
              <a:ext uri="{FF2B5EF4-FFF2-40B4-BE49-F238E27FC236}">
                <a16:creationId xmlns:a16="http://schemas.microsoft.com/office/drawing/2014/main" id="{04D001D0-1DA8-4B7A-A3D0-6C5F9B744FF3}"/>
              </a:ext>
            </a:extLst>
          </p:cNvPr>
          <p:cNvSpPr/>
          <p:nvPr/>
        </p:nvSpPr>
        <p:spPr>
          <a:xfrm>
            <a:off x="7727377" y="4016602"/>
            <a:ext cx="171613" cy="485961"/>
          </a:xfrm>
          <a:prstGeom prs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Arrow: Up 30">
            <a:extLst>
              <a:ext uri="{FF2B5EF4-FFF2-40B4-BE49-F238E27FC236}">
                <a16:creationId xmlns:a16="http://schemas.microsoft.com/office/drawing/2014/main" id="{FF17FB01-D15C-4FC2-B4E1-B35880E7CB3F}"/>
              </a:ext>
            </a:extLst>
          </p:cNvPr>
          <p:cNvSpPr/>
          <p:nvPr/>
        </p:nvSpPr>
        <p:spPr>
          <a:xfrm>
            <a:off x="6358295" y="4006486"/>
            <a:ext cx="200254" cy="536307"/>
          </a:xfrm>
          <a:prstGeom prs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D706A57F-D59F-4B25-813E-6A563A778E23}"/>
              </a:ext>
            </a:extLst>
          </p:cNvPr>
          <p:cNvSpPr/>
          <p:nvPr/>
        </p:nvSpPr>
        <p:spPr>
          <a:xfrm>
            <a:off x="3613724" y="4487019"/>
            <a:ext cx="1957052" cy="66931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solidFill>
                  <a:schemeClr val="tx1"/>
                </a:solidFill>
                <a:latin typeface="Arial" panose="020B0604020202020204" pitchFamily="34" charset="0"/>
                <a:cs typeface="Arial" panose="020B0604020202020204" pitchFamily="34" charset="0"/>
              </a:rPr>
              <a:t>Koumiss</a:t>
            </a:r>
          </a:p>
          <a:p>
            <a:pPr algn="ctr"/>
            <a:r>
              <a:rPr lang="es-CO" sz="900" dirty="0">
                <a:solidFill>
                  <a:schemeClr val="tx1"/>
                </a:solidFill>
                <a:latin typeface="Arial" panose="020B0604020202020204" pitchFamily="34" charset="0"/>
                <a:cs typeface="Arial" panose="020B0604020202020204" pitchFamily="34" charset="0"/>
              </a:rPr>
              <a:t>Los nómadas de Asia central fermentaban leche de yegua para producir bebidas ligeramente alcohólicas</a:t>
            </a:r>
            <a:endParaRPr lang="en-US" sz="900" dirty="0">
              <a:solidFill>
                <a:schemeClr val="tx1"/>
              </a:solidFill>
              <a:latin typeface="Arial" panose="020B0604020202020204" pitchFamily="34" charset="0"/>
              <a:cs typeface="Arial" panose="020B0604020202020204" pitchFamily="34" charset="0"/>
            </a:endParaRPr>
          </a:p>
        </p:txBody>
      </p:sp>
      <p:sp>
        <p:nvSpPr>
          <p:cNvPr id="33" name="Arrow: Up 32">
            <a:extLst>
              <a:ext uri="{FF2B5EF4-FFF2-40B4-BE49-F238E27FC236}">
                <a16:creationId xmlns:a16="http://schemas.microsoft.com/office/drawing/2014/main" id="{2934FA42-AEF4-4E61-862C-4B6D35CF9FDC}"/>
              </a:ext>
            </a:extLst>
          </p:cNvPr>
          <p:cNvSpPr/>
          <p:nvPr/>
        </p:nvSpPr>
        <p:spPr>
          <a:xfrm>
            <a:off x="5761078" y="4003512"/>
            <a:ext cx="200254" cy="1499122"/>
          </a:xfrm>
          <a:prstGeom prs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661EC01-5AB2-4FF3-9B53-3A215AE2D0E6}"/>
              </a:ext>
            </a:extLst>
          </p:cNvPr>
          <p:cNvSpPr/>
          <p:nvPr/>
        </p:nvSpPr>
        <p:spPr>
          <a:xfrm>
            <a:off x="5046141" y="5502634"/>
            <a:ext cx="1732137" cy="47295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solidFill>
                  <a:schemeClr val="tx1"/>
                </a:solidFill>
                <a:latin typeface="Arial" panose="020B0604020202020204" pitchFamily="34" charset="0"/>
                <a:cs typeface="Arial" panose="020B0604020202020204" pitchFamily="34" charset="0"/>
              </a:rPr>
              <a:t>Civilizaciones Mesopotámica y Egipcia se introduce la producción de cerveza y vino</a:t>
            </a:r>
            <a:endParaRPr lang="en-US" sz="900" dirty="0">
              <a:solidFill>
                <a:schemeClr val="tx1"/>
              </a:solidFill>
              <a:latin typeface="Arial" panose="020B0604020202020204" pitchFamily="34" charset="0"/>
              <a:cs typeface="Arial" panose="020B0604020202020204" pitchFamily="34" charset="0"/>
            </a:endParaRPr>
          </a:p>
        </p:txBody>
      </p:sp>
      <p:sp>
        <p:nvSpPr>
          <p:cNvPr id="35" name="Arrow: Down 34">
            <a:extLst>
              <a:ext uri="{FF2B5EF4-FFF2-40B4-BE49-F238E27FC236}">
                <a16:creationId xmlns:a16="http://schemas.microsoft.com/office/drawing/2014/main" id="{47C79190-54C5-4A71-B4A5-D5791D649ED0}"/>
              </a:ext>
            </a:extLst>
          </p:cNvPr>
          <p:cNvSpPr/>
          <p:nvPr/>
        </p:nvSpPr>
        <p:spPr>
          <a:xfrm>
            <a:off x="8207610" y="2927068"/>
            <a:ext cx="227138" cy="865692"/>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81458849-F0AB-4B2A-957B-DC07C741A468}"/>
              </a:ext>
            </a:extLst>
          </p:cNvPr>
          <p:cNvSpPr/>
          <p:nvPr/>
        </p:nvSpPr>
        <p:spPr>
          <a:xfrm>
            <a:off x="8787863" y="1355366"/>
            <a:ext cx="2222158" cy="90258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900" dirty="0">
                <a:solidFill>
                  <a:schemeClr val="tx1"/>
                </a:solidFill>
                <a:latin typeface="Arial" panose="020B0604020202020204" pitchFamily="34" charset="0"/>
              </a:rPr>
              <a:t>Vodka</a:t>
            </a:r>
          </a:p>
          <a:p>
            <a:pPr algn="ctr"/>
            <a:r>
              <a:rPr lang="es-ES" sz="900" dirty="0">
                <a:solidFill>
                  <a:schemeClr val="tx1"/>
                </a:solidFill>
                <a:latin typeface="Arial" panose="020B0604020202020204" pitchFamily="34" charset="0"/>
              </a:rPr>
              <a:t>Se produce generalmente a través de la fermentación de granos y otras plantas ricas en almidón, como el centeno, trigo, o patata</a:t>
            </a:r>
          </a:p>
          <a:p>
            <a:pPr algn="ctr"/>
            <a:r>
              <a:rPr lang="es-ES" sz="900" dirty="0">
                <a:solidFill>
                  <a:schemeClr val="tx1"/>
                </a:solidFill>
                <a:latin typeface="Arial" panose="020B0604020202020204" pitchFamily="34" charset="0"/>
                <a:cs typeface="Arial" panose="020B0604020202020204" pitchFamily="34" charset="0"/>
              </a:rPr>
              <a:t>(Unión Soviética)</a:t>
            </a:r>
            <a:endParaRPr lang="es-CO" sz="900" dirty="0">
              <a:solidFill>
                <a:schemeClr val="tx1"/>
              </a:solidFill>
              <a:latin typeface="Arial" panose="020B0604020202020204" pitchFamily="34" charset="0"/>
              <a:cs typeface="Arial" panose="020B0604020202020204" pitchFamily="34" charset="0"/>
            </a:endParaRPr>
          </a:p>
        </p:txBody>
      </p:sp>
      <p:sp>
        <p:nvSpPr>
          <p:cNvPr id="39" name="Arrow: Down 38">
            <a:extLst>
              <a:ext uri="{FF2B5EF4-FFF2-40B4-BE49-F238E27FC236}">
                <a16:creationId xmlns:a16="http://schemas.microsoft.com/office/drawing/2014/main" id="{86F19E7D-EFCF-471B-ABD5-08C6314030C9}"/>
              </a:ext>
            </a:extLst>
          </p:cNvPr>
          <p:cNvSpPr/>
          <p:nvPr/>
        </p:nvSpPr>
        <p:spPr>
          <a:xfrm>
            <a:off x="3430097" y="3098769"/>
            <a:ext cx="201920" cy="706755"/>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3BEFD59B-CD75-46D2-9D83-F5DE0EF02BBB}"/>
              </a:ext>
            </a:extLst>
          </p:cNvPr>
          <p:cNvSpPr/>
          <p:nvPr/>
        </p:nvSpPr>
        <p:spPr>
          <a:xfrm>
            <a:off x="6487378" y="701951"/>
            <a:ext cx="1514237" cy="57571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solidFill>
                  <a:schemeClr val="tx1"/>
                </a:solidFill>
                <a:latin typeface="Arial" panose="020B0604020202020204" pitchFamily="34" charset="0"/>
                <a:cs typeface="Arial" panose="020B0604020202020204" pitchFamily="34" charset="0"/>
              </a:rPr>
              <a:t>Bebida alcohólica Sake  elaborado a partir del arroz</a:t>
            </a:r>
          </a:p>
          <a:p>
            <a:pPr algn="ctr"/>
            <a:r>
              <a:rPr lang="es-CO" sz="900" dirty="0">
                <a:solidFill>
                  <a:schemeClr val="tx1"/>
                </a:solidFill>
                <a:latin typeface="Arial" panose="020B0604020202020204" pitchFamily="34" charset="0"/>
                <a:cs typeface="Arial" panose="020B0604020202020204" pitchFamily="34" charset="0"/>
              </a:rPr>
              <a:t>(China)</a:t>
            </a:r>
            <a:endParaRPr lang="en-US" sz="900" dirty="0">
              <a:solidFill>
                <a:schemeClr val="tx1"/>
              </a:solidFill>
              <a:latin typeface="Arial" panose="020B0604020202020204" pitchFamily="34" charset="0"/>
              <a:cs typeface="Arial" panose="020B0604020202020204" pitchFamily="34" charset="0"/>
            </a:endParaRPr>
          </a:p>
        </p:txBody>
      </p:sp>
      <p:sp>
        <p:nvSpPr>
          <p:cNvPr id="41" name="Arrow: Up 40">
            <a:extLst>
              <a:ext uri="{FF2B5EF4-FFF2-40B4-BE49-F238E27FC236}">
                <a16:creationId xmlns:a16="http://schemas.microsoft.com/office/drawing/2014/main" id="{62D63850-932B-42BB-8F8F-09E42794A36A}"/>
              </a:ext>
            </a:extLst>
          </p:cNvPr>
          <p:cNvSpPr/>
          <p:nvPr/>
        </p:nvSpPr>
        <p:spPr>
          <a:xfrm>
            <a:off x="8684843" y="4006486"/>
            <a:ext cx="200254" cy="1412785"/>
          </a:xfrm>
          <a:prstGeom prs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967CBFA8-6D96-48A9-A8D8-B6560E69701F}"/>
              </a:ext>
            </a:extLst>
          </p:cNvPr>
          <p:cNvSpPr/>
          <p:nvPr/>
        </p:nvSpPr>
        <p:spPr>
          <a:xfrm>
            <a:off x="7304707" y="4522255"/>
            <a:ext cx="1144197" cy="53630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solidFill>
                  <a:schemeClr val="tx1"/>
                </a:solidFill>
                <a:latin typeface="Arial" panose="020B0604020202020204" pitchFamily="34" charset="0"/>
                <a:cs typeface="Arial" panose="020B0604020202020204" pitchFamily="34" charset="0"/>
              </a:rPr>
              <a:t>Alambique </a:t>
            </a:r>
          </a:p>
          <a:p>
            <a:pPr algn="ctr"/>
            <a:r>
              <a:rPr lang="es-CO" sz="900" dirty="0">
                <a:solidFill>
                  <a:schemeClr val="tx1"/>
                </a:solidFill>
                <a:latin typeface="Arial" panose="020B0604020202020204" pitchFamily="34" charset="0"/>
                <a:cs typeface="Arial" panose="020B0604020202020204" pitchFamily="34" charset="0"/>
              </a:rPr>
              <a:t>Vino destilado (30°- 50°)</a:t>
            </a:r>
          </a:p>
          <a:p>
            <a:pPr algn="ctr"/>
            <a:r>
              <a:rPr lang="es-CO" sz="900" dirty="0">
                <a:solidFill>
                  <a:schemeClr val="tx1"/>
                </a:solidFill>
                <a:latin typeface="Arial" panose="020B0604020202020204" pitchFamily="34" charset="0"/>
                <a:cs typeface="Arial" panose="020B0604020202020204" pitchFamily="34" charset="0"/>
              </a:rPr>
              <a:t>Árabes</a:t>
            </a:r>
            <a:endParaRPr lang="en-US" sz="900" dirty="0">
              <a:solidFill>
                <a:schemeClr val="tx1"/>
              </a:solidFill>
              <a:latin typeface="Arial" panose="020B0604020202020204" pitchFamily="34" charset="0"/>
              <a:cs typeface="Arial" panose="020B0604020202020204" pitchFamily="34" charset="0"/>
            </a:endParaRPr>
          </a:p>
        </p:txBody>
      </p:sp>
      <p:sp>
        <p:nvSpPr>
          <p:cNvPr id="6" name="Arrow: Up 5">
            <a:extLst>
              <a:ext uri="{FF2B5EF4-FFF2-40B4-BE49-F238E27FC236}">
                <a16:creationId xmlns:a16="http://schemas.microsoft.com/office/drawing/2014/main" id="{0FFD77BF-55AB-47CE-A6A3-6D89AD0ACBD0}"/>
              </a:ext>
            </a:extLst>
          </p:cNvPr>
          <p:cNvSpPr/>
          <p:nvPr/>
        </p:nvSpPr>
        <p:spPr>
          <a:xfrm rot="10800000">
            <a:off x="2762130" y="1142036"/>
            <a:ext cx="190171" cy="2617262"/>
          </a:xfrm>
          <a:prstGeom prs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Arrow: Bent-Up 6">
            <a:extLst>
              <a:ext uri="{FF2B5EF4-FFF2-40B4-BE49-F238E27FC236}">
                <a16:creationId xmlns:a16="http://schemas.microsoft.com/office/drawing/2014/main" id="{3FC35397-D28E-4202-AED2-A1F718270F5E}"/>
              </a:ext>
            </a:extLst>
          </p:cNvPr>
          <p:cNvSpPr/>
          <p:nvPr/>
        </p:nvSpPr>
        <p:spPr>
          <a:xfrm rot="10800000">
            <a:off x="4338742" y="3204104"/>
            <a:ext cx="449694" cy="595224"/>
          </a:xfrm>
          <a:prstGeom prst="ben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E1285677-7866-49F2-8075-85EA2862A412}"/>
              </a:ext>
            </a:extLst>
          </p:cNvPr>
          <p:cNvSpPr/>
          <p:nvPr/>
        </p:nvSpPr>
        <p:spPr>
          <a:xfrm rot="10800000">
            <a:off x="10483661" y="4016601"/>
            <a:ext cx="200253" cy="917963"/>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58419FE6-C995-4DDD-BF4A-DE284EEBD053}"/>
              </a:ext>
            </a:extLst>
          </p:cNvPr>
          <p:cNvSpPr/>
          <p:nvPr/>
        </p:nvSpPr>
        <p:spPr>
          <a:xfrm>
            <a:off x="10069033" y="4934565"/>
            <a:ext cx="1532686" cy="56806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solidFill>
                  <a:schemeClr val="tx1"/>
                </a:solidFill>
                <a:latin typeface="Arial" panose="020B0604020202020204" pitchFamily="34" charset="0"/>
                <a:cs typeface="Arial" panose="020B0604020202020204" pitchFamily="34" charset="0"/>
              </a:rPr>
              <a:t>Ginebra</a:t>
            </a:r>
          </a:p>
          <a:p>
            <a:pPr algn="ctr"/>
            <a:r>
              <a:rPr lang="es-CO" sz="900" dirty="0">
                <a:solidFill>
                  <a:schemeClr val="tx1"/>
                </a:solidFill>
                <a:latin typeface="Arial" panose="020B0604020202020204" pitchFamily="34" charset="0"/>
                <a:cs typeface="Arial" panose="020B0604020202020204" pitchFamily="34" charset="0"/>
              </a:rPr>
              <a:t>Cebada, maíz, centeno y enebro</a:t>
            </a:r>
          </a:p>
          <a:p>
            <a:pPr algn="ctr"/>
            <a:r>
              <a:rPr lang="es-CO" sz="900" dirty="0">
                <a:solidFill>
                  <a:schemeClr val="tx1"/>
                </a:solidFill>
                <a:latin typeface="Arial" panose="020B0604020202020204" pitchFamily="34" charset="0"/>
                <a:cs typeface="Arial" panose="020B0604020202020204" pitchFamily="34" charset="0"/>
              </a:rPr>
              <a:t>(Holanda)</a:t>
            </a:r>
            <a:endParaRPr lang="en-US" sz="900" dirty="0">
              <a:solidFill>
                <a:schemeClr val="tx1"/>
              </a:solidFill>
              <a:latin typeface="Arial" panose="020B0604020202020204" pitchFamily="34" charset="0"/>
              <a:cs typeface="Arial" panose="020B0604020202020204" pitchFamily="34" charset="0"/>
            </a:endParaRPr>
          </a:p>
        </p:txBody>
      </p:sp>
      <p:sp>
        <p:nvSpPr>
          <p:cNvPr id="38" name="Arrow: Down 37">
            <a:extLst>
              <a:ext uri="{FF2B5EF4-FFF2-40B4-BE49-F238E27FC236}">
                <a16:creationId xmlns:a16="http://schemas.microsoft.com/office/drawing/2014/main" id="{EB74D8F2-4B53-4B81-BE30-5B085484F49A}"/>
              </a:ext>
            </a:extLst>
          </p:cNvPr>
          <p:cNvSpPr/>
          <p:nvPr/>
        </p:nvSpPr>
        <p:spPr>
          <a:xfrm>
            <a:off x="11010021" y="3098769"/>
            <a:ext cx="227136" cy="666094"/>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C28D06E7-71CF-4D66-A4BF-CC12E2C3C91F}"/>
              </a:ext>
            </a:extLst>
          </p:cNvPr>
          <p:cNvSpPr/>
          <p:nvPr/>
        </p:nvSpPr>
        <p:spPr>
          <a:xfrm>
            <a:off x="10483661" y="2673036"/>
            <a:ext cx="1256449" cy="41692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latin typeface="Arial" panose="020B0604020202020204" pitchFamily="34" charset="0"/>
                <a:cs typeface="Arial" panose="020B0604020202020204" pitchFamily="34" charset="0"/>
              </a:rPr>
              <a:t>Tequila</a:t>
            </a:r>
          </a:p>
          <a:p>
            <a:pPr algn="ctr"/>
            <a:r>
              <a:rPr lang="es-CO" sz="900" dirty="0">
                <a:latin typeface="Arial" panose="020B0604020202020204" pitchFamily="34" charset="0"/>
                <a:cs typeface="Arial" panose="020B0604020202020204" pitchFamily="34" charset="0"/>
              </a:rPr>
              <a:t>Agave</a:t>
            </a:r>
          </a:p>
          <a:p>
            <a:pPr algn="ctr"/>
            <a:r>
              <a:rPr lang="es-CO" sz="900" dirty="0">
                <a:latin typeface="Arial" panose="020B0604020202020204" pitchFamily="34" charset="0"/>
                <a:cs typeface="Arial" panose="020B0604020202020204" pitchFamily="34" charset="0"/>
              </a:rPr>
              <a:t>(México)</a:t>
            </a:r>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414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220DC084-5E7E-49EB-AB5E-A13F200530D3}"/>
              </a:ext>
            </a:extLst>
          </p:cNvPr>
          <p:cNvSpPr/>
          <p:nvPr/>
        </p:nvSpPr>
        <p:spPr>
          <a:xfrm>
            <a:off x="2611767" y="3531900"/>
            <a:ext cx="6601479" cy="513590"/>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1000" b="1" dirty="0">
                <a:solidFill>
                  <a:schemeClr val="tx1"/>
                </a:solidFill>
                <a:latin typeface="Arial" panose="020B0604020202020204" pitchFamily="34" charset="0"/>
                <a:cs typeface="Arial" panose="020B0604020202020204" pitchFamily="34" charset="0"/>
              </a:rPr>
              <a:t>200.000 a.C                9000 a.C                   3000 a.C                       2737 a.C                  1832</a:t>
            </a:r>
            <a:endParaRPr lang="en-US" sz="1000" b="1" dirty="0">
              <a:solidFill>
                <a:schemeClr val="tx1"/>
              </a:solidFill>
              <a:latin typeface="Arial" panose="020B0604020202020204" pitchFamily="34" charset="0"/>
              <a:cs typeface="Arial" panose="020B0604020202020204" pitchFamily="34" charset="0"/>
            </a:endParaRPr>
          </a:p>
        </p:txBody>
      </p:sp>
      <p:sp>
        <p:nvSpPr>
          <p:cNvPr id="5" name="Arrow: Down 4">
            <a:extLst>
              <a:ext uri="{FF2B5EF4-FFF2-40B4-BE49-F238E27FC236}">
                <a16:creationId xmlns:a16="http://schemas.microsoft.com/office/drawing/2014/main" id="{D008BB81-E2FF-42F7-955A-339A43CE0D7F}"/>
              </a:ext>
            </a:extLst>
          </p:cNvPr>
          <p:cNvSpPr/>
          <p:nvPr/>
        </p:nvSpPr>
        <p:spPr>
          <a:xfrm>
            <a:off x="3423404" y="1322890"/>
            <a:ext cx="227133" cy="2343461"/>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947667DF-5DB7-425A-BB3C-B7D47FD23854}"/>
              </a:ext>
            </a:extLst>
          </p:cNvPr>
          <p:cNvSpPr/>
          <p:nvPr/>
        </p:nvSpPr>
        <p:spPr>
          <a:xfrm rot="10800000">
            <a:off x="4507166" y="3925268"/>
            <a:ext cx="227135" cy="706756"/>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AD221C5-581F-4ACE-9114-354BAF124202}"/>
              </a:ext>
            </a:extLst>
          </p:cNvPr>
          <p:cNvSpPr/>
          <p:nvPr/>
        </p:nvSpPr>
        <p:spPr>
          <a:xfrm>
            <a:off x="2740234" y="653956"/>
            <a:ext cx="1593471" cy="66893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solidFill>
                  <a:schemeClr val="tx1"/>
                </a:solidFill>
                <a:latin typeface="Arial" panose="020B0604020202020204" pitchFamily="34" charset="0"/>
                <a:cs typeface="Arial" panose="020B0604020202020204" pitchFamily="34" charset="0"/>
              </a:rPr>
              <a:t>Agua</a:t>
            </a:r>
          </a:p>
          <a:p>
            <a:pPr algn="ctr"/>
            <a:r>
              <a:rPr lang="es-CO" sz="900" dirty="0">
                <a:solidFill>
                  <a:schemeClr val="tx1"/>
                </a:solidFill>
                <a:latin typeface="Arial" panose="020B0604020202020204" pitchFamily="34" charset="0"/>
                <a:cs typeface="Arial" panose="020B0604020202020204" pitchFamily="34" charset="0"/>
              </a:rPr>
              <a:t>Homo Sapiens</a:t>
            </a:r>
          </a:p>
          <a:p>
            <a:pPr algn="ctr"/>
            <a:r>
              <a:rPr lang="es-CO" sz="900" dirty="0">
                <a:solidFill>
                  <a:schemeClr val="tx1"/>
                </a:solidFill>
                <a:latin typeface="Arial" panose="020B0604020202020204" pitchFamily="34" charset="0"/>
                <a:cs typeface="Arial" panose="020B0604020202020204" pitchFamily="34" charset="0"/>
              </a:rPr>
              <a:t>Formado por combinación volumen de oxigeno y hidrogeno</a:t>
            </a:r>
          </a:p>
        </p:txBody>
      </p:sp>
      <p:sp>
        <p:nvSpPr>
          <p:cNvPr id="10" name="Rectangle: Rounded Corners 9">
            <a:extLst>
              <a:ext uri="{FF2B5EF4-FFF2-40B4-BE49-F238E27FC236}">
                <a16:creationId xmlns:a16="http://schemas.microsoft.com/office/drawing/2014/main" id="{E61DC2D0-E92F-4572-A376-C6755AEBE52C}"/>
              </a:ext>
            </a:extLst>
          </p:cNvPr>
          <p:cNvSpPr/>
          <p:nvPr/>
        </p:nvSpPr>
        <p:spPr>
          <a:xfrm>
            <a:off x="2782814" y="4632024"/>
            <a:ext cx="2059056" cy="90308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solidFill>
                  <a:schemeClr val="tx1"/>
                </a:solidFill>
                <a:latin typeface="Arial" panose="020B0604020202020204" pitchFamily="34" charset="0"/>
                <a:cs typeface="Arial" panose="020B0604020202020204" pitchFamily="34" charset="0"/>
              </a:rPr>
              <a:t>Leche </a:t>
            </a:r>
          </a:p>
          <a:p>
            <a:pPr algn="ctr"/>
            <a:r>
              <a:rPr lang="es-CO" sz="900" dirty="0">
                <a:solidFill>
                  <a:schemeClr val="tx1"/>
                </a:solidFill>
                <a:latin typeface="Arial" panose="020B0604020202020204" pitchFamily="34" charset="0"/>
                <a:cs typeface="Arial" panose="020B0604020202020204" pitchFamily="34" charset="0"/>
              </a:rPr>
              <a:t>(Periodo Neolítico )</a:t>
            </a:r>
          </a:p>
          <a:p>
            <a:pPr algn="ctr"/>
            <a:r>
              <a:rPr lang="es-CO" sz="900" dirty="0">
                <a:solidFill>
                  <a:schemeClr val="tx1"/>
                </a:solidFill>
                <a:latin typeface="Arial" panose="020B0604020202020204" pitchFamily="34" charset="0"/>
                <a:cs typeface="Arial" panose="020B0604020202020204" pitchFamily="34" charset="0"/>
              </a:rPr>
              <a:t>Sumeria Babilonia</a:t>
            </a:r>
          </a:p>
          <a:p>
            <a:pPr algn="ctr"/>
            <a:r>
              <a:rPr lang="es-CO" sz="900" dirty="0">
                <a:solidFill>
                  <a:schemeClr val="tx1"/>
                </a:solidFill>
                <a:latin typeface="Arial" panose="020B0604020202020204" pitchFamily="34" charset="0"/>
                <a:cs typeface="Arial" panose="020B0604020202020204" pitchFamily="34" charset="0"/>
              </a:rPr>
              <a:t>Produccion Queso y sus derivados</a:t>
            </a:r>
          </a:p>
          <a:p>
            <a:pPr algn="ctr"/>
            <a:r>
              <a:rPr lang="es-CO" sz="900" dirty="0">
                <a:solidFill>
                  <a:schemeClr val="tx1"/>
                </a:solidFill>
                <a:latin typeface="Arial" panose="020B0604020202020204" pitchFamily="34" charset="0"/>
                <a:cs typeface="Arial" panose="020B0604020202020204" pitchFamily="34" charset="0"/>
              </a:rPr>
              <a:t>(agua, sal mineral, vitaminas, lactosa  y grasa</a:t>
            </a:r>
            <a:endParaRPr lang="en-US" sz="900" dirty="0">
              <a:solidFill>
                <a:schemeClr val="tx1"/>
              </a:solidFill>
              <a:latin typeface="Arial" panose="020B0604020202020204" pitchFamily="34" charset="0"/>
              <a:cs typeface="Arial" panose="020B0604020202020204" pitchFamily="34" charset="0"/>
            </a:endParaRPr>
          </a:p>
        </p:txBody>
      </p:sp>
      <p:sp>
        <p:nvSpPr>
          <p:cNvPr id="12" name="Arrow: Down 11">
            <a:extLst>
              <a:ext uri="{FF2B5EF4-FFF2-40B4-BE49-F238E27FC236}">
                <a16:creationId xmlns:a16="http://schemas.microsoft.com/office/drawing/2014/main" id="{BF8608F8-527C-4222-9792-045A0A4A2772}"/>
              </a:ext>
            </a:extLst>
          </p:cNvPr>
          <p:cNvSpPr/>
          <p:nvPr/>
        </p:nvSpPr>
        <p:spPr>
          <a:xfrm>
            <a:off x="5697941" y="2956394"/>
            <a:ext cx="227134" cy="709959"/>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6D73E44-26CE-4B2E-88BD-6E3818047978}"/>
              </a:ext>
            </a:extLst>
          </p:cNvPr>
          <p:cNvSpPr/>
          <p:nvPr/>
        </p:nvSpPr>
        <p:spPr>
          <a:xfrm>
            <a:off x="4908648" y="5076543"/>
            <a:ext cx="2111882" cy="151514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800" dirty="0">
                <a:solidFill>
                  <a:schemeClr val="tx1"/>
                </a:solidFill>
                <a:latin typeface="Arial" panose="020B0604020202020204" pitchFamily="34" charset="0"/>
              </a:rPr>
              <a:t> Yogurt es un producto lácteo obtenido mediante la fermentación bacteriana de la leche.</a:t>
            </a:r>
          </a:p>
          <a:p>
            <a:pPr algn="ctr"/>
            <a:r>
              <a:rPr lang="es-ES" sz="800" dirty="0">
                <a:solidFill>
                  <a:schemeClr val="tx1"/>
                </a:solidFill>
                <a:latin typeface="Arial" panose="020B0604020202020204" pitchFamily="34" charset="0"/>
                <a:cs typeface="Arial" panose="020B0604020202020204" pitchFamily="34" charset="0"/>
              </a:rPr>
              <a:t>(</a:t>
            </a:r>
            <a:r>
              <a:rPr lang="es-ES" sz="800" dirty="0">
                <a:solidFill>
                  <a:schemeClr val="tx1"/>
                </a:solidFill>
                <a:latin typeface="Arial" panose="020B0604020202020204" pitchFamily="34" charset="0"/>
              </a:rPr>
              <a:t>Turquía aunque también hay quien lo ubica en los Balcanes, Bulgaria o Asia Central), Los primeros yogures fueron probablemente de fermentación espontánea, quizá por la acción de alguna bacteria del interior de las bolsas de piel de cabra usadas como recipientes de transporte de la leche</a:t>
            </a:r>
            <a:endParaRPr lang="en-US" sz="800" dirty="0">
              <a:solidFill>
                <a:schemeClr val="tx1"/>
              </a:solidFill>
              <a:latin typeface="Arial" panose="020B0604020202020204"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4A49AD05-8B2A-49D9-9FC3-43E83905D397}"/>
              </a:ext>
            </a:extLst>
          </p:cNvPr>
          <p:cNvSpPr/>
          <p:nvPr/>
        </p:nvSpPr>
        <p:spPr>
          <a:xfrm>
            <a:off x="5925075" y="1093237"/>
            <a:ext cx="2600387" cy="89762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800" dirty="0">
                <a:solidFill>
                  <a:schemeClr val="tx1"/>
                </a:solidFill>
                <a:latin typeface="Muli"/>
              </a:rPr>
              <a:t>La costumbre de usar las hojas de té para dar buen sabor al agua hervida, se empezó a dar por primera vez en China , el </a:t>
            </a:r>
            <a:r>
              <a:rPr lang="es-ES" sz="800" b="1" dirty="0">
                <a:solidFill>
                  <a:schemeClr val="tx1"/>
                </a:solidFill>
                <a:latin typeface="Muli"/>
              </a:rPr>
              <a:t>emperador Shen-</a:t>
            </a:r>
            <a:r>
              <a:rPr lang="es-ES" sz="800" b="1" dirty="0" err="1">
                <a:solidFill>
                  <a:schemeClr val="tx1"/>
                </a:solidFill>
                <a:latin typeface="Muli"/>
              </a:rPr>
              <a:t>Nung</a:t>
            </a:r>
            <a:r>
              <a:rPr lang="es-ES" sz="800" dirty="0">
                <a:solidFill>
                  <a:schemeClr val="tx1"/>
                </a:solidFill>
                <a:latin typeface="Muli"/>
              </a:rPr>
              <a:t> descubrió esta bebida accidentalmente cuando estaba hirviendo agua a la sombra de un árbol silvestre que se mecía cadenciosamente con los aires de primavera. </a:t>
            </a:r>
            <a:endParaRPr lang="es-CO" sz="1100" dirty="0">
              <a:solidFill>
                <a:schemeClr val="tx1"/>
              </a:solidFill>
              <a:latin typeface="Arial" panose="020B0604020202020204" pitchFamily="34" charset="0"/>
              <a:cs typeface="Arial" panose="020B0604020202020204" pitchFamily="34" charset="0"/>
            </a:endParaRPr>
          </a:p>
        </p:txBody>
      </p:sp>
      <p:sp>
        <p:nvSpPr>
          <p:cNvPr id="26" name="Arrow: Up 25">
            <a:extLst>
              <a:ext uri="{FF2B5EF4-FFF2-40B4-BE49-F238E27FC236}">
                <a16:creationId xmlns:a16="http://schemas.microsoft.com/office/drawing/2014/main" id="{1D92701D-6C1F-47A7-A385-5B9EC05C1348}"/>
              </a:ext>
            </a:extLst>
          </p:cNvPr>
          <p:cNvSpPr/>
          <p:nvPr/>
        </p:nvSpPr>
        <p:spPr>
          <a:xfrm>
            <a:off x="8159532" y="3914241"/>
            <a:ext cx="227136" cy="706755"/>
          </a:xfrm>
          <a:prstGeom prs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0126073-717C-46E3-923C-574F9DF3A263}"/>
              </a:ext>
            </a:extLst>
          </p:cNvPr>
          <p:cNvSpPr/>
          <p:nvPr/>
        </p:nvSpPr>
        <p:spPr>
          <a:xfrm>
            <a:off x="7337977" y="4638534"/>
            <a:ext cx="2097382" cy="112160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800" dirty="0">
                <a:solidFill>
                  <a:schemeClr val="tx1"/>
                </a:solidFill>
                <a:latin typeface="Arial" panose="020B0604020202020204" pitchFamily="34" charset="0"/>
                <a:cs typeface="Arial" panose="020B0604020202020204" pitchFamily="34" charset="0"/>
              </a:rPr>
              <a:t>Primera evidencia de cerveza de cebada, en Godin Tepe , Irán.</a:t>
            </a:r>
          </a:p>
          <a:p>
            <a:pPr algn="ctr"/>
            <a:r>
              <a:rPr lang="es-CO" sz="800" dirty="0">
                <a:solidFill>
                  <a:schemeClr val="tx1"/>
                </a:solidFill>
                <a:latin typeface="Arial" panose="020B0604020202020204" pitchFamily="34" charset="0"/>
                <a:cs typeface="Arial" panose="020B0604020202020204" pitchFamily="34" charset="0"/>
              </a:rPr>
              <a:t>Cerveza de Yuca</a:t>
            </a:r>
          </a:p>
          <a:p>
            <a:pPr algn="ctr"/>
            <a:r>
              <a:rPr lang="es-CO" sz="800" dirty="0">
                <a:solidFill>
                  <a:schemeClr val="tx1"/>
                </a:solidFill>
                <a:latin typeface="Arial" panose="020B0604020202020204" pitchFamily="34" charset="0"/>
                <a:cs typeface="Arial" panose="020B0604020202020204" pitchFamily="34" charset="0"/>
              </a:rPr>
              <a:t>Bebida muy potente elaborada por la masticación de primero la raíz amilácea  enzina de la saliva que convierte el almidón en azúcar fermentada, Vino de Cacao </a:t>
            </a:r>
          </a:p>
          <a:p>
            <a:pPr algn="ctr"/>
            <a:r>
              <a:rPr lang="es-CO" sz="800" dirty="0">
                <a:solidFill>
                  <a:schemeClr val="tx1"/>
                </a:solidFill>
                <a:latin typeface="Arial" panose="020B0604020202020204" pitchFamily="34" charset="0"/>
                <a:cs typeface="Arial" panose="020B0604020202020204" pitchFamily="34" charset="0"/>
              </a:rPr>
              <a:t>( Mesoamérica)</a:t>
            </a:r>
            <a:endParaRPr lang="en-US" sz="800" dirty="0">
              <a:solidFill>
                <a:schemeClr val="tx1"/>
              </a:solidFill>
              <a:latin typeface="Arial" panose="020B0604020202020204" pitchFamily="34" charset="0"/>
              <a:cs typeface="Arial" panose="020B0604020202020204" pitchFamily="34" charset="0"/>
            </a:endParaRPr>
          </a:p>
        </p:txBody>
      </p:sp>
      <p:sp>
        <p:nvSpPr>
          <p:cNvPr id="32" name="Rectangle: Rounded Corners 31">
            <a:extLst>
              <a:ext uri="{FF2B5EF4-FFF2-40B4-BE49-F238E27FC236}">
                <a16:creationId xmlns:a16="http://schemas.microsoft.com/office/drawing/2014/main" id="{D706A57F-D59F-4B25-813E-6A563A778E23}"/>
              </a:ext>
            </a:extLst>
          </p:cNvPr>
          <p:cNvSpPr/>
          <p:nvPr/>
        </p:nvSpPr>
        <p:spPr>
          <a:xfrm>
            <a:off x="4871748" y="2276049"/>
            <a:ext cx="1957052" cy="66931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900" dirty="0">
                <a:solidFill>
                  <a:schemeClr val="tx1"/>
                </a:solidFill>
                <a:latin typeface="Arial" panose="020B0604020202020204" pitchFamily="34" charset="0"/>
                <a:cs typeface="Arial" panose="020B0604020202020204" pitchFamily="34" charset="0"/>
              </a:rPr>
              <a:t>Kumis</a:t>
            </a:r>
          </a:p>
          <a:p>
            <a:pPr algn="ctr"/>
            <a:r>
              <a:rPr lang="es-CO" sz="900" dirty="0">
                <a:solidFill>
                  <a:schemeClr val="tx1"/>
                </a:solidFill>
                <a:latin typeface="Arial" panose="020B0604020202020204" pitchFamily="34" charset="0"/>
                <a:cs typeface="Arial" panose="020B0604020202020204" pitchFamily="34" charset="0"/>
              </a:rPr>
              <a:t>Fermentación acida Alcohólica</a:t>
            </a:r>
          </a:p>
          <a:p>
            <a:pPr algn="ctr"/>
            <a:r>
              <a:rPr lang="es-ES" sz="900" dirty="0">
                <a:solidFill>
                  <a:srgbClr val="000000"/>
                </a:solidFill>
                <a:latin typeface="Arial" panose="020B0604020202020204" pitchFamily="34" charset="0"/>
                <a:cs typeface="Arial" panose="020B0604020202020204" pitchFamily="34" charset="0"/>
              </a:rPr>
              <a:t>origen en las estepas de Asia central y Mongolia. </a:t>
            </a:r>
            <a:endParaRPr lang="es-CO" sz="900" dirty="0">
              <a:solidFill>
                <a:schemeClr val="tx1"/>
              </a:solidFill>
              <a:latin typeface="Arial" panose="020B0604020202020204" pitchFamily="34" charset="0"/>
              <a:cs typeface="Arial" panose="020B0604020202020204" pitchFamily="34" charset="0"/>
            </a:endParaRPr>
          </a:p>
        </p:txBody>
      </p:sp>
      <p:sp>
        <p:nvSpPr>
          <p:cNvPr id="6" name="Arrow: Up 5">
            <a:extLst>
              <a:ext uri="{FF2B5EF4-FFF2-40B4-BE49-F238E27FC236}">
                <a16:creationId xmlns:a16="http://schemas.microsoft.com/office/drawing/2014/main" id="{0FFD77BF-55AB-47CE-A6A3-6D89AD0ACBD0}"/>
              </a:ext>
            </a:extLst>
          </p:cNvPr>
          <p:cNvSpPr/>
          <p:nvPr/>
        </p:nvSpPr>
        <p:spPr>
          <a:xfrm rot="10800000">
            <a:off x="7110844" y="1998917"/>
            <a:ext cx="227133" cy="1667435"/>
          </a:xfrm>
          <a:prstGeom prs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Arrow: Up 2">
            <a:extLst>
              <a:ext uri="{FF2B5EF4-FFF2-40B4-BE49-F238E27FC236}">
                <a16:creationId xmlns:a16="http://schemas.microsoft.com/office/drawing/2014/main" id="{D42F23E0-008A-45BB-8AFE-150C682DB330}"/>
              </a:ext>
            </a:extLst>
          </p:cNvPr>
          <p:cNvSpPr/>
          <p:nvPr/>
        </p:nvSpPr>
        <p:spPr>
          <a:xfrm>
            <a:off x="5798938" y="3925268"/>
            <a:ext cx="227135" cy="1138236"/>
          </a:xfrm>
          <a:prstGeom prst="up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8265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443</Words>
  <Application>Microsoft Office PowerPoint</Application>
  <PresentationFormat>Widescreen</PresentationFormat>
  <Paragraphs>73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vt:lpstr>
      <vt:lpstr>Calibri</vt:lpstr>
      <vt:lpstr>Calibri Light</vt:lpstr>
      <vt:lpstr>Muli</vt:lpstr>
      <vt:lpstr>Office Theme</vt:lpstr>
      <vt:lpstr>LINEA DEL TIEMPO BEBIDAS ALCOHOLICAS Y NO ALCOHOLICAS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familiaparadapinilla@outlook.com</dc:creator>
  <cp:lastModifiedBy>familiaparadapinilla@outlook.com</cp:lastModifiedBy>
  <cp:revision>30</cp:revision>
  <dcterms:created xsi:type="dcterms:W3CDTF">2018-05-26T01:28:52Z</dcterms:created>
  <dcterms:modified xsi:type="dcterms:W3CDTF">2018-07-02T23:32:35Z</dcterms:modified>
</cp:coreProperties>
</file>