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3" r:id="rId5"/>
    <p:sldId id="260" r:id="rId6"/>
    <p:sldId id="265" r:id="rId7"/>
    <p:sldId id="261" r:id="rId8"/>
    <p:sldId id="262" r:id="rId9"/>
    <p:sldId id="266" r:id="rId1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5" autoAdjust="0"/>
    <p:restoredTop sz="94660"/>
  </p:normalViewPr>
  <p:slideViewPr>
    <p:cSldViewPr snapToGrid="0">
      <p:cViewPr>
        <p:scale>
          <a:sx n="90" d="100"/>
          <a:sy n="90" d="100"/>
        </p:scale>
        <p:origin x="-192"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CO"/>
          </a:p>
        </p:txBody>
      </p:sp>
      <p:sp>
        <p:nvSpPr>
          <p:cNvPr id="4" name="Marcador de fecha 3"/>
          <p:cNvSpPr>
            <a:spLocks noGrp="1"/>
          </p:cNvSpPr>
          <p:nvPr>
            <p:ph type="dt" sz="half" idx="10"/>
          </p:nvPr>
        </p:nvSpPr>
        <p:spPr/>
        <p:txBody>
          <a:bodyPr/>
          <a:lstStyle/>
          <a:p>
            <a:fld id="{AC8051B4-4B8C-457C-9E45-B9FD2DC2FBB1}" type="datetimeFigureOut">
              <a:rPr lang="es-CO" smtClean="0"/>
              <a:t>07/07/2018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1CEE64BE-DF48-464D-BA48-52EA460C9B34}" type="slidenum">
              <a:rPr lang="es-CO" smtClean="0"/>
              <a:t>‹Nº›</a:t>
            </a:fld>
            <a:endParaRPr lang="es-CO"/>
          </a:p>
        </p:txBody>
      </p:sp>
    </p:spTree>
    <p:extLst>
      <p:ext uri="{BB962C8B-B14F-4D97-AF65-F5344CB8AC3E}">
        <p14:creationId xmlns:p14="http://schemas.microsoft.com/office/powerpoint/2010/main" val="1703068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AC8051B4-4B8C-457C-9E45-B9FD2DC2FBB1}" type="datetimeFigureOut">
              <a:rPr lang="es-CO" smtClean="0"/>
              <a:t>07/07/2018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1CEE64BE-DF48-464D-BA48-52EA460C9B34}" type="slidenum">
              <a:rPr lang="es-CO" smtClean="0"/>
              <a:t>‹Nº›</a:t>
            </a:fld>
            <a:endParaRPr lang="es-CO"/>
          </a:p>
        </p:txBody>
      </p:sp>
    </p:spTree>
    <p:extLst>
      <p:ext uri="{BB962C8B-B14F-4D97-AF65-F5344CB8AC3E}">
        <p14:creationId xmlns:p14="http://schemas.microsoft.com/office/powerpoint/2010/main" val="1766995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AC8051B4-4B8C-457C-9E45-B9FD2DC2FBB1}" type="datetimeFigureOut">
              <a:rPr lang="es-CO" smtClean="0"/>
              <a:t>07/07/2018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1CEE64BE-DF48-464D-BA48-52EA460C9B34}" type="slidenum">
              <a:rPr lang="es-CO" smtClean="0"/>
              <a:t>‹Nº›</a:t>
            </a:fld>
            <a:endParaRPr lang="es-CO"/>
          </a:p>
        </p:txBody>
      </p:sp>
    </p:spTree>
    <p:extLst>
      <p:ext uri="{BB962C8B-B14F-4D97-AF65-F5344CB8AC3E}">
        <p14:creationId xmlns:p14="http://schemas.microsoft.com/office/powerpoint/2010/main" val="2249351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AC8051B4-4B8C-457C-9E45-B9FD2DC2FBB1}" type="datetimeFigureOut">
              <a:rPr lang="es-CO" smtClean="0"/>
              <a:t>07/07/2018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1CEE64BE-DF48-464D-BA48-52EA460C9B34}" type="slidenum">
              <a:rPr lang="es-CO" smtClean="0"/>
              <a:t>‹Nº›</a:t>
            </a:fld>
            <a:endParaRPr lang="es-CO"/>
          </a:p>
        </p:txBody>
      </p:sp>
    </p:spTree>
    <p:extLst>
      <p:ext uri="{BB962C8B-B14F-4D97-AF65-F5344CB8AC3E}">
        <p14:creationId xmlns:p14="http://schemas.microsoft.com/office/powerpoint/2010/main" val="2003716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AC8051B4-4B8C-457C-9E45-B9FD2DC2FBB1}" type="datetimeFigureOut">
              <a:rPr lang="es-CO" smtClean="0"/>
              <a:t>07/07/2018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1CEE64BE-DF48-464D-BA48-52EA460C9B34}" type="slidenum">
              <a:rPr lang="es-CO" smtClean="0"/>
              <a:t>‹Nº›</a:t>
            </a:fld>
            <a:endParaRPr lang="es-CO"/>
          </a:p>
        </p:txBody>
      </p:sp>
    </p:spTree>
    <p:extLst>
      <p:ext uri="{BB962C8B-B14F-4D97-AF65-F5344CB8AC3E}">
        <p14:creationId xmlns:p14="http://schemas.microsoft.com/office/powerpoint/2010/main" val="300989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fecha 4"/>
          <p:cNvSpPr>
            <a:spLocks noGrp="1"/>
          </p:cNvSpPr>
          <p:nvPr>
            <p:ph type="dt" sz="half" idx="10"/>
          </p:nvPr>
        </p:nvSpPr>
        <p:spPr/>
        <p:txBody>
          <a:bodyPr/>
          <a:lstStyle/>
          <a:p>
            <a:fld id="{AC8051B4-4B8C-457C-9E45-B9FD2DC2FBB1}" type="datetimeFigureOut">
              <a:rPr lang="es-CO" smtClean="0"/>
              <a:t>07/07/2018</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1CEE64BE-DF48-464D-BA48-52EA460C9B34}" type="slidenum">
              <a:rPr lang="es-CO" smtClean="0"/>
              <a:t>‹Nº›</a:t>
            </a:fld>
            <a:endParaRPr lang="es-CO"/>
          </a:p>
        </p:txBody>
      </p:sp>
    </p:spTree>
    <p:extLst>
      <p:ext uri="{BB962C8B-B14F-4D97-AF65-F5344CB8AC3E}">
        <p14:creationId xmlns:p14="http://schemas.microsoft.com/office/powerpoint/2010/main" val="2603227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Marcador de fecha 6"/>
          <p:cNvSpPr>
            <a:spLocks noGrp="1"/>
          </p:cNvSpPr>
          <p:nvPr>
            <p:ph type="dt" sz="half" idx="10"/>
          </p:nvPr>
        </p:nvSpPr>
        <p:spPr/>
        <p:txBody>
          <a:bodyPr/>
          <a:lstStyle/>
          <a:p>
            <a:fld id="{AC8051B4-4B8C-457C-9E45-B9FD2DC2FBB1}" type="datetimeFigureOut">
              <a:rPr lang="es-CO" smtClean="0"/>
              <a:t>07/07/2018</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1CEE64BE-DF48-464D-BA48-52EA460C9B34}" type="slidenum">
              <a:rPr lang="es-CO" smtClean="0"/>
              <a:t>‹Nº›</a:t>
            </a:fld>
            <a:endParaRPr lang="es-CO"/>
          </a:p>
        </p:txBody>
      </p:sp>
    </p:spTree>
    <p:extLst>
      <p:ext uri="{BB962C8B-B14F-4D97-AF65-F5344CB8AC3E}">
        <p14:creationId xmlns:p14="http://schemas.microsoft.com/office/powerpoint/2010/main" val="170502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fecha 2"/>
          <p:cNvSpPr>
            <a:spLocks noGrp="1"/>
          </p:cNvSpPr>
          <p:nvPr>
            <p:ph type="dt" sz="half" idx="10"/>
          </p:nvPr>
        </p:nvSpPr>
        <p:spPr/>
        <p:txBody>
          <a:bodyPr/>
          <a:lstStyle/>
          <a:p>
            <a:fld id="{AC8051B4-4B8C-457C-9E45-B9FD2DC2FBB1}" type="datetimeFigureOut">
              <a:rPr lang="es-CO" smtClean="0"/>
              <a:t>07/07/2018</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1CEE64BE-DF48-464D-BA48-52EA460C9B34}" type="slidenum">
              <a:rPr lang="es-CO" smtClean="0"/>
              <a:t>‹Nº›</a:t>
            </a:fld>
            <a:endParaRPr lang="es-CO"/>
          </a:p>
        </p:txBody>
      </p:sp>
    </p:spTree>
    <p:extLst>
      <p:ext uri="{BB962C8B-B14F-4D97-AF65-F5344CB8AC3E}">
        <p14:creationId xmlns:p14="http://schemas.microsoft.com/office/powerpoint/2010/main" val="4055025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AC8051B4-4B8C-457C-9E45-B9FD2DC2FBB1}" type="datetimeFigureOut">
              <a:rPr lang="es-CO" smtClean="0"/>
              <a:t>07/07/2018</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1CEE64BE-DF48-464D-BA48-52EA460C9B34}" type="slidenum">
              <a:rPr lang="es-CO" smtClean="0"/>
              <a:t>‹Nº›</a:t>
            </a:fld>
            <a:endParaRPr lang="es-CO"/>
          </a:p>
        </p:txBody>
      </p:sp>
    </p:spTree>
    <p:extLst>
      <p:ext uri="{BB962C8B-B14F-4D97-AF65-F5344CB8AC3E}">
        <p14:creationId xmlns:p14="http://schemas.microsoft.com/office/powerpoint/2010/main" val="2683559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AC8051B4-4B8C-457C-9E45-B9FD2DC2FBB1}" type="datetimeFigureOut">
              <a:rPr lang="es-CO" smtClean="0"/>
              <a:t>07/07/2018</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1CEE64BE-DF48-464D-BA48-52EA460C9B34}" type="slidenum">
              <a:rPr lang="es-CO" smtClean="0"/>
              <a:t>‹Nº›</a:t>
            </a:fld>
            <a:endParaRPr lang="es-CO"/>
          </a:p>
        </p:txBody>
      </p:sp>
    </p:spTree>
    <p:extLst>
      <p:ext uri="{BB962C8B-B14F-4D97-AF65-F5344CB8AC3E}">
        <p14:creationId xmlns:p14="http://schemas.microsoft.com/office/powerpoint/2010/main" val="728411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AC8051B4-4B8C-457C-9E45-B9FD2DC2FBB1}" type="datetimeFigureOut">
              <a:rPr lang="es-CO" smtClean="0"/>
              <a:t>07/07/2018</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1CEE64BE-DF48-464D-BA48-52EA460C9B34}" type="slidenum">
              <a:rPr lang="es-CO" smtClean="0"/>
              <a:t>‹Nº›</a:t>
            </a:fld>
            <a:endParaRPr lang="es-CO"/>
          </a:p>
        </p:txBody>
      </p:sp>
    </p:spTree>
    <p:extLst>
      <p:ext uri="{BB962C8B-B14F-4D97-AF65-F5344CB8AC3E}">
        <p14:creationId xmlns:p14="http://schemas.microsoft.com/office/powerpoint/2010/main" val="3476396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8051B4-4B8C-457C-9E45-B9FD2DC2FBB1}" type="datetimeFigureOut">
              <a:rPr lang="es-CO" smtClean="0"/>
              <a:t>07/07/2018</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EE64BE-DF48-464D-BA48-52EA460C9B34}" type="slidenum">
              <a:rPr lang="es-CO" smtClean="0"/>
              <a:t>‹Nº›</a:t>
            </a:fld>
            <a:endParaRPr lang="es-CO"/>
          </a:p>
        </p:txBody>
      </p:sp>
    </p:spTree>
    <p:extLst>
      <p:ext uri="{BB962C8B-B14F-4D97-AF65-F5344CB8AC3E}">
        <p14:creationId xmlns:p14="http://schemas.microsoft.com/office/powerpoint/2010/main" val="2739122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CO" dirty="0"/>
          </a:p>
        </p:txBody>
      </p:sp>
      <p:sp>
        <p:nvSpPr>
          <p:cNvPr id="3" name="Subtítulo 2"/>
          <p:cNvSpPr>
            <a:spLocks noGrp="1"/>
          </p:cNvSpPr>
          <p:nvPr>
            <p:ph type="subTitle" idx="1"/>
          </p:nvPr>
        </p:nvSpPr>
        <p:spPr/>
        <p:txBody>
          <a:bodyPr/>
          <a:lstStyle/>
          <a:p>
            <a:endParaRPr lang="es-CO"/>
          </a:p>
        </p:txBody>
      </p:sp>
      <p:pic>
        <p:nvPicPr>
          <p:cNvPr id="1026" name="Picture 2" descr="http://1.bp.blogspot.com/-fIqpFuL51NA/U3mEjY-YoYI/AAAAAAAAADs/nwf7ZZ7yy2o/s1600/Presentaci%C3%B3n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9575" y="-1295401"/>
            <a:ext cx="9144000"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565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825722"/>
          </a:xfrm>
          <a:gradFill flip="none" rotWithShape="1">
            <a:gsLst>
              <a:gs pos="0">
                <a:schemeClr val="accent2">
                  <a:lumMod val="20000"/>
                  <a:lumOff val="80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a:normAutofit/>
          </a:bodyPr>
          <a:lstStyle/>
          <a:p>
            <a:pPr algn="ctr"/>
            <a:r>
              <a:rPr lang="es-CO" sz="3600" b="1" dirty="0" smtClean="0">
                <a:solidFill>
                  <a:srgbClr val="FF0000"/>
                </a:solidFill>
              </a:rPr>
              <a:t>BEBIDAS FERMENTADAS Y DESTILADAS</a:t>
            </a:r>
            <a:endParaRPr lang="es-CO" sz="3600" b="1" dirty="0">
              <a:solidFill>
                <a:srgbClr val="FF0000"/>
              </a:solidFill>
            </a:endParaRPr>
          </a:p>
        </p:txBody>
      </p:sp>
      <p:sp>
        <p:nvSpPr>
          <p:cNvPr id="3" name="Marcador de contenido 2"/>
          <p:cNvSpPr>
            <a:spLocks noGrp="1"/>
          </p:cNvSpPr>
          <p:nvPr>
            <p:ph idx="1"/>
          </p:nvPr>
        </p:nvSpPr>
        <p:spPr>
          <a:xfrm>
            <a:off x="838200" y="1329070"/>
            <a:ext cx="10515600" cy="4847893"/>
          </a:xfrm>
          <a:gradFill>
            <a:gsLst>
              <a:gs pos="0">
                <a:schemeClr val="accent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pPr marL="0" lvl="0" indent="0" algn="just" eaLnBrk="0" fontAlgn="base" hangingPunct="0">
              <a:lnSpc>
                <a:spcPct val="100000"/>
              </a:lnSpc>
              <a:spcBef>
                <a:spcPct val="0"/>
              </a:spcBef>
              <a:spcAft>
                <a:spcPct val="0"/>
              </a:spcAft>
              <a:buNone/>
            </a:pPr>
            <a:endParaRPr lang="es-CO" altLang="es-CO" sz="1200" dirty="0">
              <a:solidFill>
                <a:srgbClr val="252525"/>
              </a:solidFill>
              <a:cs typeface="Arial" panose="020B0604020202020204" pitchFamily="34" charset="0"/>
            </a:endParaRPr>
          </a:p>
          <a:p>
            <a:pPr marL="0" lvl="0" indent="0" algn="ctr" eaLnBrk="0" fontAlgn="base" hangingPunct="0">
              <a:lnSpc>
                <a:spcPct val="100000"/>
              </a:lnSpc>
              <a:spcBef>
                <a:spcPct val="0"/>
              </a:spcBef>
              <a:spcAft>
                <a:spcPct val="0"/>
              </a:spcAft>
              <a:buNone/>
            </a:pPr>
            <a:endParaRPr lang="es-CO" b="1" dirty="0" smtClean="0"/>
          </a:p>
          <a:p>
            <a:pPr marL="0" lvl="0" indent="0" algn="ctr" eaLnBrk="0" fontAlgn="base" hangingPunct="0">
              <a:lnSpc>
                <a:spcPct val="100000"/>
              </a:lnSpc>
              <a:spcBef>
                <a:spcPct val="0"/>
              </a:spcBef>
              <a:spcAft>
                <a:spcPct val="0"/>
              </a:spcAft>
              <a:buNone/>
            </a:pPr>
            <a:r>
              <a:rPr lang="es-CO" sz="3200" b="1" dirty="0" smtClean="0"/>
              <a:t>UNIDAD 1</a:t>
            </a:r>
            <a:endParaRPr lang="es-CO" b="1" dirty="0"/>
          </a:p>
          <a:p>
            <a:pPr marL="0" lvl="0" indent="0" algn="ctr" eaLnBrk="0" fontAlgn="base" hangingPunct="0">
              <a:lnSpc>
                <a:spcPct val="100000"/>
              </a:lnSpc>
              <a:spcBef>
                <a:spcPct val="0"/>
              </a:spcBef>
              <a:spcAft>
                <a:spcPct val="0"/>
              </a:spcAft>
              <a:buNone/>
            </a:pPr>
            <a:r>
              <a:rPr lang="es-CO" b="1" dirty="0"/>
              <a:t/>
            </a:r>
            <a:br>
              <a:rPr lang="es-CO" b="1" dirty="0"/>
            </a:br>
            <a:r>
              <a:rPr lang="es-CO" b="1" dirty="0"/>
              <a:t>ACTIVIDAD INTEGRADORA:  MOMENTO </a:t>
            </a:r>
            <a:r>
              <a:rPr lang="es-CO" b="1" dirty="0" smtClean="0"/>
              <a:t>INDEPENDIENTE</a:t>
            </a:r>
            <a:endParaRPr kumimoji="0" lang="es-CO" altLang="es-CO" b="1" i="0" u="none" strike="noStrike" cap="none" normalizeH="0" baseline="0" dirty="0" smtClean="0">
              <a:ln>
                <a:noFill/>
              </a:ln>
              <a:solidFill>
                <a:srgbClr val="252525"/>
              </a:solidFill>
              <a:effectLst/>
              <a:cs typeface="Arial" panose="020B0604020202020204" pitchFamily="34" charset="0"/>
            </a:endParaRPr>
          </a:p>
          <a:p>
            <a:pPr marL="0" lvl="0" indent="0" algn="ctr" eaLnBrk="0" fontAlgn="base" hangingPunct="0">
              <a:lnSpc>
                <a:spcPct val="100000"/>
              </a:lnSpc>
              <a:spcBef>
                <a:spcPct val="0"/>
              </a:spcBef>
              <a:spcAft>
                <a:spcPct val="0"/>
              </a:spcAft>
              <a:buNone/>
            </a:pPr>
            <a:endParaRPr lang="es-CO" b="1" dirty="0">
              <a:solidFill>
                <a:srgbClr val="252525"/>
              </a:solidFill>
              <a:cs typeface="Arial" panose="020B0604020202020204" pitchFamily="34" charset="0"/>
            </a:endParaRPr>
          </a:p>
          <a:p>
            <a:pPr marL="0" lvl="0" indent="0" algn="ctr" eaLnBrk="0" fontAlgn="base" hangingPunct="0">
              <a:lnSpc>
                <a:spcPct val="100000"/>
              </a:lnSpc>
              <a:spcBef>
                <a:spcPct val="0"/>
              </a:spcBef>
              <a:spcAft>
                <a:spcPct val="0"/>
              </a:spcAft>
              <a:buNone/>
            </a:pPr>
            <a:r>
              <a:rPr lang="es-CO" sz="3200" b="1" i="1" dirty="0" smtClean="0">
                <a:solidFill>
                  <a:srgbClr val="252525"/>
                </a:solidFill>
                <a:cs typeface="Arial" panose="020B0604020202020204" pitchFamily="34" charset="0"/>
              </a:rPr>
              <a:t>DEBRAY ENRIQUE PEREZ SUAREZ</a:t>
            </a:r>
            <a:endParaRPr lang="es-CO" sz="3200" b="1" i="1" dirty="0" smtClean="0"/>
          </a:p>
          <a:p>
            <a:pPr marL="0" indent="0" algn="just">
              <a:buNone/>
            </a:pPr>
            <a:endParaRPr lang="es-CO" sz="1200" dirty="0" smtClean="0"/>
          </a:p>
          <a:p>
            <a:pPr marL="0" indent="0" algn="ctr">
              <a:buNone/>
            </a:pPr>
            <a:endParaRPr lang="es-CO" dirty="0"/>
          </a:p>
        </p:txBody>
      </p:sp>
      <p:sp>
        <p:nvSpPr>
          <p:cNvPr id="7" name="Rectangle 4"/>
          <p:cNvSpPr>
            <a:spLocks noChangeArrowheads="1"/>
          </p:cNvSpPr>
          <p:nvPr/>
        </p:nvSpPr>
        <p:spPr bwMode="auto">
          <a:xfrm>
            <a:off x="6078367" y="-76944"/>
            <a:ext cx="35266"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sz="1000" b="0" i="0" u="none" strike="noStrike" cap="none" normalizeH="0" baseline="0" dirty="0" smtClean="0">
                <a:ln>
                  <a:noFill/>
                </a:ln>
                <a:solidFill>
                  <a:srgbClr val="252525"/>
                </a:solidFill>
                <a:effectLst/>
                <a:latin typeface="Arial" panose="020B0604020202020204" pitchFamily="34" charset="0"/>
                <a:cs typeface="Arial" panose="020B0604020202020204" pitchFamily="34" charset="0"/>
              </a:rPr>
              <a:t>.</a:t>
            </a:r>
            <a:endParaRPr kumimoji="0" lang="es-CO" altLang="es-CO"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9505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265814"/>
            <a:ext cx="10515600" cy="5911149"/>
          </a:xfrm>
          <a:gradFill>
            <a:gsLst>
              <a:gs pos="0">
                <a:schemeClr val="accent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pPr marL="0" indent="0" algn="ctr">
              <a:buNone/>
            </a:pPr>
            <a:endParaRPr lang="es-CO" dirty="0" smtClean="0"/>
          </a:p>
          <a:p>
            <a:pPr marL="0" indent="0" algn="ctr">
              <a:buNone/>
            </a:pPr>
            <a:endParaRPr lang="es-CO" dirty="0"/>
          </a:p>
          <a:p>
            <a:pPr marL="0" indent="0" algn="ctr">
              <a:buNone/>
            </a:pPr>
            <a:endParaRPr lang="es-CO" dirty="0" smtClean="0"/>
          </a:p>
          <a:p>
            <a:pPr marL="0" indent="0" algn="ctr">
              <a:buNone/>
            </a:pPr>
            <a:endParaRPr lang="es-CO" dirty="0"/>
          </a:p>
          <a:p>
            <a:pPr marL="0" indent="0" algn="ctr">
              <a:buNone/>
            </a:pPr>
            <a:endParaRPr lang="es-CO" sz="800" dirty="0" smtClean="0"/>
          </a:p>
          <a:p>
            <a:pPr marL="0" indent="0" algn="ctr">
              <a:buNone/>
            </a:pPr>
            <a:endParaRPr lang="es-CO" sz="800" dirty="0"/>
          </a:p>
          <a:p>
            <a:pPr marL="0" indent="0" algn="ctr">
              <a:buNone/>
            </a:pPr>
            <a:endParaRPr lang="es-CO" sz="800" dirty="0" smtClean="0"/>
          </a:p>
          <a:p>
            <a:pPr marL="0" indent="0" algn="just">
              <a:buNone/>
            </a:pPr>
            <a:r>
              <a:rPr lang="es-CO" sz="1400" dirty="0" smtClean="0"/>
              <a:t>El </a:t>
            </a:r>
            <a:r>
              <a:rPr lang="es-CO" sz="1400" dirty="0"/>
              <a:t>descubrimiento de antiguas de jarras de cerveza de la Edad de Piedra ha establecido el hecho de que las bebidas fermentadas intencionalmente existían al menos desde el Neolítico hace unos 10.000 </a:t>
            </a:r>
            <a:r>
              <a:rPr lang="es-CO" sz="1400" dirty="0" smtClean="0"/>
              <a:t>años.</a:t>
            </a:r>
          </a:p>
          <a:p>
            <a:pPr marL="0" indent="0" algn="just">
              <a:buNone/>
            </a:pPr>
            <a:r>
              <a:rPr lang="es-CO" sz="1400" dirty="0"/>
              <a:t>El vino apareció claramente como un producto terminado en pictogramas egipcios alrededor de 4000 A.C, y los residuos de muestras de vino en Grecia datan para el mismo </a:t>
            </a:r>
            <a:r>
              <a:rPr lang="es-CO" sz="1400" dirty="0" smtClean="0"/>
              <a:t>período</a:t>
            </a:r>
          </a:p>
          <a:p>
            <a:pPr marL="0" indent="0" algn="just">
              <a:buNone/>
            </a:pPr>
            <a:r>
              <a:rPr lang="es-CO" sz="1400" dirty="0" smtClean="0"/>
              <a:t>Aparece la destilación por técnica china.</a:t>
            </a:r>
          </a:p>
          <a:p>
            <a:pPr marL="0" indent="0" algn="just">
              <a:buNone/>
            </a:pPr>
            <a:r>
              <a:rPr lang="es-CO" sz="1400" dirty="0" smtClean="0"/>
              <a:t>Se creó una bebida similar a la cerveza, de dátiles producida al sur de Babilonia.</a:t>
            </a:r>
          </a:p>
          <a:p>
            <a:pPr marL="0" indent="0" algn="just">
              <a:buNone/>
            </a:pPr>
            <a:r>
              <a:rPr lang="es-CO" sz="1400" dirty="0" smtClean="0"/>
              <a:t>Se encontraron vasijas para vino en los objetos del rey </a:t>
            </a:r>
            <a:r>
              <a:rPr lang="es-CO" sz="1400" dirty="0" err="1" smtClean="0"/>
              <a:t>Tutankamón</a:t>
            </a:r>
            <a:r>
              <a:rPr lang="es-CO" sz="1400" dirty="0" smtClean="0"/>
              <a:t> fallecido.</a:t>
            </a:r>
          </a:p>
          <a:p>
            <a:pPr marL="0" lvl="0" indent="0" algn="just" eaLnBrk="0" fontAlgn="base" hangingPunct="0">
              <a:lnSpc>
                <a:spcPct val="100000"/>
              </a:lnSpc>
              <a:spcBef>
                <a:spcPct val="0"/>
              </a:spcBef>
              <a:spcAft>
                <a:spcPct val="0"/>
              </a:spcAft>
              <a:buNone/>
            </a:pPr>
            <a:r>
              <a:rPr lang="es-CO" altLang="es-CO" sz="1400" dirty="0" smtClean="0">
                <a:solidFill>
                  <a:srgbClr val="252525"/>
                </a:solidFill>
                <a:cs typeface="Arial" panose="020B0604020202020204" pitchFamily="34" charset="0"/>
              </a:rPr>
              <a:t>E</a:t>
            </a:r>
            <a:r>
              <a:rPr kumimoji="0" lang="es-CO" altLang="es-CO" sz="1400" b="0" i="0" u="none" strike="noStrike" cap="none" normalizeH="0" baseline="0" dirty="0" smtClean="0">
                <a:ln>
                  <a:noFill/>
                </a:ln>
                <a:solidFill>
                  <a:srgbClr val="252525"/>
                </a:solidFill>
                <a:effectLst/>
                <a:cs typeface="Arial" panose="020B0604020202020204" pitchFamily="34" charset="0"/>
              </a:rPr>
              <a:t>n la antigüedad, el alcohol fue visto como un ingrediente medicinal importante y como una parte esencial de la dieta.</a:t>
            </a:r>
            <a:endParaRPr kumimoji="0" lang="es-CO" altLang="es-CO" sz="1400" b="0" i="0" u="none" strike="noStrike" cap="none" normalizeH="0" baseline="0" dirty="0" smtClean="0">
              <a:ln>
                <a:noFill/>
              </a:ln>
              <a:solidFill>
                <a:schemeClr val="tx1"/>
              </a:solidFill>
              <a:effectLst/>
            </a:endParaRPr>
          </a:p>
          <a:p>
            <a:pPr marL="0" lvl="0" indent="0" algn="just" eaLnBrk="0" fontAlgn="base" hangingPunct="0">
              <a:lnSpc>
                <a:spcPct val="100000"/>
              </a:lnSpc>
              <a:spcBef>
                <a:spcPct val="0"/>
              </a:spcBef>
              <a:spcAft>
                <a:spcPct val="0"/>
              </a:spcAft>
              <a:buNone/>
            </a:pPr>
            <a:r>
              <a:rPr kumimoji="0" lang="es-CO" altLang="es-CO" sz="1400" b="0" i="0" u="none" strike="noStrike" cap="none" normalizeH="0" baseline="0" dirty="0" smtClean="0">
                <a:ln>
                  <a:noFill/>
                </a:ln>
                <a:solidFill>
                  <a:srgbClr val="252525"/>
                </a:solidFill>
                <a:effectLst/>
                <a:cs typeface="Arial" panose="020B0604020202020204" pitchFamily="34" charset="0"/>
              </a:rPr>
              <a:t>Desde el momento en que se descubrieron las primeras bebidas alcohólicas, el hombre las ha utilizado como medicina</a:t>
            </a:r>
          </a:p>
          <a:p>
            <a:pPr marL="0" lvl="0" indent="0" algn="just" eaLnBrk="0" fontAlgn="base" hangingPunct="0">
              <a:lnSpc>
                <a:spcPct val="100000"/>
              </a:lnSpc>
              <a:spcBef>
                <a:spcPct val="0"/>
              </a:spcBef>
              <a:spcAft>
                <a:spcPct val="0"/>
              </a:spcAft>
              <a:buNone/>
            </a:pPr>
            <a:endParaRPr lang="es-CO" altLang="es-CO" sz="1200" dirty="0">
              <a:solidFill>
                <a:srgbClr val="252525"/>
              </a:solidFill>
              <a:cs typeface="Arial" panose="020B0604020202020204" pitchFamily="34" charset="0"/>
            </a:endParaRPr>
          </a:p>
          <a:p>
            <a:pPr marL="0" lvl="0" indent="0" algn="ctr" eaLnBrk="0" fontAlgn="base" hangingPunct="0">
              <a:lnSpc>
                <a:spcPct val="100000"/>
              </a:lnSpc>
              <a:spcBef>
                <a:spcPct val="0"/>
              </a:spcBef>
              <a:spcAft>
                <a:spcPct val="0"/>
              </a:spcAft>
              <a:buNone/>
            </a:pPr>
            <a:endParaRPr kumimoji="0" lang="es-CO" altLang="es-CO" b="0" i="0" u="none" strike="noStrike" cap="none" normalizeH="0" baseline="0" dirty="0" smtClean="0">
              <a:ln>
                <a:noFill/>
              </a:ln>
              <a:solidFill>
                <a:srgbClr val="252525"/>
              </a:solidFill>
              <a:effectLst/>
              <a:cs typeface="Arial" panose="020B0604020202020204" pitchFamily="34" charset="0"/>
            </a:endParaRPr>
          </a:p>
          <a:p>
            <a:pPr marL="0" lvl="0" indent="0" algn="just" eaLnBrk="0" fontAlgn="base" hangingPunct="0">
              <a:lnSpc>
                <a:spcPct val="100000"/>
              </a:lnSpc>
              <a:spcBef>
                <a:spcPct val="0"/>
              </a:spcBef>
              <a:spcAft>
                <a:spcPct val="0"/>
              </a:spcAft>
              <a:buNone/>
            </a:pPr>
            <a:endParaRPr lang="es-CO" sz="1200" dirty="0" smtClean="0"/>
          </a:p>
          <a:p>
            <a:pPr marL="0" indent="0" algn="just">
              <a:buNone/>
            </a:pPr>
            <a:endParaRPr lang="es-CO" sz="1200" dirty="0" smtClean="0"/>
          </a:p>
          <a:p>
            <a:pPr marL="0" indent="0" algn="ctr">
              <a:buNone/>
            </a:pPr>
            <a:endParaRPr lang="es-CO" dirty="0"/>
          </a:p>
        </p:txBody>
      </p:sp>
      <p:sp>
        <p:nvSpPr>
          <p:cNvPr id="7" name="Rectangle 4"/>
          <p:cNvSpPr>
            <a:spLocks noChangeArrowheads="1"/>
          </p:cNvSpPr>
          <p:nvPr/>
        </p:nvSpPr>
        <p:spPr bwMode="auto">
          <a:xfrm>
            <a:off x="6078367" y="-76944"/>
            <a:ext cx="35266"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sz="1000" b="0" i="0" u="none" strike="noStrike" cap="none" normalizeH="0" baseline="0" dirty="0" smtClean="0">
                <a:ln>
                  <a:noFill/>
                </a:ln>
                <a:solidFill>
                  <a:srgbClr val="252525"/>
                </a:solidFill>
                <a:effectLst/>
                <a:latin typeface="Arial" panose="020B0604020202020204" pitchFamily="34" charset="0"/>
                <a:cs typeface="Arial" panose="020B0604020202020204" pitchFamily="34" charset="0"/>
              </a:rPr>
              <a:t>.</a:t>
            </a:r>
            <a:endParaRPr kumimoji="0" lang="es-CO" altLang="es-CO" sz="1800" b="0" i="0" u="none" strike="noStrike" cap="none" normalizeH="0" baseline="0" dirty="0" smtClean="0">
              <a:ln>
                <a:noFill/>
              </a:ln>
              <a:solidFill>
                <a:schemeClr val="tx1"/>
              </a:solidFill>
              <a:effectLst/>
              <a:latin typeface="Arial" panose="020B0604020202020204" pitchFamily="34" charset="0"/>
            </a:endParaRPr>
          </a:p>
        </p:txBody>
      </p:sp>
      <p:pic>
        <p:nvPicPr>
          <p:cNvPr id="8" name="Imagen 7" descr="http://www.winedefender.org/wp-content/uploads/2011/09/ELT200801092355269045275-300x194.gif"/>
          <p:cNvPicPr/>
          <p:nvPr/>
        </p:nvPicPr>
        <p:blipFill>
          <a:blip r:embed="rId2">
            <a:extLst>
              <a:ext uri="{28A0092B-C50C-407E-A947-70E740481C1C}">
                <a14:useLocalDpi xmlns:a14="http://schemas.microsoft.com/office/drawing/2010/main" val="0"/>
              </a:ext>
            </a:extLst>
          </a:blip>
          <a:srcRect/>
          <a:stretch>
            <a:fillRect/>
          </a:stretch>
        </p:blipFill>
        <p:spPr bwMode="auto">
          <a:xfrm>
            <a:off x="6949617" y="799438"/>
            <a:ext cx="2857500" cy="1847850"/>
          </a:xfrm>
          <a:prstGeom prst="rect">
            <a:avLst/>
          </a:prstGeom>
          <a:noFill/>
          <a:ln>
            <a:noFill/>
          </a:ln>
        </p:spPr>
      </p:pic>
      <p:sp>
        <p:nvSpPr>
          <p:cNvPr id="5" name="Nube 4"/>
          <p:cNvSpPr/>
          <p:nvPr/>
        </p:nvSpPr>
        <p:spPr>
          <a:xfrm rot="20790620">
            <a:off x="1288628" y="1010312"/>
            <a:ext cx="4848446" cy="142610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smtClean="0"/>
          </a:p>
          <a:p>
            <a:pPr algn="ctr"/>
            <a:r>
              <a:rPr lang="es-CO" dirty="0" smtClean="0"/>
              <a:t>EVOLUCION DEL ALCOHOL A TRAVES DE LA HISTORIA</a:t>
            </a:r>
          </a:p>
          <a:p>
            <a:pPr algn="ctr"/>
            <a:r>
              <a:rPr lang="es-CO" dirty="0" smtClean="0"/>
              <a:t>1OOOO - 8OO AC</a:t>
            </a:r>
          </a:p>
          <a:p>
            <a:pPr algn="ctr"/>
            <a:endParaRPr lang="es-CO" dirty="0"/>
          </a:p>
        </p:txBody>
      </p:sp>
    </p:spTree>
    <p:extLst>
      <p:ext uri="{BB962C8B-B14F-4D97-AF65-F5344CB8AC3E}">
        <p14:creationId xmlns:p14="http://schemas.microsoft.com/office/powerpoint/2010/main" val="2928431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244550"/>
            <a:ext cx="10515600" cy="5932414"/>
          </a:xfrm>
          <a:gradFill>
            <a:gsLst>
              <a:gs pos="0">
                <a:schemeClr val="accent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pPr marL="0" lvl="0" indent="0" algn="ctr" eaLnBrk="0" fontAlgn="base" hangingPunct="0">
              <a:lnSpc>
                <a:spcPct val="100000"/>
              </a:lnSpc>
              <a:spcBef>
                <a:spcPct val="0"/>
              </a:spcBef>
              <a:spcAft>
                <a:spcPct val="0"/>
              </a:spcAft>
              <a:buNone/>
            </a:pPr>
            <a:endParaRPr kumimoji="0" lang="es-CO" altLang="es-CO" b="0" i="0" u="none" strike="noStrike" cap="none" normalizeH="0" baseline="0" dirty="0" smtClean="0">
              <a:ln>
                <a:noFill/>
              </a:ln>
              <a:solidFill>
                <a:srgbClr val="252525"/>
              </a:solidFill>
              <a:effectLst/>
              <a:cs typeface="Arial" panose="020B0604020202020204" pitchFamily="34" charset="0"/>
            </a:endParaRPr>
          </a:p>
          <a:p>
            <a:pPr marL="0" lvl="0" indent="0" algn="ctr" eaLnBrk="0" fontAlgn="base" hangingPunct="0">
              <a:lnSpc>
                <a:spcPct val="100000"/>
              </a:lnSpc>
              <a:spcBef>
                <a:spcPct val="0"/>
              </a:spcBef>
              <a:spcAft>
                <a:spcPct val="0"/>
              </a:spcAft>
              <a:buNone/>
            </a:pPr>
            <a:endParaRPr kumimoji="0" lang="es-CO" altLang="es-CO" sz="1900" b="0" i="0" u="none" strike="noStrike" cap="none" normalizeH="0" dirty="0" smtClean="0">
              <a:ln>
                <a:noFill/>
              </a:ln>
              <a:solidFill>
                <a:srgbClr val="252525"/>
              </a:solidFill>
              <a:effectLst/>
              <a:cs typeface="Arial" panose="020B0604020202020204" pitchFamily="34" charset="0"/>
            </a:endParaRPr>
          </a:p>
          <a:p>
            <a:pPr marL="0" lvl="0" indent="0" algn="ctr" eaLnBrk="0" fontAlgn="base" hangingPunct="0">
              <a:lnSpc>
                <a:spcPct val="100000"/>
              </a:lnSpc>
              <a:spcBef>
                <a:spcPct val="0"/>
              </a:spcBef>
              <a:spcAft>
                <a:spcPct val="0"/>
              </a:spcAft>
              <a:buNone/>
            </a:pPr>
            <a:endParaRPr lang="es-CO" altLang="es-CO" sz="1900" dirty="0" smtClean="0">
              <a:solidFill>
                <a:srgbClr val="252525"/>
              </a:solidFill>
              <a:cs typeface="Arial" panose="020B0604020202020204" pitchFamily="34" charset="0"/>
            </a:endParaRPr>
          </a:p>
          <a:p>
            <a:pPr marL="0" lvl="0" indent="0" algn="ctr" eaLnBrk="0" fontAlgn="base" hangingPunct="0">
              <a:lnSpc>
                <a:spcPct val="100000"/>
              </a:lnSpc>
              <a:spcBef>
                <a:spcPct val="0"/>
              </a:spcBef>
              <a:spcAft>
                <a:spcPct val="0"/>
              </a:spcAft>
              <a:buNone/>
            </a:pPr>
            <a:endParaRPr lang="es-CO" altLang="es-CO" sz="1900" dirty="0">
              <a:solidFill>
                <a:srgbClr val="252525"/>
              </a:solidFill>
              <a:cs typeface="Arial" panose="020B0604020202020204" pitchFamily="34" charset="0"/>
            </a:endParaRPr>
          </a:p>
          <a:p>
            <a:pPr marL="0" lvl="0" indent="0" algn="ctr" eaLnBrk="0" fontAlgn="base" hangingPunct="0">
              <a:lnSpc>
                <a:spcPct val="100000"/>
              </a:lnSpc>
              <a:spcBef>
                <a:spcPct val="0"/>
              </a:spcBef>
              <a:spcAft>
                <a:spcPct val="0"/>
              </a:spcAft>
              <a:buNone/>
            </a:pPr>
            <a:endParaRPr lang="es-CO" altLang="es-CO" sz="1900" dirty="0" smtClean="0">
              <a:solidFill>
                <a:srgbClr val="252525"/>
              </a:solidFill>
              <a:cs typeface="Arial" panose="020B0604020202020204" pitchFamily="34" charset="0"/>
            </a:endParaRPr>
          </a:p>
          <a:p>
            <a:pPr marL="0" lvl="0" indent="0" algn="ctr" eaLnBrk="0" fontAlgn="base" hangingPunct="0">
              <a:lnSpc>
                <a:spcPct val="100000"/>
              </a:lnSpc>
              <a:spcBef>
                <a:spcPct val="0"/>
              </a:spcBef>
              <a:spcAft>
                <a:spcPct val="0"/>
              </a:spcAft>
              <a:buNone/>
            </a:pPr>
            <a:endParaRPr lang="es-CO" altLang="es-CO" sz="1900" dirty="0">
              <a:solidFill>
                <a:srgbClr val="252525"/>
              </a:solidFill>
              <a:cs typeface="Arial" panose="020B0604020202020204" pitchFamily="34" charset="0"/>
            </a:endParaRPr>
          </a:p>
          <a:p>
            <a:pPr marL="0" lvl="0" indent="0" algn="ctr" eaLnBrk="0" fontAlgn="base" hangingPunct="0">
              <a:lnSpc>
                <a:spcPct val="100000"/>
              </a:lnSpc>
              <a:spcBef>
                <a:spcPct val="0"/>
              </a:spcBef>
              <a:spcAft>
                <a:spcPct val="0"/>
              </a:spcAft>
              <a:buNone/>
            </a:pPr>
            <a:endParaRPr lang="es-CO" altLang="es-CO" sz="1900" dirty="0">
              <a:solidFill>
                <a:srgbClr val="252525"/>
              </a:solidFill>
              <a:cs typeface="Arial" panose="020B0604020202020204" pitchFamily="34" charset="0"/>
            </a:endParaRPr>
          </a:p>
          <a:p>
            <a:pPr marL="0" lvl="0" indent="0" algn="ctr" eaLnBrk="0" fontAlgn="base" hangingPunct="0">
              <a:lnSpc>
                <a:spcPct val="100000"/>
              </a:lnSpc>
              <a:spcBef>
                <a:spcPct val="0"/>
              </a:spcBef>
              <a:spcAft>
                <a:spcPct val="0"/>
              </a:spcAft>
              <a:buNone/>
            </a:pPr>
            <a:endParaRPr kumimoji="0" lang="es-CO" altLang="es-CO" sz="1900" b="0" i="0" u="none" strike="noStrike" cap="none" normalizeH="0" dirty="0" smtClean="0">
              <a:ln>
                <a:noFill/>
              </a:ln>
              <a:solidFill>
                <a:srgbClr val="252525"/>
              </a:solidFill>
              <a:effectLst/>
              <a:cs typeface="Arial" panose="020B0604020202020204" pitchFamily="34" charset="0"/>
            </a:endParaRPr>
          </a:p>
          <a:p>
            <a:pPr marL="0" lvl="0" indent="0" algn="ctr" eaLnBrk="0" fontAlgn="base" hangingPunct="0">
              <a:lnSpc>
                <a:spcPct val="100000"/>
              </a:lnSpc>
              <a:spcBef>
                <a:spcPct val="0"/>
              </a:spcBef>
              <a:spcAft>
                <a:spcPct val="0"/>
              </a:spcAft>
              <a:buNone/>
            </a:pPr>
            <a:endParaRPr kumimoji="0" lang="es-CO" altLang="es-CO" sz="1900" b="0" i="0" u="none" strike="noStrike" cap="none" normalizeH="0" dirty="0" smtClean="0">
              <a:ln>
                <a:noFill/>
              </a:ln>
              <a:solidFill>
                <a:srgbClr val="252525"/>
              </a:solidFill>
              <a:effectLst/>
              <a:cs typeface="Arial" panose="020B0604020202020204" pitchFamily="34" charset="0"/>
            </a:endParaRPr>
          </a:p>
          <a:p>
            <a:pPr marL="0" lvl="0" indent="0" algn="just" eaLnBrk="0" fontAlgn="base" hangingPunct="0">
              <a:lnSpc>
                <a:spcPct val="100000"/>
              </a:lnSpc>
              <a:spcBef>
                <a:spcPct val="0"/>
              </a:spcBef>
              <a:spcAft>
                <a:spcPct val="0"/>
              </a:spcAft>
              <a:buNone/>
            </a:pPr>
            <a:r>
              <a:rPr lang="es-CO" sz="1600" dirty="0" smtClean="0"/>
              <a:t>El vino, era también un componente frecuente en la antigua medicina romana. Como es bien conocido hoy en día, el alcohol es un buen medio de la extracción de los elementos activos de las plantas medicinales. El vino era la única forma de alcohol conocido por los romanos. Las infusiones de hierbas en el vino, era una estratagema medicinal regular que tendría buenos resultados gracias a la capacidad del alcohol para extraer los compuestos activos de algunas hierbas.</a:t>
            </a:r>
          </a:p>
          <a:p>
            <a:pPr marL="0" lvl="0" indent="0" algn="just" eaLnBrk="0" fontAlgn="base" hangingPunct="0">
              <a:lnSpc>
                <a:spcPct val="100000"/>
              </a:lnSpc>
              <a:spcBef>
                <a:spcPct val="0"/>
              </a:spcBef>
              <a:spcAft>
                <a:spcPct val="0"/>
              </a:spcAft>
              <a:buNone/>
            </a:pPr>
            <a:r>
              <a:rPr lang="es-CO" sz="1600" dirty="0" smtClean="0">
                <a:cs typeface="Arial" panose="020B0604020202020204" pitchFamily="34" charset="0"/>
              </a:rPr>
              <a:t>Uno de los más famosos practicantes de técnicas medicinales (hierbas medicinales a base de alcohol), fue el padre de la medicina moderna, Hipócrates, cuya propia receta especial para los gusanos intestinales que se conocía como </a:t>
            </a:r>
            <a:r>
              <a:rPr lang="es-CO" sz="1600" dirty="0" err="1" smtClean="0">
                <a:cs typeface="Arial" panose="020B0604020202020204" pitchFamily="34" charset="0"/>
              </a:rPr>
              <a:t>Hipocraticum</a:t>
            </a:r>
            <a:r>
              <a:rPr lang="es-CO" sz="1600" dirty="0" smtClean="0">
                <a:cs typeface="Arial" panose="020B0604020202020204" pitchFamily="34" charset="0"/>
              </a:rPr>
              <a:t> </a:t>
            </a:r>
            <a:r>
              <a:rPr lang="es-CO" sz="1600" dirty="0" err="1" smtClean="0">
                <a:cs typeface="Arial" panose="020B0604020202020204" pitchFamily="34" charset="0"/>
              </a:rPr>
              <a:t>Vinum</a:t>
            </a:r>
            <a:r>
              <a:rPr lang="es-CO" sz="1600" dirty="0" smtClean="0">
                <a:cs typeface="Arial" panose="020B0604020202020204" pitchFamily="34" charset="0"/>
              </a:rPr>
              <a:t>. Hipócrates estaba haciendo una forma cruda de </a:t>
            </a:r>
            <a:r>
              <a:rPr lang="es-CO" sz="1600" dirty="0" err="1" smtClean="0">
                <a:cs typeface="Arial" panose="020B0604020202020204" pitchFamily="34" charset="0"/>
              </a:rPr>
              <a:t>vermouth</a:t>
            </a:r>
            <a:r>
              <a:rPr lang="es-CO" sz="1600" dirty="0" smtClean="0">
                <a:cs typeface="Arial" panose="020B0604020202020204" pitchFamily="34" charset="0"/>
              </a:rPr>
              <a:t> en el año 400 A.C aproximadamente, usando hierbas locales en el vino, pero las infusiones de hierbas, adquirieron un nuevo nivel de potencia una vez que se descubrió la destilación</a:t>
            </a:r>
            <a:r>
              <a:rPr lang="es-CO" sz="1600" dirty="0" smtClean="0"/>
              <a:t>, propiamente dicha.</a:t>
            </a:r>
            <a:endParaRPr kumimoji="0" lang="es-CO" altLang="es-CO" sz="1600" b="0" i="0" u="none" strike="noStrike" cap="none" normalizeH="0" dirty="0" smtClean="0">
              <a:ln>
                <a:noFill/>
              </a:ln>
              <a:solidFill>
                <a:srgbClr val="252525"/>
              </a:solidFill>
              <a:effectLst/>
              <a:cs typeface="Arial" panose="020B0604020202020204" pitchFamily="34" charset="0"/>
            </a:endParaRPr>
          </a:p>
          <a:p>
            <a:pPr marL="0" lvl="0" indent="0" algn="ctr" eaLnBrk="0" fontAlgn="base" hangingPunct="0">
              <a:lnSpc>
                <a:spcPct val="100000"/>
              </a:lnSpc>
              <a:spcBef>
                <a:spcPct val="0"/>
              </a:spcBef>
              <a:spcAft>
                <a:spcPct val="0"/>
              </a:spcAft>
              <a:buNone/>
            </a:pPr>
            <a:endParaRPr kumimoji="0" lang="es-CO" altLang="es-CO" b="0" i="0" u="none" strike="noStrike" cap="none" normalizeH="0" baseline="0" dirty="0" smtClean="0">
              <a:ln>
                <a:noFill/>
              </a:ln>
              <a:solidFill>
                <a:srgbClr val="252525"/>
              </a:solidFill>
              <a:effectLst/>
              <a:cs typeface="Arial" panose="020B0604020202020204" pitchFamily="34" charset="0"/>
            </a:endParaRPr>
          </a:p>
          <a:p>
            <a:pPr marL="0" lvl="0" indent="0" algn="just" eaLnBrk="0" fontAlgn="base" hangingPunct="0">
              <a:lnSpc>
                <a:spcPct val="100000"/>
              </a:lnSpc>
              <a:spcBef>
                <a:spcPct val="0"/>
              </a:spcBef>
              <a:spcAft>
                <a:spcPct val="0"/>
              </a:spcAft>
              <a:buNone/>
            </a:pPr>
            <a:endParaRPr lang="es-CO" sz="1200" dirty="0" smtClean="0"/>
          </a:p>
          <a:p>
            <a:pPr marL="0" indent="0" algn="just">
              <a:buNone/>
            </a:pPr>
            <a:endParaRPr lang="es-CO" sz="1200" dirty="0" smtClean="0"/>
          </a:p>
          <a:p>
            <a:pPr marL="0" indent="0" algn="ctr">
              <a:buNone/>
            </a:pPr>
            <a:endParaRPr lang="es-CO" dirty="0"/>
          </a:p>
        </p:txBody>
      </p:sp>
      <p:sp>
        <p:nvSpPr>
          <p:cNvPr id="7" name="Rectangle 4"/>
          <p:cNvSpPr>
            <a:spLocks noChangeArrowheads="1"/>
          </p:cNvSpPr>
          <p:nvPr/>
        </p:nvSpPr>
        <p:spPr bwMode="auto">
          <a:xfrm>
            <a:off x="6078367" y="-76944"/>
            <a:ext cx="35266"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sz="1000" b="0" i="0" u="none" strike="noStrike" cap="none" normalizeH="0" baseline="0" dirty="0" smtClean="0">
                <a:ln>
                  <a:noFill/>
                </a:ln>
                <a:solidFill>
                  <a:srgbClr val="252525"/>
                </a:solidFill>
                <a:effectLst/>
                <a:latin typeface="Arial" panose="020B0604020202020204" pitchFamily="34" charset="0"/>
                <a:cs typeface="Arial" panose="020B0604020202020204" pitchFamily="34" charset="0"/>
              </a:rPr>
              <a:t>.</a:t>
            </a:r>
            <a:endParaRPr kumimoji="0" lang="es-CO" altLang="es-CO" sz="1800" b="0" i="0" u="none" strike="noStrike" cap="none" normalizeH="0" baseline="0" dirty="0" smtClean="0">
              <a:ln>
                <a:noFill/>
              </a:ln>
              <a:solidFill>
                <a:schemeClr val="tx1"/>
              </a:solidFill>
              <a:effectLst/>
              <a:latin typeface="Arial" panose="020B0604020202020204" pitchFamily="34" charset="0"/>
            </a:endParaRPr>
          </a:p>
        </p:txBody>
      </p:sp>
      <p:sp>
        <p:nvSpPr>
          <p:cNvPr id="5" name="Nube 4"/>
          <p:cNvSpPr/>
          <p:nvPr/>
        </p:nvSpPr>
        <p:spPr>
          <a:xfrm rot="20790620">
            <a:off x="3287549" y="925251"/>
            <a:ext cx="4848446" cy="142610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smtClean="0"/>
          </a:p>
          <a:p>
            <a:pPr algn="ctr"/>
            <a:endParaRPr kumimoji="0" lang="es-CO" altLang="es-CO" sz="3600" b="0" i="0" u="none" strike="noStrike" cap="none" normalizeH="0" baseline="0" dirty="0" smtClean="0">
              <a:ln>
                <a:noFill/>
              </a:ln>
              <a:solidFill>
                <a:schemeClr val="bg1"/>
              </a:solidFill>
              <a:effectLst/>
              <a:cs typeface="Arial" panose="020B0604020202020204" pitchFamily="34" charset="0"/>
            </a:endParaRPr>
          </a:p>
          <a:p>
            <a:pPr algn="ctr"/>
            <a:r>
              <a:rPr kumimoji="0" lang="es-CO" altLang="es-CO" sz="3600" b="0" i="0" u="none" strike="noStrike" cap="none" normalizeH="0" baseline="0" dirty="0" smtClean="0">
                <a:ln>
                  <a:noFill/>
                </a:ln>
                <a:solidFill>
                  <a:schemeClr val="bg1"/>
                </a:solidFill>
                <a:effectLst/>
                <a:cs typeface="Arial" panose="020B0604020202020204" pitchFamily="34" charset="0"/>
              </a:rPr>
              <a:t>4OO</a:t>
            </a:r>
            <a:r>
              <a:rPr kumimoji="0" lang="es-CO" altLang="es-CO" sz="3600" b="0" i="0" u="none" strike="noStrike" cap="none" normalizeH="0" dirty="0" smtClean="0">
                <a:ln>
                  <a:noFill/>
                </a:ln>
                <a:solidFill>
                  <a:schemeClr val="bg1"/>
                </a:solidFill>
                <a:effectLst/>
                <a:cs typeface="Arial" panose="020B0604020202020204" pitchFamily="34" charset="0"/>
              </a:rPr>
              <a:t> AC</a:t>
            </a:r>
          </a:p>
          <a:p>
            <a:pPr algn="ctr"/>
            <a:endParaRPr lang="es-CO" dirty="0" smtClean="0"/>
          </a:p>
          <a:p>
            <a:pPr algn="ctr"/>
            <a:endParaRPr lang="es-CO" dirty="0"/>
          </a:p>
        </p:txBody>
      </p:sp>
    </p:spTree>
    <p:extLst>
      <p:ext uri="{BB962C8B-B14F-4D97-AF65-F5344CB8AC3E}">
        <p14:creationId xmlns:p14="http://schemas.microsoft.com/office/powerpoint/2010/main" val="3813831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287079"/>
            <a:ext cx="10515600" cy="5889884"/>
          </a:xfrm>
          <a:gradFill>
            <a:gsLst>
              <a:gs pos="0">
                <a:schemeClr val="accent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marL="0" indent="0" algn="ctr">
              <a:buNone/>
            </a:pPr>
            <a:endParaRPr lang="es-CO" dirty="0" smtClean="0"/>
          </a:p>
          <a:p>
            <a:pPr marL="0" indent="0" algn="ctr">
              <a:buNone/>
            </a:pPr>
            <a:endParaRPr lang="es-CO" dirty="0"/>
          </a:p>
          <a:p>
            <a:pPr marL="0" indent="0" algn="ctr">
              <a:buNone/>
            </a:pPr>
            <a:endParaRPr lang="es-CO" dirty="0" smtClean="0"/>
          </a:p>
          <a:p>
            <a:pPr marL="0" indent="0" algn="ctr">
              <a:buNone/>
            </a:pPr>
            <a:endParaRPr lang="es-CO" dirty="0" smtClean="0"/>
          </a:p>
          <a:p>
            <a:pPr marL="0" indent="0" algn="ctr">
              <a:buNone/>
            </a:pPr>
            <a:endParaRPr lang="es-CO" dirty="0"/>
          </a:p>
          <a:p>
            <a:pPr marL="0" indent="0" algn="ctr">
              <a:buNone/>
            </a:pPr>
            <a:endParaRPr lang="es-CO" dirty="0" smtClean="0"/>
          </a:p>
          <a:p>
            <a:pPr marL="0" indent="0" algn="ctr">
              <a:buNone/>
            </a:pPr>
            <a:endParaRPr lang="es-CO" dirty="0" smtClean="0"/>
          </a:p>
          <a:p>
            <a:pPr marL="0" indent="0" algn="just">
              <a:buNone/>
            </a:pPr>
            <a:r>
              <a:rPr lang="es-CO" sz="1600" dirty="0"/>
              <a:t>La difusión del cristianismo con las cruzadas desde el año 1095 en adelante, trajo el conocimiento sobre el arte de la alquimia y la destilación de los primeros eruditos árabes. El "agua de la vida" fue usada en toda Europa (conocida como tal, debido a que era más seguro beber alcohol que el agua plagada de enfermedades), gracias a los boticarios comerciantes creció la difusión del conocimiento de la destilación y la extracción botánica medicinal, por lo cual se empezó a  vender ambas materias primas y también tinturas de hierbas</a:t>
            </a:r>
            <a:r>
              <a:rPr lang="es-CO" sz="1600" dirty="0" smtClean="0"/>
              <a:t>.  </a:t>
            </a:r>
          </a:p>
          <a:p>
            <a:pPr marL="0" indent="0" algn="just">
              <a:buNone/>
            </a:pPr>
            <a:endParaRPr lang="es-CO" sz="1200" dirty="0"/>
          </a:p>
          <a:p>
            <a:pPr marL="0" indent="0" algn="just">
              <a:buNone/>
            </a:pPr>
            <a:endParaRPr lang="es-CO" sz="1200" dirty="0" smtClean="0"/>
          </a:p>
          <a:p>
            <a:pPr marL="0" indent="0" algn="just">
              <a:buNone/>
            </a:pPr>
            <a:endParaRPr lang="es-CO" sz="1200" dirty="0" smtClean="0"/>
          </a:p>
          <a:p>
            <a:pPr marL="0" indent="0" algn="just">
              <a:buNone/>
            </a:pPr>
            <a:endParaRPr lang="es-CO" sz="1200" dirty="0" smtClean="0"/>
          </a:p>
          <a:p>
            <a:pPr marL="0" indent="0" algn="just">
              <a:buNone/>
            </a:pPr>
            <a:endParaRPr lang="es-CO" sz="1200" dirty="0" smtClean="0"/>
          </a:p>
          <a:p>
            <a:pPr marL="0" indent="0" algn="just">
              <a:buNone/>
            </a:pPr>
            <a:endParaRPr lang="es-CO" sz="1200" dirty="0"/>
          </a:p>
          <a:p>
            <a:pPr marL="0" indent="0" algn="just">
              <a:buNone/>
            </a:pPr>
            <a:endParaRPr lang="es-CO" sz="1200" dirty="0" smtClean="0"/>
          </a:p>
          <a:p>
            <a:pPr marL="0" indent="0" algn="ctr">
              <a:buNone/>
            </a:pPr>
            <a:endParaRPr lang="es-CO" sz="1200" dirty="0"/>
          </a:p>
        </p:txBody>
      </p:sp>
      <p:pic>
        <p:nvPicPr>
          <p:cNvPr id="6" name="Imagen 5" descr="http://www.winedefender.org/wp-content/uploads/2011/09/MonjeBebiendo.jpg"/>
          <p:cNvPicPr/>
          <p:nvPr/>
        </p:nvPicPr>
        <p:blipFill>
          <a:blip r:embed="rId2">
            <a:extLst>
              <a:ext uri="{28A0092B-C50C-407E-A947-70E740481C1C}">
                <a14:useLocalDpi xmlns:a14="http://schemas.microsoft.com/office/drawing/2010/main" val="0"/>
              </a:ext>
            </a:extLst>
          </a:blip>
          <a:srcRect/>
          <a:stretch>
            <a:fillRect/>
          </a:stretch>
        </p:blipFill>
        <p:spPr bwMode="auto">
          <a:xfrm>
            <a:off x="7644366" y="1191068"/>
            <a:ext cx="2169485" cy="1711621"/>
          </a:xfrm>
          <a:prstGeom prst="rect">
            <a:avLst/>
          </a:prstGeom>
          <a:noFill/>
          <a:ln>
            <a:noFill/>
          </a:ln>
        </p:spPr>
      </p:pic>
      <p:sp>
        <p:nvSpPr>
          <p:cNvPr id="4" name="Rectangle 5"/>
          <p:cNvSpPr>
            <a:spLocks noChangeArrowheads="1"/>
          </p:cNvSpPr>
          <p:nvPr/>
        </p:nvSpPr>
        <p:spPr bwMode="auto">
          <a:xfrm>
            <a:off x="6078367" y="-76944"/>
            <a:ext cx="35266"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sz="1000" b="0" i="0" u="none" strike="noStrike" cap="none" normalizeH="0" baseline="0" dirty="0" smtClean="0">
                <a:ln>
                  <a:noFill/>
                </a:ln>
                <a:solidFill>
                  <a:srgbClr val="252525"/>
                </a:solidFill>
                <a:effectLst/>
                <a:latin typeface="Arial" panose="020B0604020202020204" pitchFamily="34" charset="0"/>
                <a:cs typeface="Arial" panose="020B0604020202020204" pitchFamily="34" charset="0"/>
              </a:rPr>
              <a:t>.</a:t>
            </a:r>
            <a:endParaRPr kumimoji="0" lang="es-CO" altLang="es-CO" sz="1800" b="0" i="0" u="none" strike="noStrike" cap="none" normalizeH="0" baseline="0" dirty="0" smtClean="0">
              <a:ln>
                <a:noFill/>
              </a:ln>
              <a:solidFill>
                <a:schemeClr val="tx1"/>
              </a:solidFill>
              <a:effectLst/>
              <a:latin typeface="Arial" panose="020B0604020202020204" pitchFamily="34" charset="0"/>
            </a:endParaRPr>
          </a:p>
        </p:txBody>
      </p:sp>
      <p:sp>
        <p:nvSpPr>
          <p:cNvPr id="8" name="Nube 7"/>
          <p:cNvSpPr/>
          <p:nvPr/>
        </p:nvSpPr>
        <p:spPr>
          <a:xfrm rot="20790620">
            <a:off x="1458749" y="1151883"/>
            <a:ext cx="4848446" cy="142610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smtClean="0"/>
          </a:p>
          <a:p>
            <a:pPr algn="ctr"/>
            <a:endParaRPr kumimoji="0" lang="es-CO" altLang="es-CO" sz="3600" b="0" i="0" u="none" strike="noStrike" cap="none" normalizeH="0" baseline="0" dirty="0" smtClean="0">
              <a:ln>
                <a:noFill/>
              </a:ln>
              <a:solidFill>
                <a:schemeClr val="bg1"/>
              </a:solidFill>
              <a:effectLst/>
              <a:cs typeface="Arial" panose="020B0604020202020204" pitchFamily="34" charset="0"/>
            </a:endParaRPr>
          </a:p>
          <a:p>
            <a:pPr algn="ctr"/>
            <a:r>
              <a:rPr lang="es-CO" altLang="es-CO" sz="3600" dirty="0" smtClean="0">
                <a:solidFill>
                  <a:schemeClr val="bg1"/>
                </a:solidFill>
                <a:cs typeface="Arial" panose="020B0604020202020204" pitchFamily="34" charset="0"/>
              </a:rPr>
              <a:t>EDAD MEDIA</a:t>
            </a:r>
            <a:endParaRPr kumimoji="0" lang="es-CO" altLang="es-CO" sz="3600" b="0" i="0" u="none" strike="noStrike" cap="none" normalizeH="0" dirty="0" smtClean="0">
              <a:ln>
                <a:noFill/>
              </a:ln>
              <a:solidFill>
                <a:schemeClr val="bg1"/>
              </a:solidFill>
              <a:effectLst/>
              <a:cs typeface="Arial" panose="020B0604020202020204" pitchFamily="34" charset="0"/>
            </a:endParaRPr>
          </a:p>
          <a:p>
            <a:pPr algn="ctr"/>
            <a:endParaRPr lang="es-CO" dirty="0" smtClean="0"/>
          </a:p>
          <a:p>
            <a:pPr algn="ctr"/>
            <a:endParaRPr lang="es-CO" dirty="0"/>
          </a:p>
        </p:txBody>
      </p:sp>
    </p:spTree>
    <p:extLst>
      <p:ext uri="{BB962C8B-B14F-4D97-AF65-F5344CB8AC3E}">
        <p14:creationId xmlns:p14="http://schemas.microsoft.com/office/powerpoint/2010/main" val="1129088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287079"/>
            <a:ext cx="10515600" cy="5889884"/>
          </a:xfrm>
          <a:gradFill>
            <a:gsLst>
              <a:gs pos="0">
                <a:schemeClr val="accent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marL="0" indent="0" algn="just">
              <a:buNone/>
            </a:pPr>
            <a:endParaRPr lang="es-CO" sz="1200" dirty="0"/>
          </a:p>
          <a:p>
            <a:pPr marL="0" indent="0" algn="just">
              <a:buNone/>
            </a:pPr>
            <a:endParaRPr lang="es-CO" sz="1200" dirty="0" smtClean="0"/>
          </a:p>
          <a:p>
            <a:pPr marL="0" lvl="0" indent="0" algn="just" eaLnBrk="0" fontAlgn="base" hangingPunct="0">
              <a:lnSpc>
                <a:spcPct val="100000"/>
              </a:lnSpc>
              <a:spcBef>
                <a:spcPct val="0"/>
              </a:spcBef>
              <a:spcAft>
                <a:spcPct val="0"/>
              </a:spcAft>
              <a:buNone/>
            </a:pPr>
            <a:endParaRPr kumimoji="0" lang="es-CO" altLang="es-CO" sz="1200" b="0" i="0" u="none" strike="noStrike" cap="none" normalizeH="0" baseline="0" dirty="0" smtClean="0">
              <a:ln>
                <a:noFill/>
              </a:ln>
              <a:solidFill>
                <a:srgbClr val="252525"/>
              </a:solidFill>
              <a:effectLst/>
              <a:cs typeface="Arial" panose="020B0604020202020204" pitchFamily="34" charset="0"/>
            </a:endParaRPr>
          </a:p>
          <a:p>
            <a:pPr marL="0" lvl="0" indent="0" algn="just" eaLnBrk="0" fontAlgn="base" hangingPunct="0">
              <a:lnSpc>
                <a:spcPct val="100000"/>
              </a:lnSpc>
              <a:spcBef>
                <a:spcPct val="0"/>
              </a:spcBef>
              <a:spcAft>
                <a:spcPct val="0"/>
              </a:spcAft>
              <a:buNone/>
            </a:pPr>
            <a:endParaRPr lang="es-CO" altLang="es-CO" sz="1200" dirty="0">
              <a:solidFill>
                <a:srgbClr val="252525"/>
              </a:solidFill>
              <a:cs typeface="Arial" panose="020B0604020202020204" pitchFamily="34" charset="0"/>
            </a:endParaRPr>
          </a:p>
          <a:p>
            <a:pPr marL="0" lvl="0" indent="0" algn="just" eaLnBrk="0" fontAlgn="base" hangingPunct="0">
              <a:lnSpc>
                <a:spcPct val="100000"/>
              </a:lnSpc>
              <a:spcBef>
                <a:spcPct val="0"/>
              </a:spcBef>
              <a:spcAft>
                <a:spcPct val="0"/>
              </a:spcAft>
              <a:buNone/>
            </a:pPr>
            <a:endParaRPr kumimoji="0" lang="es-CO" altLang="es-CO" sz="1200" b="0" i="0" u="none" strike="noStrike" cap="none" normalizeH="0" baseline="0" dirty="0" smtClean="0">
              <a:ln>
                <a:noFill/>
              </a:ln>
              <a:solidFill>
                <a:srgbClr val="252525"/>
              </a:solidFill>
              <a:effectLst/>
              <a:cs typeface="Arial" panose="020B0604020202020204" pitchFamily="34" charset="0"/>
            </a:endParaRPr>
          </a:p>
          <a:p>
            <a:pPr marL="0" lvl="0" indent="0" algn="just" eaLnBrk="0" fontAlgn="base" hangingPunct="0">
              <a:lnSpc>
                <a:spcPct val="100000"/>
              </a:lnSpc>
              <a:spcBef>
                <a:spcPct val="0"/>
              </a:spcBef>
              <a:spcAft>
                <a:spcPct val="0"/>
              </a:spcAft>
              <a:buNone/>
            </a:pPr>
            <a:endParaRPr lang="es-CO" altLang="es-CO" sz="1200" dirty="0">
              <a:solidFill>
                <a:srgbClr val="252525"/>
              </a:solidFill>
              <a:cs typeface="Arial" panose="020B0604020202020204" pitchFamily="34" charset="0"/>
            </a:endParaRPr>
          </a:p>
          <a:p>
            <a:pPr marL="0" lvl="0" indent="0" algn="just" eaLnBrk="0" fontAlgn="base" hangingPunct="0">
              <a:lnSpc>
                <a:spcPct val="100000"/>
              </a:lnSpc>
              <a:spcBef>
                <a:spcPct val="0"/>
              </a:spcBef>
              <a:spcAft>
                <a:spcPct val="0"/>
              </a:spcAft>
              <a:buNone/>
            </a:pPr>
            <a:endParaRPr kumimoji="0" lang="es-CO" altLang="es-CO" sz="1200" b="0" i="0" u="none" strike="noStrike" cap="none" normalizeH="0" baseline="0" dirty="0" smtClean="0">
              <a:ln>
                <a:noFill/>
              </a:ln>
              <a:solidFill>
                <a:srgbClr val="252525"/>
              </a:solidFill>
              <a:effectLst/>
              <a:cs typeface="Arial" panose="020B0604020202020204" pitchFamily="34" charset="0"/>
            </a:endParaRPr>
          </a:p>
          <a:p>
            <a:pPr marL="0" lvl="0" indent="0" algn="just" eaLnBrk="0" fontAlgn="base" hangingPunct="0">
              <a:lnSpc>
                <a:spcPct val="100000"/>
              </a:lnSpc>
              <a:spcBef>
                <a:spcPct val="0"/>
              </a:spcBef>
              <a:spcAft>
                <a:spcPct val="0"/>
              </a:spcAft>
              <a:buNone/>
            </a:pPr>
            <a:endParaRPr lang="es-CO" altLang="es-CO" sz="1200" dirty="0">
              <a:solidFill>
                <a:srgbClr val="252525"/>
              </a:solidFill>
              <a:cs typeface="Arial" panose="020B0604020202020204" pitchFamily="34" charset="0"/>
            </a:endParaRPr>
          </a:p>
          <a:p>
            <a:pPr marL="0" lvl="0" indent="0" algn="just" eaLnBrk="0" fontAlgn="base" hangingPunct="0">
              <a:lnSpc>
                <a:spcPct val="100000"/>
              </a:lnSpc>
              <a:spcBef>
                <a:spcPct val="0"/>
              </a:spcBef>
              <a:spcAft>
                <a:spcPct val="0"/>
              </a:spcAft>
              <a:buNone/>
            </a:pPr>
            <a:endParaRPr kumimoji="0" lang="es-CO" altLang="es-CO" sz="1200" b="0" i="0" u="none" strike="noStrike" cap="none" normalizeH="0" baseline="0" dirty="0" smtClean="0">
              <a:ln>
                <a:noFill/>
              </a:ln>
              <a:solidFill>
                <a:srgbClr val="252525"/>
              </a:solidFill>
              <a:effectLst/>
              <a:cs typeface="Arial" panose="020B0604020202020204" pitchFamily="34" charset="0"/>
            </a:endParaRPr>
          </a:p>
          <a:p>
            <a:pPr marL="0" lvl="0" indent="0" algn="just" eaLnBrk="0" fontAlgn="base" hangingPunct="0">
              <a:lnSpc>
                <a:spcPct val="100000"/>
              </a:lnSpc>
              <a:spcBef>
                <a:spcPct val="0"/>
              </a:spcBef>
              <a:spcAft>
                <a:spcPct val="0"/>
              </a:spcAft>
              <a:buNone/>
            </a:pPr>
            <a:endParaRPr lang="es-CO" altLang="es-CO" sz="1200" dirty="0">
              <a:solidFill>
                <a:srgbClr val="252525"/>
              </a:solidFill>
              <a:cs typeface="Arial" panose="020B0604020202020204" pitchFamily="34" charset="0"/>
            </a:endParaRPr>
          </a:p>
          <a:p>
            <a:pPr marL="0" lvl="0" indent="0" algn="just" eaLnBrk="0" fontAlgn="base" hangingPunct="0">
              <a:lnSpc>
                <a:spcPct val="100000"/>
              </a:lnSpc>
              <a:spcBef>
                <a:spcPct val="0"/>
              </a:spcBef>
              <a:spcAft>
                <a:spcPct val="0"/>
              </a:spcAft>
              <a:buNone/>
            </a:pPr>
            <a:endParaRPr kumimoji="0" lang="es-CO" altLang="es-CO" sz="1200" b="0" i="0" u="none" strike="noStrike" cap="none" normalizeH="0" baseline="0" dirty="0" smtClean="0">
              <a:ln>
                <a:noFill/>
              </a:ln>
              <a:solidFill>
                <a:srgbClr val="252525"/>
              </a:solidFill>
              <a:effectLst/>
              <a:cs typeface="Arial" panose="020B0604020202020204" pitchFamily="34" charset="0"/>
            </a:endParaRPr>
          </a:p>
          <a:p>
            <a:pPr marL="0" lvl="0" indent="0" algn="just" eaLnBrk="0" fontAlgn="base" hangingPunct="0">
              <a:lnSpc>
                <a:spcPct val="100000"/>
              </a:lnSpc>
              <a:spcBef>
                <a:spcPct val="0"/>
              </a:spcBef>
              <a:spcAft>
                <a:spcPct val="0"/>
              </a:spcAft>
              <a:buNone/>
            </a:pPr>
            <a:endParaRPr lang="es-CO" altLang="es-CO" sz="1200" dirty="0">
              <a:solidFill>
                <a:srgbClr val="252525"/>
              </a:solidFill>
              <a:cs typeface="Arial" panose="020B0604020202020204" pitchFamily="34" charset="0"/>
            </a:endParaRPr>
          </a:p>
          <a:p>
            <a:pPr marL="0" lvl="0" indent="0" algn="just" eaLnBrk="0" fontAlgn="base" hangingPunct="0">
              <a:lnSpc>
                <a:spcPct val="100000"/>
              </a:lnSpc>
              <a:spcBef>
                <a:spcPct val="0"/>
              </a:spcBef>
              <a:spcAft>
                <a:spcPct val="0"/>
              </a:spcAft>
              <a:buNone/>
            </a:pPr>
            <a:endParaRPr kumimoji="0" lang="es-CO" altLang="es-CO" sz="1200" b="0" i="0" u="none" strike="noStrike" cap="none" normalizeH="0" baseline="0" dirty="0" smtClean="0">
              <a:ln>
                <a:noFill/>
              </a:ln>
              <a:solidFill>
                <a:srgbClr val="252525"/>
              </a:solidFill>
              <a:effectLst/>
              <a:cs typeface="Arial" panose="020B0604020202020204" pitchFamily="34" charset="0"/>
            </a:endParaRPr>
          </a:p>
          <a:p>
            <a:pPr marL="0" lvl="0" indent="0" algn="just" eaLnBrk="0" fontAlgn="base" hangingPunct="0">
              <a:lnSpc>
                <a:spcPct val="100000"/>
              </a:lnSpc>
              <a:spcBef>
                <a:spcPct val="0"/>
              </a:spcBef>
              <a:spcAft>
                <a:spcPct val="0"/>
              </a:spcAft>
              <a:buNone/>
            </a:pPr>
            <a:endParaRPr lang="es-CO" altLang="es-CO" sz="1200" dirty="0">
              <a:solidFill>
                <a:srgbClr val="252525"/>
              </a:solidFill>
              <a:cs typeface="Arial" panose="020B0604020202020204" pitchFamily="34" charset="0"/>
            </a:endParaRPr>
          </a:p>
          <a:p>
            <a:pPr marL="0" lvl="0" indent="0" algn="just" eaLnBrk="0" fontAlgn="base" hangingPunct="0">
              <a:lnSpc>
                <a:spcPct val="100000"/>
              </a:lnSpc>
              <a:spcBef>
                <a:spcPct val="0"/>
              </a:spcBef>
              <a:spcAft>
                <a:spcPct val="0"/>
              </a:spcAft>
              <a:buNone/>
            </a:pPr>
            <a:r>
              <a:rPr kumimoji="0" lang="es-CO" altLang="es-CO" sz="1400" b="0" i="0" u="none" strike="noStrike" cap="none" normalizeH="0" baseline="0" dirty="0" smtClean="0">
                <a:ln>
                  <a:noFill/>
                </a:ln>
                <a:solidFill>
                  <a:srgbClr val="252525"/>
                </a:solidFill>
                <a:effectLst/>
                <a:cs typeface="Arial" panose="020B0604020202020204" pitchFamily="34" charset="0"/>
              </a:rPr>
              <a:t>La colonización europea durante los siglos XV y XVI les dio a los boticarios una abundancia de hierbas exóticas, especias, cortezas, pieles y bayas para añadir a sus botiquines y desde este punto hasta hace relativamente poco, un gran porcentaje de los medicamentos fueron hechos con base en alcohol.</a:t>
            </a:r>
            <a:endParaRPr kumimoji="0" lang="es-CO" altLang="es-CO" sz="1400" b="0" i="0" u="none" strike="noStrike" cap="none" normalizeH="0" baseline="0" dirty="0" smtClean="0">
              <a:ln>
                <a:noFill/>
              </a:ln>
              <a:solidFill>
                <a:schemeClr val="tx1"/>
              </a:solidFill>
              <a:effectLst/>
            </a:endParaRPr>
          </a:p>
          <a:p>
            <a:pPr marL="0" lvl="0" indent="0" algn="just" eaLnBrk="0" fontAlgn="base" hangingPunct="0">
              <a:lnSpc>
                <a:spcPct val="100000"/>
              </a:lnSpc>
              <a:spcBef>
                <a:spcPct val="0"/>
              </a:spcBef>
              <a:spcAft>
                <a:spcPct val="0"/>
              </a:spcAft>
              <a:buNone/>
            </a:pPr>
            <a:r>
              <a:rPr kumimoji="0" lang="es-CO" altLang="es-CO" sz="1400" b="0" i="0" u="none" strike="noStrike" cap="none" normalizeH="0" baseline="0" dirty="0" smtClean="0">
                <a:ln>
                  <a:noFill/>
                </a:ln>
                <a:solidFill>
                  <a:srgbClr val="252525"/>
                </a:solidFill>
                <a:effectLst/>
                <a:cs typeface="Arial" panose="020B0604020202020204" pitchFamily="34" charset="0"/>
              </a:rPr>
              <a:t>El ginebra es un buen ejemplo de una bebida que fue originalmente diseñada para ser utilizada como un medicamento, el uso de “Juniper” como un diurético para poder calmar las fiebres y enfermedades tropicales que los colonos holandeses estaban sufriendo en Occidente recién colonizadas las Indias. Muchas de las marcas de hoy en día como Chartreuse y benedictina nacieron en los monasterios de Europa diseñados como tónicos estomacales y elixires generales. </a:t>
            </a:r>
            <a:r>
              <a:rPr lang="es-CO" sz="1400" dirty="0"/>
              <a:t>Sin embargo, en el siglo XVIII, hubo una creciente preocupación acerca de los efectos nocivos del alcohol, incluyendo la embriaguez, la delincuencia, el alcoholismo y la pobreza. En 1725, la primera petición documentada por el Real Colegio de Médicos expresa preocupaciones sobre " la utilización perniciosa y creciente de licores espirituosos". En el siglo XIX, los movimientos de temperancia comenzaron a surgir en Gran Bretaña - en un principio algunos aconsejan restricciones a sólo ciertas bebidas, pero con el tiempo su postura cambió a pedir la abstinencia total.</a:t>
            </a:r>
            <a:endParaRPr lang="es-CO" sz="1400" dirty="0" smtClean="0"/>
          </a:p>
          <a:p>
            <a:pPr marL="0" indent="0" algn="ctr">
              <a:buNone/>
            </a:pPr>
            <a:endParaRPr lang="es-CO" sz="1400" dirty="0"/>
          </a:p>
        </p:txBody>
      </p:sp>
      <p:sp>
        <p:nvSpPr>
          <p:cNvPr id="4" name="Rectangle 5"/>
          <p:cNvSpPr>
            <a:spLocks noChangeArrowheads="1"/>
          </p:cNvSpPr>
          <p:nvPr/>
        </p:nvSpPr>
        <p:spPr bwMode="auto">
          <a:xfrm>
            <a:off x="6078367" y="-76944"/>
            <a:ext cx="35266"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sz="1000" b="0" i="0" u="none" strike="noStrike" cap="none" normalizeH="0" baseline="0" dirty="0" smtClean="0">
                <a:ln>
                  <a:noFill/>
                </a:ln>
                <a:solidFill>
                  <a:srgbClr val="252525"/>
                </a:solidFill>
                <a:effectLst/>
                <a:latin typeface="Arial" panose="020B0604020202020204" pitchFamily="34" charset="0"/>
                <a:cs typeface="Arial" panose="020B0604020202020204" pitchFamily="34" charset="0"/>
              </a:rPr>
              <a:t>.</a:t>
            </a:r>
            <a:endParaRPr kumimoji="0" lang="es-CO" altLang="es-CO" sz="1800" b="0" i="0" u="none" strike="noStrike" cap="none" normalizeH="0" baseline="0" dirty="0" smtClean="0">
              <a:ln>
                <a:noFill/>
              </a:ln>
              <a:solidFill>
                <a:schemeClr val="tx1"/>
              </a:solidFill>
              <a:effectLst/>
              <a:latin typeface="Arial" panose="020B0604020202020204" pitchFamily="34" charset="0"/>
            </a:endParaRPr>
          </a:p>
        </p:txBody>
      </p:sp>
      <p:sp>
        <p:nvSpPr>
          <p:cNvPr id="5" name="Nube 4"/>
          <p:cNvSpPr/>
          <p:nvPr/>
        </p:nvSpPr>
        <p:spPr>
          <a:xfrm rot="20790620">
            <a:off x="3181224" y="832906"/>
            <a:ext cx="4848446" cy="142610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smtClean="0"/>
          </a:p>
          <a:p>
            <a:pPr algn="ctr"/>
            <a:endParaRPr kumimoji="0" lang="es-CO" altLang="es-CO" sz="3600" b="0" i="0" u="none" strike="noStrike" cap="none" normalizeH="0" baseline="0" dirty="0" smtClean="0">
              <a:ln>
                <a:noFill/>
              </a:ln>
              <a:solidFill>
                <a:schemeClr val="bg1"/>
              </a:solidFill>
              <a:effectLst/>
              <a:cs typeface="Arial" panose="020B0604020202020204" pitchFamily="34" charset="0"/>
            </a:endParaRPr>
          </a:p>
          <a:p>
            <a:pPr algn="ctr"/>
            <a:r>
              <a:rPr lang="es-CO" altLang="es-CO" sz="3600" dirty="0" smtClean="0">
                <a:solidFill>
                  <a:schemeClr val="bg1"/>
                </a:solidFill>
                <a:cs typeface="Arial" panose="020B0604020202020204" pitchFamily="34" charset="0"/>
              </a:rPr>
              <a:t>EDAD MEDIA</a:t>
            </a:r>
            <a:endParaRPr kumimoji="0" lang="es-CO" altLang="es-CO" sz="3600" b="0" i="0" u="none" strike="noStrike" cap="none" normalizeH="0" dirty="0" smtClean="0">
              <a:ln>
                <a:noFill/>
              </a:ln>
              <a:solidFill>
                <a:schemeClr val="bg1"/>
              </a:solidFill>
              <a:effectLst/>
              <a:cs typeface="Arial" panose="020B0604020202020204" pitchFamily="34" charset="0"/>
            </a:endParaRPr>
          </a:p>
          <a:p>
            <a:pPr algn="ctr"/>
            <a:endParaRPr lang="es-CO" dirty="0" smtClean="0"/>
          </a:p>
          <a:p>
            <a:pPr algn="ctr"/>
            <a:endParaRPr lang="es-CO" dirty="0"/>
          </a:p>
        </p:txBody>
      </p:sp>
    </p:spTree>
    <p:extLst>
      <p:ext uri="{BB962C8B-B14F-4D97-AF65-F5344CB8AC3E}">
        <p14:creationId xmlns:p14="http://schemas.microsoft.com/office/powerpoint/2010/main" val="3633031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59488"/>
            <a:ext cx="10515600" cy="6017475"/>
          </a:xfrm>
          <a:gradFill>
            <a:gsLst>
              <a:gs pos="0">
                <a:schemeClr val="accent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marL="0" indent="0" algn="just">
              <a:buNone/>
            </a:pPr>
            <a:endParaRPr lang="es-CO" sz="1200" dirty="0" smtClean="0"/>
          </a:p>
          <a:p>
            <a:pPr marL="0" indent="0" algn="just">
              <a:buNone/>
            </a:pPr>
            <a:endParaRPr lang="es-CO" sz="1200" dirty="0"/>
          </a:p>
          <a:p>
            <a:pPr marL="0" indent="0" algn="just">
              <a:buNone/>
            </a:pPr>
            <a:endParaRPr lang="es-CO" sz="1200" dirty="0" smtClean="0"/>
          </a:p>
          <a:p>
            <a:pPr marL="0" indent="0" algn="just">
              <a:buNone/>
            </a:pPr>
            <a:endParaRPr lang="es-CO" sz="1200" dirty="0"/>
          </a:p>
          <a:p>
            <a:pPr marL="0" indent="0" algn="just">
              <a:buNone/>
            </a:pPr>
            <a:endParaRPr lang="es-CO" sz="1200" dirty="0" smtClean="0"/>
          </a:p>
          <a:p>
            <a:pPr marL="0" indent="0" algn="just">
              <a:buNone/>
            </a:pPr>
            <a:endParaRPr lang="es-CO" sz="1200" dirty="0"/>
          </a:p>
          <a:p>
            <a:pPr marL="0" indent="0" algn="just">
              <a:buNone/>
            </a:pPr>
            <a:endParaRPr lang="es-CO" sz="1200" dirty="0" smtClean="0"/>
          </a:p>
          <a:p>
            <a:pPr marL="0" indent="0" algn="just">
              <a:buNone/>
            </a:pPr>
            <a:endParaRPr lang="es-CO" sz="1200" dirty="0" smtClean="0"/>
          </a:p>
          <a:p>
            <a:pPr marL="0" indent="0" algn="just">
              <a:buNone/>
            </a:pPr>
            <a:r>
              <a:rPr lang="es-CO" sz="1200" dirty="0" smtClean="0"/>
              <a:t>El licor eran remedios medicinales, pociones amorosas, afrodisíacos y cura de problemas.</a:t>
            </a:r>
          </a:p>
          <a:p>
            <a:pPr marL="0" indent="0" algn="just">
              <a:buNone/>
            </a:pPr>
            <a:r>
              <a:rPr lang="es-CO" sz="1200" dirty="0" smtClean="0"/>
              <a:t>Eran elaborados por físicos y alquimistas.</a:t>
            </a:r>
          </a:p>
          <a:p>
            <a:pPr marL="0" indent="0" algn="just">
              <a:buNone/>
            </a:pPr>
            <a:r>
              <a:rPr lang="es-CO" sz="1200" dirty="0" smtClean="0"/>
              <a:t>Aparece el </a:t>
            </a:r>
            <a:r>
              <a:rPr lang="es-CO" sz="1200" dirty="0" err="1" smtClean="0"/>
              <a:t>coctail</a:t>
            </a:r>
            <a:r>
              <a:rPr lang="es-CO" sz="1200" dirty="0" smtClean="0"/>
              <a:t>, bebida estimulante compuesta por diversos licores, con azúcar, </a:t>
            </a:r>
            <a:r>
              <a:rPr lang="es-CO" sz="1200" dirty="0" err="1" smtClean="0"/>
              <a:t>bitters</a:t>
            </a:r>
            <a:r>
              <a:rPr lang="es-CO" sz="1200" dirty="0" smtClean="0"/>
              <a:t> o amargos. </a:t>
            </a:r>
          </a:p>
          <a:p>
            <a:pPr marL="0" indent="0" algn="just">
              <a:buNone/>
            </a:pPr>
            <a:r>
              <a:rPr lang="es-CO" sz="1200" dirty="0" smtClean="0"/>
              <a:t>189O     Aparece el </a:t>
            </a:r>
            <a:r>
              <a:rPr lang="es-CO" sz="1200" dirty="0" err="1" smtClean="0"/>
              <a:t>Manhathan</a:t>
            </a:r>
            <a:r>
              <a:rPr lang="es-CO" sz="1200" dirty="0" smtClean="0"/>
              <a:t> </a:t>
            </a:r>
            <a:r>
              <a:rPr lang="es-CO" sz="1200" dirty="0" err="1" smtClean="0"/>
              <a:t>coctail</a:t>
            </a:r>
            <a:r>
              <a:rPr lang="es-CO" sz="1200" dirty="0" smtClean="0"/>
              <a:t> creado en el Hotel del mismo nombre en Estados Unidos</a:t>
            </a:r>
          </a:p>
          <a:p>
            <a:pPr algn="just">
              <a:buAutoNum type="arabicPlain" startAt="1919"/>
            </a:pPr>
            <a:r>
              <a:rPr lang="es-CO" sz="1200" dirty="0"/>
              <a:t> </a:t>
            </a:r>
            <a:r>
              <a:rPr lang="es-CO" sz="1200" dirty="0" smtClean="0"/>
              <a:t>    Aparece el </a:t>
            </a:r>
            <a:r>
              <a:rPr lang="es-CO" sz="1200" dirty="0" err="1" smtClean="0"/>
              <a:t>coctail</a:t>
            </a:r>
            <a:r>
              <a:rPr lang="es-CO" sz="1200" dirty="0" smtClean="0"/>
              <a:t> </a:t>
            </a:r>
            <a:r>
              <a:rPr lang="es-CO" sz="1200" dirty="0" err="1" smtClean="0"/>
              <a:t>Bloddy</a:t>
            </a:r>
            <a:r>
              <a:rPr lang="es-CO" sz="1200" dirty="0" smtClean="0"/>
              <a:t> Marie, popular en Estados Unidos</a:t>
            </a:r>
          </a:p>
          <a:p>
            <a:pPr algn="just">
              <a:buAutoNum type="arabicPlain" startAt="1919"/>
            </a:pPr>
            <a:r>
              <a:rPr lang="es-CO" sz="1200" dirty="0"/>
              <a:t> </a:t>
            </a:r>
            <a:r>
              <a:rPr lang="es-CO" sz="1200" dirty="0" smtClean="0"/>
              <a:t>- 1936     Se popularizan las bebidas a base de alcohol, y se crea el oficio de Bar </a:t>
            </a:r>
            <a:r>
              <a:rPr lang="es-CO" sz="1200" dirty="0" err="1" smtClean="0"/>
              <a:t>man</a:t>
            </a:r>
            <a:r>
              <a:rPr lang="es-CO" sz="1200" dirty="0" smtClean="0"/>
              <a:t> que le da popularidad a los cantineros</a:t>
            </a:r>
          </a:p>
          <a:p>
            <a:pPr marL="0" indent="0">
              <a:buNone/>
            </a:pPr>
            <a:endParaRPr lang="es-CO" dirty="0"/>
          </a:p>
        </p:txBody>
      </p:sp>
      <p:sp>
        <p:nvSpPr>
          <p:cNvPr id="4" name="Nube 3"/>
          <p:cNvSpPr/>
          <p:nvPr/>
        </p:nvSpPr>
        <p:spPr>
          <a:xfrm rot="20790620">
            <a:off x="3298181" y="545827"/>
            <a:ext cx="4848446" cy="142610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mtClean="0"/>
              <a:t>18O6 – 192O APARICION DE LOS COCTELES</a:t>
            </a:r>
            <a:endParaRPr lang="es-CO" dirty="0" smtClean="0"/>
          </a:p>
        </p:txBody>
      </p:sp>
    </p:spTree>
    <p:extLst>
      <p:ext uri="{BB962C8B-B14F-4D97-AF65-F5344CB8AC3E}">
        <p14:creationId xmlns:p14="http://schemas.microsoft.com/office/powerpoint/2010/main" val="4076491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59465" y="457200"/>
            <a:ext cx="10515600" cy="5932414"/>
          </a:xfrm>
          <a:gradFill>
            <a:gsLst>
              <a:gs pos="0">
                <a:schemeClr val="accent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fontScale="92500" lnSpcReduction="20000"/>
          </a:bodyPr>
          <a:lstStyle/>
          <a:p>
            <a:pPr marL="0" indent="0" algn="ctr">
              <a:buNone/>
            </a:pPr>
            <a:endParaRPr lang="es-CO" dirty="0" smtClean="0"/>
          </a:p>
          <a:p>
            <a:pPr marL="0" indent="0" algn="ctr">
              <a:buNone/>
            </a:pPr>
            <a:endParaRPr lang="es-CO" dirty="0"/>
          </a:p>
          <a:p>
            <a:pPr marL="0" indent="0" algn="ctr">
              <a:buNone/>
            </a:pPr>
            <a:endParaRPr lang="es-CO" dirty="0" smtClean="0"/>
          </a:p>
          <a:p>
            <a:pPr marL="0" indent="0" algn="ctr">
              <a:buNone/>
            </a:pPr>
            <a:endParaRPr lang="es-CO" dirty="0"/>
          </a:p>
          <a:p>
            <a:pPr marL="0" indent="0" algn="ctr">
              <a:buNone/>
            </a:pPr>
            <a:endParaRPr lang="es-CO" dirty="0" smtClean="0"/>
          </a:p>
          <a:p>
            <a:pPr marL="0" indent="0" algn="ctr">
              <a:buNone/>
            </a:pPr>
            <a:endParaRPr lang="es-CO" sz="2200" dirty="0" smtClean="0"/>
          </a:p>
          <a:p>
            <a:pPr marL="0" indent="0" algn="just">
              <a:buNone/>
            </a:pPr>
            <a:r>
              <a:rPr lang="es-CO" sz="1800" dirty="0" smtClean="0"/>
              <a:t>El fin del siglo 18 y el inicio de la Revolución Industrial es acompañado por cambios demográficos y de comportamientos sociales en Europa. Es durante este período que el uso excesivo de bebida pasa a ser visto por algunos como una enfermedad o desorden.7 Todavía en el inicio y en la mitad del siglo 19 algunos estudiosos pasan a tejer consideraciones sobre las diferencias entre las bebidas destiladas y las bebidas fermentadas, en especial el vino. En este sentido, Pasteur en 1865, no encontrando gérmenes maléficos en el vino declara que esta es la más higiénica de las bebidas. Durante el siglo 20 países como Francia pasan a establecer la mayoridad de 18 años para el consumo de alcohol y en enero de 1920 el gobierno estadounidense decreta la Ley Seca que tuvo duración de casi 12 años. La Ley Seca prohibió la fabricación, venta, cambio, transporte, importación, exportación, distribución, pose y consumo de bebida alcohólica y fue considerada por muchos un desastre para la salud pública y economía americana. En 1952 la primera edición del DSM-I (</a:t>
            </a:r>
            <a:r>
              <a:rPr lang="es-CO" sz="1800" dirty="0" err="1" smtClean="0"/>
              <a:t>Diagnostic</a:t>
            </a:r>
            <a:r>
              <a:rPr lang="es-CO" sz="1800" dirty="0" smtClean="0"/>
              <a:t> and </a:t>
            </a:r>
            <a:r>
              <a:rPr lang="es-CO" sz="1800" dirty="0" err="1" smtClean="0"/>
              <a:t>Statistical</a:t>
            </a:r>
            <a:r>
              <a:rPr lang="es-CO" sz="1800" dirty="0" smtClean="0"/>
              <a:t> Manual of Mental </a:t>
            </a:r>
            <a:r>
              <a:rPr lang="es-CO" sz="1800" dirty="0" err="1" smtClean="0"/>
              <a:t>Disorders</a:t>
            </a:r>
            <a:r>
              <a:rPr lang="es-CO" sz="1800" dirty="0" smtClean="0"/>
              <a:t>) incluye el alcoholismo como enfermedad a ser tratada. Fue en el año 1952, con la primera edición del DSM-I (</a:t>
            </a:r>
            <a:r>
              <a:rPr lang="es-CO" sz="1800" dirty="0" err="1" smtClean="0"/>
              <a:t>Diagnostic</a:t>
            </a:r>
            <a:r>
              <a:rPr lang="es-CO" sz="1800" dirty="0" smtClean="0"/>
              <a:t> and </a:t>
            </a:r>
            <a:r>
              <a:rPr lang="es-CO" sz="1800" dirty="0" err="1" smtClean="0"/>
              <a:t>Statistical</a:t>
            </a:r>
            <a:r>
              <a:rPr lang="es-CO" sz="1800" dirty="0" smtClean="0"/>
              <a:t> Manual of Mental </a:t>
            </a:r>
            <a:r>
              <a:rPr lang="es-CO" sz="1800" dirty="0" err="1" smtClean="0"/>
              <a:t>Disorders</a:t>
            </a:r>
            <a:r>
              <a:rPr lang="es-CO" sz="1800" dirty="0" smtClean="0"/>
              <a:t>), que el alcoholismo empezó a tratarse como una enfermedad. 7,10 En el año 1967, la Organización Mundial de la Salud incluyó el concepto de enfermedad del alcoholismo en la Clasificación Internacional de Enfermedades (ICD-8), a partir de la 8ª Conferencia Mundial de Salud 12,13. En ICD-8, los problemas relacionados al uso del alcohol se incluyeron dentro de una categoría más amplia de trastornos de personalidad y de neurosis. Estos problemas fueron divididos en tres categorías: dependencia, episodios de beber excesivamente (abuso) y beber de modo excesivo habitualmente. La dependencia del alcohol se caracterizó por el uso compulsivo de bebidas alcohólicas y por la manifestación de los síntomas de abstinencia después de la interrupción del uso del alcohol.</a:t>
            </a:r>
            <a:endParaRPr lang="es-CO" sz="1800" dirty="0"/>
          </a:p>
        </p:txBody>
      </p:sp>
      <p:sp>
        <p:nvSpPr>
          <p:cNvPr id="5" name="Nube 4"/>
          <p:cNvSpPr/>
          <p:nvPr/>
        </p:nvSpPr>
        <p:spPr>
          <a:xfrm rot="20790620">
            <a:off x="3287549" y="875436"/>
            <a:ext cx="4848446" cy="142610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400" dirty="0" smtClean="0"/>
              <a:t>EDAD CONTEMPORANEA</a:t>
            </a:r>
            <a:endParaRPr lang="es-CO" sz="2400" dirty="0" smtClean="0"/>
          </a:p>
        </p:txBody>
      </p:sp>
    </p:spTree>
    <p:extLst>
      <p:ext uri="{BB962C8B-B14F-4D97-AF65-F5344CB8AC3E}">
        <p14:creationId xmlns:p14="http://schemas.microsoft.com/office/powerpoint/2010/main" val="1119431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59465" y="457200"/>
            <a:ext cx="10515600" cy="5932414"/>
          </a:xfrm>
          <a:gradFill>
            <a:gsLst>
              <a:gs pos="0">
                <a:schemeClr val="accent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pPr marL="0" indent="0" algn="ctr">
              <a:buNone/>
            </a:pPr>
            <a:endParaRPr lang="es-CO" dirty="0" smtClean="0"/>
          </a:p>
          <a:p>
            <a:pPr marL="0" indent="0" algn="ctr">
              <a:buNone/>
            </a:pPr>
            <a:endParaRPr lang="es-CO" dirty="0"/>
          </a:p>
          <a:p>
            <a:pPr marL="0" indent="0" algn="ctr">
              <a:buNone/>
            </a:pPr>
            <a:endParaRPr lang="es-CO" dirty="0" smtClean="0"/>
          </a:p>
          <a:p>
            <a:pPr marL="0" indent="0" algn="ctr">
              <a:buNone/>
            </a:pPr>
            <a:endParaRPr lang="es-CO" dirty="0"/>
          </a:p>
          <a:p>
            <a:pPr marL="0" indent="0" algn="ctr">
              <a:buNone/>
            </a:pPr>
            <a:endParaRPr lang="es-CO" dirty="0" smtClean="0"/>
          </a:p>
          <a:p>
            <a:pPr marL="0" indent="0" algn="ctr">
              <a:buNone/>
            </a:pPr>
            <a:endParaRPr lang="es-CO" sz="2200" dirty="0" smtClean="0"/>
          </a:p>
          <a:p>
            <a:pPr marL="0" indent="0" algn="just">
              <a:buNone/>
            </a:pPr>
            <a:r>
              <a:rPr lang="es-CO" sz="1800" dirty="0" smtClean="0"/>
              <a:t>En esta época vemos una marcada utilización del alcohol en la cocina.  Con el auge de la Gastronomía en los últimos tiempos el alcohol se ha convertido en un ingrediente esencial tanto en la cocina fría como en la cocina caliente, siendo de gran utilidad en la preparación de grandes platos, postres y bebidas, que hoy por hoy constituyen el marco universal en cuanto a la cocina se refiere.</a:t>
            </a:r>
          </a:p>
          <a:p>
            <a:pPr marL="0" indent="0" algn="just">
              <a:buNone/>
            </a:pPr>
            <a:endParaRPr lang="es-CO" sz="1800" dirty="0"/>
          </a:p>
          <a:p>
            <a:pPr marL="0" indent="0" algn="ctr">
              <a:buNone/>
            </a:pPr>
            <a:r>
              <a:rPr lang="es-CO" sz="4000" i="1" smtClean="0">
                <a:solidFill>
                  <a:srgbClr val="FF0000"/>
                </a:solidFill>
              </a:rPr>
              <a:t>fin</a:t>
            </a:r>
            <a:endParaRPr lang="es-CO" sz="4000" i="1" dirty="0">
              <a:solidFill>
                <a:srgbClr val="FF0000"/>
              </a:solidFill>
            </a:endParaRPr>
          </a:p>
        </p:txBody>
      </p:sp>
      <p:sp>
        <p:nvSpPr>
          <p:cNvPr id="5" name="Nube 4"/>
          <p:cNvSpPr/>
          <p:nvPr/>
        </p:nvSpPr>
        <p:spPr>
          <a:xfrm rot="20790620">
            <a:off x="3404508" y="1300738"/>
            <a:ext cx="4848446" cy="142610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400" dirty="0" smtClean="0"/>
              <a:t>EDAD CONTEMPORANEA</a:t>
            </a:r>
            <a:endParaRPr lang="es-CO" sz="2400" dirty="0" smtClean="0"/>
          </a:p>
        </p:txBody>
      </p:sp>
    </p:spTree>
    <p:extLst>
      <p:ext uri="{BB962C8B-B14F-4D97-AF65-F5344CB8AC3E}">
        <p14:creationId xmlns:p14="http://schemas.microsoft.com/office/powerpoint/2010/main" val="149107379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1201</Words>
  <Application>Microsoft Office PowerPoint</Application>
  <PresentationFormat>Panorámica</PresentationFormat>
  <Paragraphs>117</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Calibri</vt:lpstr>
      <vt:lpstr>Calibri Light</vt:lpstr>
      <vt:lpstr>Tema de Office</vt:lpstr>
      <vt:lpstr>Presentación de PowerPoint</vt:lpstr>
      <vt:lpstr>BEBIDAS FERMENTADAS Y DESTILADAS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Admin</dc:creator>
  <cp:lastModifiedBy>Admin</cp:lastModifiedBy>
  <cp:revision>10</cp:revision>
  <dcterms:created xsi:type="dcterms:W3CDTF">2018-07-07T15:01:29Z</dcterms:created>
  <dcterms:modified xsi:type="dcterms:W3CDTF">2018-07-07T16:57:50Z</dcterms:modified>
</cp:coreProperties>
</file>