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8" d="100"/>
          <a:sy n="68" d="100"/>
        </p:scale>
        <p:origin x="5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7/8/2018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7/8/2018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7/8/2018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7/8/2018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7/8/2018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7/8/2018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7/8/2018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7/8/2018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7/8/2018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rezi.com/msj7myjuffej/edit/#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BEBIDAS FERMENTADAS</a:t>
            </a:r>
            <a:endParaRPr lang="es-CO" dirty="0"/>
          </a:p>
        </p:txBody>
      </p:sp>
    </p:spTree>
    <p:extLst>
      <p:ext uri="{BB962C8B-B14F-4D97-AF65-F5344CB8AC3E}">
        <p14:creationId xmlns:p14="http://schemas.microsoft.com/office/powerpoint/2010/main" val="18756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434030061"/>
              </p:ext>
            </p:extLst>
          </p:nvPr>
        </p:nvGraphicFramePr>
        <p:xfrm>
          <a:off x="1320800" y="1095018"/>
          <a:ext cx="9527823" cy="5125164"/>
        </p:xfrm>
        <a:graphic>
          <a:graphicData uri="http://schemas.openxmlformats.org/drawingml/2006/table">
            <a:tbl>
              <a:tblPr/>
              <a:tblGrid>
                <a:gridCol w="1409286">
                  <a:extLst>
                    <a:ext uri="{9D8B030D-6E8A-4147-A177-3AD203B41FA5}">
                      <a16:colId xmlns:a16="http://schemas.microsoft.com/office/drawing/2014/main" val="274685266"/>
                    </a:ext>
                  </a:extLst>
                </a:gridCol>
                <a:gridCol w="2068198">
                  <a:extLst>
                    <a:ext uri="{9D8B030D-6E8A-4147-A177-3AD203B41FA5}">
                      <a16:colId xmlns:a16="http://schemas.microsoft.com/office/drawing/2014/main" val="1315336090"/>
                    </a:ext>
                  </a:extLst>
                </a:gridCol>
                <a:gridCol w="2153044">
                  <a:extLst>
                    <a:ext uri="{9D8B030D-6E8A-4147-A177-3AD203B41FA5}">
                      <a16:colId xmlns:a16="http://schemas.microsoft.com/office/drawing/2014/main" val="1535117995"/>
                    </a:ext>
                  </a:extLst>
                </a:gridCol>
                <a:gridCol w="1650593">
                  <a:extLst>
                    <a:ext uri="{9D8B030D-6E8A-4147-A177-3AD203B41FA5}">
                      <a16:colId xmlns:a16="http://schemas.microsoft.com/office/drawing/2014/main" val="2400015782"/>
                    </a:ext>
                  </a:extLst>
                </a:gridCol>
                <a:gridCol w="2246702">
                  <a:extLst>
                    <a:ext uri="{9D8B030D-6E8A-4147-A177-3AD203B41FA5}">
                      <a16:colId xmlns:a16="http://schemas.microsoft.com/office/drawing/2014/main" val="46980627"/>
                    </a:ext>
                  </a:extLst>
                </a:gridCol>
              </a:tblGrid>
              <a:tr h="535388">
                <a:tc>
                  <a:txBody>
                    <a:bodyPr/>
                    <a:lstStyle/>
                    <a:p>
                      <a:pPr algn="l">
                        <a:lnSpc>
                          <a:spcPts val="1800"/>
                        </a:lnSpc>
                        <a:spcAft>
                          <a:spcPts val="0"/>
                        </a:spcAft>
                      </a:pPr>
                      <a:r>
                        <a:rPr lang="es-CO" sz="700" b="1">
                          <a:solidFill>
                            <a:srgbClr val="444444"/>
                          </a:solidFill>
                          <a:effectLst/>
                          <a:latin typeface="Bookman Old Style" panose="02050604050505020204" pitchFamily="18" charset="0"/>
                        </a:rPr>
                        <a:t>poca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b="1">
                          <a:solidFill>
                            <a:srgbClr val="444444"/>
                          </a:solidFill>
                          <a:effectLst/>
                          <a:latin typeface="Bookman Old Style" panose="02050604050505020204" pitchFamily="18" charset="0"/>
                        </a:rPr>
                        <a:t>País o zona geográfica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b="1">
                          <a:solidFill>
                            <a:srgbClr val="444444"/>
                          </a:solidFill>
                          <a:effectLst/>
                          <a:latin typeface="Bookman Old Style" panose="02050604050505020204" pitchFamily="18" charset="0"/>
                        </a:rPr>
                        <a:t>Bebida fermentada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b="1">
                          <a:solidFill>
                            <a:srgbClr val="444444"/>
                          </a:solidFill>
                          <a:effectLst/>
                          <a:latin typeface="Bookman Old Style" panose="02050604050505020204" pitchFamily="18" charset="0"/>
                        </a:rPr>
                        <a:t>Materia prima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b="1">
                          <a:solidFill>
                            <a:srgbClr val="444444"/>
                          </a:solidFill>
                          <a:effectLst/>
                          <a:latin typeface="Bookman Old Style" panose="02050604050505020204" pitchFamily="18" charset="0"/>
                        </a:rPr>
                        <a:t>Bebida destilada obtenida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5961174"/>
                  </a:ext>
                </a:extLst>
              </a:tr>
              <a:tr h="535388">
                <a:tc>
                  <a:txBody>
                    <a:bodyPr/>
                    <a:lstStyle/>
                    <a:p>
                      <a:pPr algn="l">
                        <a:lnSpc>
                          <a:spcPts val="1800"/>
                        </a:lnSpc>
                        <a:spcAft>
                          <a:spcPts val="0"/>
                        </a:spcAft>
                      </a:pPr>
                      <a:r>
                        <a:rPr lang="es-CO" sz="700">
                          <a:solidFill>
                            <a:srgbClr val="444444"/>
                          </a:solidFill>
                          <a:effectLst/>
                          <a:latin typeface="Bookman Old Style" panose="02050604050505020204" pitchFamily="18" charset="0"/>
                        </a:rPr>
                        <a:t>Antes del 800 A.C.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China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Tchoo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Arroz</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Sautchu</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5480823"/>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800 A.C.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Ceylan e India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Toddy</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Arroz y melaza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Arrack</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6967702"/>
                  </a:ext>
                </a:extLst>
              </a:tr>
              <a:tr h="535388">
                <a:tc>
                  <a:txBody>
                    <a:bodyPr/>
                    <a:lstStyle/>
                    <a:p>
                      <a:pPr algn="l">
                        <a:lnSpc>
                          <a:spcPts val="1800"/>
                        </a:lnSpc>
                        <a:spcAft>
                          <a:spcPts val="0"/>
                        </a:spcAft>
                      </a:pPr>
                      <a:r>
                        <a:rPr lang="es-CO" sz="700">
                          <a:solidFill>
                            <a:srgbClr val="444444"/>
                          </a:solidFill>
                          <a:effectLst/>
                          <a:latin typeface="Bookman Old Style" panose="02050604050505020204" pitchFamily="18" charset="0"/>
                        </a:rPr>
                        <a:t>500 A.C.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dirty="0">
                          <a:solidFill>
                            <a:srgbClr val="444444"/>
                          </a:solidFill>
                          <a:effectLst/>
                          <a:latin typeface="Bookman Old Style" panose="02050604050505020204" pitchFamily="18" charset="0"/>
                        </a:rPr>
                        <a:t>Asia</a:t>
                      </a:r>
                      <a:endParaRPr lang="es-CO" sz="1000" dirty="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Kumiss</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Leche de yegua o burra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Arika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1440746"/>
                  </a:ext>
                </a:extLst>
              </a:tr>
              <a:tr h="331796">
                <a:tc>
                  <a:txBody>
                    <a:bodyPr/>
                    <a:lstStyle/>
                    <a:p>
                      <a:pPr algn="l">
                        <a:lnSpc>
                          <a:spcPts val="1800"/>
                        </a:lnSpc>
                        <a:spcAft>
                          <a:spcPts val="0"/>
                        </a:spcAft>
                      </a:pPr>
                      <a:r>
                        <a:rPr lang="es-CO" sz="700">
                          <a:solidFill>
                            <a:srgbClr val="444444"/>
                          </a:solidFill>
                          <a:effectLst/>
                          <a:latin typeface="Bookman Old Style" panose="02050604050505020204" pitchFamily="18" charset="0"/>
                        </a:rPr>
                        <a:t>300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Japón</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Sake</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Arroz</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Sochu</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872601"/>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500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Inglaterra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Agua miel</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Miel de abeja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Mead</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0216537"/>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1000D.C.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Italia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Vino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Uvas</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dirty="0">
                          <a:solidFill>
                            <a:srgbClr val="444444"/>
                          </a:solidFill>
                          <a:effectLst/>
                          <a:latin typeface="Bookman Old Style" panose="02050604050505020204" pitchFamily="18" charset="0"/>
                        </a:rPr>
                        <a:t>Grappa</a:t>
                      </a:r>
                      <a:endParaRPr lang="es-CO" sz="1000" dirty="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8938548"/>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1200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España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Vino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Uvas</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Aquavit Xerez</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4205232"/>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1400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Rusia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Fermento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Papas y cereales</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Vodka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5341977"/>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1500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Colonias europeas</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Melaza de caña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Caña de azucar</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Ron, Rhum, Rum</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375546"/>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1500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Escocia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Cerveza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Cebada germinada</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Aquavitae/whisky</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40855064"/>
                  </a:ext>
                </a:extLst>
              </a:tr>
              <a:tr h="356926">
                <a:tc>
                  <a:txBody>
                    <a:bodyPr/>
                    <a:lstStyle/>
                    <a:p>
                      <a:pPr algn="l">
                        <a:lnSpc>
                          <a:spcPts val="1800"/>
                        </a:lnSpc>
                        <a:spcAft>
                          <a:spcPts val="0"/>
                        </a:spcAft>
                      </a:pPr>
                      <a:r>
                        <a:rPr lang="es-CO" sz="700">
                          <a:solidFill>
                            <a:srgbClr val="444444"/>
                          </a:solidFill>
                          <a:effectLst/>
                          <a:latin typeface="Bookman Old Style" panose="02050604050505020204" pitchFamily="18" charset="0"/>
                        </a:rPr>
                        <a:t>1613 D.C.</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Peru</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Vino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Uvas</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Pisco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3840298"/>
                  </a:ext>
                </a:extLst>
              </a:tr>
              <a:tr h="331796">
                <a:tc>
                  <a:txBody>
                    <a:bodyPr/>
                    <a:lstStyle/>
                    <a:p>
                      <a:pPr algn="l">
                        <a:lnSpc>
                          <a:spcPts val="1800"/>
                        </a:lnSpc>
                        <a:spcAft>
                          <a:spcPts val="0"/>
                        </a:spcAft>
                      </a:pPr>
                      <a:r>
                        <a:rPr lang="es-CO" sz="700">
                          <a:solidFill>
                            <a:srgbClr val="444444"/>
                          </a:solidFill>
                          <a:effectLst/>
                          <a:latin typeface="Bookman Old Style" panose="02050604050505020204" pitchFamily="18" charset="0"/>
                        </a:rPr>
                        <a:t>1650</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México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Fermento</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a:solidFill>
                            <a:srgbClr val="444444"/>
                          </a:solidFill>
                          <a:effectLst/>
                          <a:latin typeface="Bookman Old Style" panose="02050604050505020204" pitchFamily="18" charset="0"/>
                        </a:rPr>
                        <a:t>Agave</a:t>
                      </a:r>
                      <a:endParaRPr lang="es-CO" sz="100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800"/>
                        </a:lnSpc>
                        <a:spcAft>
                          <a:spcPts val="0"/>
                        </a:spcAft>
                      </a:pPr>
                      <a:r>
                        <a:rPr lang="es-CO" sz="700" dirty="0">
                          <a:solidFill>
                            <a:srgbClr val="444444"/>
                          </a:solidFill>
                          <a:effectLst/>
                          <a:latin typeface="Bookman Old Style" panose="02050604050505020204" pitchFamily="18" charset="0"/>
                        </a:rPr>
                        <a:t>Tequila</a:t>
                      </a:r>
                      <a:endParaRPr lang="es-CO" sz="1000" dirty="0">
                        <a:effectLst/>
                      </a:endParaRPr>
                    </a:p>
                  </a:txBody>
                  <a:tcPr marL="37959" marR="37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68829486"/>
                  </a:ext>
                </a:extLst>
              </a:tr>
            </a:tbl>
          </a:graphicData>
        </a:graphic>
      </p:graphicFrame>
    </p:spTree>
    <p:extLst>
      <p:ext uri="{BB962C8B-B14F-4D97-AF65-F5344CB8AC3E}">
        <p14:creationId xmlns:p14="http://schemas.microsoft.com/office/powerpoint/2010/main" val="421031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ESTAS BEBIDAS SON LA HISTORIA DE UN PUEBLO. LÍNEA DEL TIEMPO.</a:t>
            </a:r>
            <a:br>
              <a:rPr lang="es-CO" dirty="0" smtClean="0"/>
            </a:br>
            <a:endParaRPr lang="es-CO" dirty="0"/>
          </a:p>
        </p:txBody>
      </p:sp>
      <p:sp>
        <p:nvSpPr>
          <p:cNvPr id="3" name="Marcador de contenido 2"/>
          <p:cNvSpPr>
            <a:spLocks noGrp="1"/>
          </p:cNvSpPr>
          <p:nvPr>
            <p:ph idx="1"/>
          </p:nvPr>
        </p:nvSpPr>
        <p:spPr/>
        <p:txBody>
          <a:bodyPr/>
          <a:lstStyle/>
          <a:p>
            <a:r>
              <a:rPr lang="es-CO" dirty="0">
                <a:hlinkClick r:id="rId2"/>
              </a:rPr>
              <a:t>https://prezi.com/msj7myjuffej/edit/#</a:t>
            </a:r>
            <a:r>
              <a:rPr lang="es-CO" dirty="0" smtClean="0">
                <a:hlinkClick r:id="rId2"/>
              </a:rPr>
              <a:t>0</a:t>
            </a:r>
            <a:endParaRPr lang="es-CO" dirty="0" smtClean="0"/>
          </a:p>
          <a:p>
            <a:endParaRPr lang="es-CO" dirty="0"/>
          </a:p>
          <a:p>
            <a:endParaRPr lang="es-CO" dirty="0"/>
          </a:p>
        </p:txBody>
      </p:sp>
    </p:spTree>
    <p:extLst>
      <p:ext uri="{BB962C8B-B14F-4D97-AF65-F5344CB8AC3E}">
        <p14:creationId xmlns:p14="http://schemas.microsoft.com/office/powerpoint/2010/main" val="22955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HISTORIA</a:t>
            </a:r>
            <a:endParaRPr lang="es-CO" dirty="0"/>
          </a:p>
        </p:txBody>
      </p:sp>
      <p:sp>
        <p:nvSpPr>
          <p:cNvPr id="3" name="Marcador de contenido 2"/>
          <p:cNvSpPr>
            <a:spLocks noGrp="1"/>
          </p:cNvSpPr>
          <p:nvPr>
            <p:ph idx="1"/>
          </p:nvPr>
        </p:nvSpPr>
        <p:spPr/>
        <p:txBody>
          <a:bodyPr>
            <a:normAutofit fontScale="92500" lnSpcReduction="20000"/>
          </a:bodyPr>
          <a:lstStyle/>
          <a:p>
            <a:r>
              <a:rPr lang="es-CO" dirty="0"/>
              <a:t>Las bebidas más antiguas de la historia son el agua, el zumo de frutas y el alcohol. Aquí un repaso por su origen.</a:t>
            </a:r>
          </a:p>
          <a:p>
            <a:endParaRPr lang="es-CO" dirty="0"/>
          </a:p>
          <a:p>
            <a:r>
              <a:rPr lang="es-CO" dirty="0"/>
              <a:t>El alcohol se formó espontáneamente unos 10,000 años atrás -sin vasijas ni refrigeradores a la mano-. Cuando las levaduras hacían fermentar las frutas no consumidas, y estas eran mezcladas con agua, surgió el aguamiel, la primera bebida energizante de la historia (y sin cafeína).</a:t>
            </a:r>
          </a:p>
          <a:p>
            <a:endParaRPr lang="es-CO" dirty="0"/>
          </a:p>
          <a:p>
            <a:r>
              <a:rPr lang="es-CO" dirty="0"/>
              <a:t>El vino es un poco más joven: tiene 6,000 años. Se cree que su origen esta en Armenia y se desarrolló por Asia y por la África musulmana. El auge del vino se produjo debido a que no existían formas para potabilizar el agua, y el alcohol fue, durante siglos, su sustituto, y combustible humano en las aventuras, conquistas, guerras y travesías.</a:t>
            </a:r>
          </a:p>
        </p:txBody>
      </p:sp>
    </p:spTree>
    <p:extLst>
      <p:ext uri="{BB962C8B-B14F-4D97-AF65-F5344CB8AC3E}">
        <p14:creationId xmlns:p14="http://schemas.microsoft.com/office/powerpoint/2010/main" val="137439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Hace 5,000 años, en Egipto y Mesopotamia ya se bebía cerveza con profusión, pero es en las culturas china y egipcia donde los ilustrados de la época refinaron el arte de la destilación de hierbas con nobles fines medicinales; luego vinieron los perfumes y las esencias para rituales religiosos. El vino dejó huellas indelebles en el cristianismo desde la borrachera de Noé tras el diluvio, las bodas de Caná y la Última Cena.</a:t>
            </a:r>
            <a:endParaRPr lang="es-CO" dirty="0"/>
          </a:p>
        </p:txBody>
      </p:sp>
    </p:spTree>
    <p:extLst>
      <p:ext uri="{BB962C8B-B14F-4D97-AF65-F5344CB8AC3E}">
        <p14:creationId xmlns:p14="http://schemas.microsoft.com/office/powerpoint/2010/main" val="142592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El paso hacia el consumo humano solo era cuestión de tiempo, con la protección de Osiris y </a:t>
            </a:r>
            <a:r>
              <a:rPr lang="es-CO" dirty="0" smtClean="0"/>
              <a:t>Dionisio </a:t>
            </a:r>
            <a:r>
              <a:rPr lang="es-CO" dirty="0"/>
              <a:t>en los altares, y el aliento de mortales ilustres como Sócrates ("porque hidrata y suaviza el alma, adormece las preocupaciones y revive nuestras alegrías"), los destilados llegaron, gustaron y se quedaron. </a:t>
            </a:r>
          </a:p>
          <a:p>
            <a:endParaRPr lang="es-CO" dirty="0"/>
          </a:p>
          <a:p>
            <a:r>
              <a:rPr lang="es-CO" dirty="0"/>
              <a:t>Un breve resumen a través de la historia nos hace ver lo valioso del legado recibido por los peruanos y realza el porque hoy más que nunca se debe respetar la tradición en su elaboración. </a:t>
            </a:r>
          </a:p>
        </p:txBody>
      </p:sp>
    </p:spTree>
    <p:extLst>
      <p:ext uri="{BB962C8B-B14F-4D97-AF65-F5344CB8AC3E}">
        <p14:creationId xmlns:p14="http://schemas.microsoft.com/office/powerpoint/2010/main" val="136859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DESTILACIÓN</a:t>
            </a:r>
            <a:endParaRPr lang="es-CO" dirty="0"/>
          </a:p>
        </p:txBody>
      </p:sp>
      <p:sp>
        <p:nvSpPr>
          <p:cNvPr id="3" name="Marcador de contenido 2"/>
          <p:cNvSpPr>
            <a:spLocks noGrp="1"/>
          </p:cNvSpPr>
          <p:nvPr>
            <p:ph idx="1"/>
          </p:nvPr>
        </p:nvSpPr>
        <p:spPr/>
        <p:txBody>
          <a:bodyPr/>
          <a:lstStyle/>
          <a:p>
            <a:r>
              <a:rPr lang="es-CO" dirty="0"/>
              <a:t/>
            </a:r>
            <a:br>
              <a:rPr lang="es-CO" dirty="0"/>
            </a:br>
            <a:r>
              <a:rPr lang="es-CO" sz="1600" b="1" dirty="0" smtClean="0">
                <a:solidFill>
                  <a:srgbClr val="000000"/>
                </a:solidFill>
                <a:latin typeface="Arial" panose="020B0604020202020204" pitchFamily="34" charset="0"/>
              </a:rPr>
              <a:t>Principio </a:t>
            </a:r>
            <a:r>
              <a:rPr lang="es-CO" sz="1600" b="1" dirty="0">
                <a:solidFill>
                  <a:srgbClr val="000000"/>
                </a:solidFill>
                <a:latin typeface="Arial" panose="020B0604020202020204" pitchFamily="34" charset="0"/>
              </a:rPr>
              <a:t>de destilación</a:t>
            </a:r>
            <a:r>
              <a:rPr lang="es-CO" sz="1600" dirty="0">
                <a:solidFill>
                  <a:srgbClr val="000000"/>
                </a:solidFill>
                <a:latin typeface="Arial" panose="020B0604020202020204" pitchFamily="34" charset="0"/>
              </a:rPr>
              <a:t> </a:t>
            </a:r>
            <a:r>
              <a:rPr lang="es-CO" sz="1600" dirty="0"/>
              <a:t/>
            </a:r>
            <a:br>
              <a:rPr lang="es-CO" sz="1600" dirty="0"/>
            </a:br>
            <a:r>
              <a:rPr lang="es-CO" sz="1600" dirty="0">
                <a:solidFill>
                  <a:srgbClr val="000000"/>
                </a:solidFill>
                <a:latin typeface="Arial" panose="020B0604020202020204" pitchFamily="34" charset="0"/>
              </a:rPr>
              <a:t>El principio de la destilación se basa en las diferencias que existen entre los puntos de fusión del agua (100ºC) y el </a:t>
            </a:r>
            <a:r>
              <a:rPr lang="es-CO" sz="1600" dirty="0">
                <a:solidFill>
                  <a:schemeClr val="tx1"/>
                </a:solidFill>
                <a:latin typeface="Arial" panose="020B0604020202020204" pitchFamily="34" charset="0"/>
              </a:rPr>
              <a:t>alcohol</a:t>
            </a:r>
            <a:r>
              <a:rPr lang="es-CO" sz="1600" dirty="0">
                <a:solidFill>
                  <a:srgbClr val="000000"/>
                </a:solidFill>
                <a:latin typeface="Arial" panose="020B0604020202020204" pitchFamily="34" charset="0"/>
              </a:rPr>
              <a:t> (78.3ºC). Si un recipiente que contiene alcohol es calentado a una temperatura que supera los 78.3ºC, pero sin alcanzar los 100ºC, el alcohol se vaporizará y separará del líquido original, para luego juntarlo y recondensarlo en un líquido de mayor fuerza alcohólica. </a:t>
            </a:r>
            <a:r>
              <a:rPr lang="es-CO" sz="1600" dirty="0"/>
              <a:t/>
            </a:r>
            <a:br>
              <a:rPr lang="es-CO" sz="1600" dirty="0"/>
            </a:br>
            <a:r>
              <a:rPr lang="es-CO" sz="1600" dirty="0">
                <a:solidFill>
                  <a:srgbClr val="000000"/>
                </a:solidFill>
                <a:latin typeface="Arial" panose="020B0604020202020204" pitchFamily="34" charset="0"/>
              </a:rPr>
              <a:t>Resultados similares pero de separación más </a:t>
            </a:r>
            <a:r>
              <a:rPr lang="es-CO" sz="1600" dirty="0" smtClean="0">
                <a:solidFill>
                  <a:srgbClr val="000000"/>
                </a:solidFill>
                <a:latin typeface="Arial" panose="020B0604020202020204" pitchFamily="34" charset="0"/>
              </a:rPr>
              <a:t>difícil </a:t>
            </a:r>
            <a:r>
              <a:rPr lang="es-CO" sz="1600" dirty="0">
                <a:solidFill>
                  <a:srgbClr val="000000"/>
                </a:solidFill>
                <a:latin typeface="Arial" panose="020B0604020202020204" pitchFamily="34" charset="0"/>
              </a:rPr>
              <a:t>pueden lograrse invirtiendo el proceso. Esto implicaría enfriar el alcohol contenido en un líquido, comenzando a congelar el agua cuando se alcancen los 0ºC y separar el alcohol de la solución. (el punto de congelación del alcohol es -114ºC) sí, de comprender el proceso de destilación se deduce que los mayores componentes de las bebidas destiladas son el alcohol etílico (C2H5OH) y el agua.</a:t>
            </a:r>
            <a:endParaRPr lang="es-CO" sz="1600" dirty="0"/>
          </a:p>
        </p:txBody>
      </p:sp>
    </p:spTree>
    <p:extLst>
      <p:ext uri="{BB962C8B-B14F-4D97-AF65-F5344CB8AC3E}">
        <p14:creationId xmlns:p14="http://schemas.microsoft.com/office/powerpoint/2010/main" val="130163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solidFill>
                  <a:srgbClr val="000000"/>
                </a:solidFill>
                <a:latin typeface="Arial" panose="020B0604020202020204" pitchFamily="34" charset="0"/>
              </a:rPr>
              <a:t>La combinación de estas dos substancias en una mezcla directa no produce una bebida sabrosa, aunque esto cambia al adicionarle componentes con </a:t>
            </a:r>
            <a:r>
              <a:rPr lang="es-CO" dirty="0" smtClean="0">
                <a:solidFill>
                  <a:srgbClr val="000000"/>
                </a:solidFill>
                <a:latin typeface="Arial" panose="020B0604020202020204" pitchFamily="34" charset="0"/>
              </a:rPr>
              <a:t>carácter </a:t>
            </a:r>
            <a:r>
              <a:rPr lang="es-CO" dirty="0">
                <a:solidFill>
                  <a:srgbClr val="000000"/>
                </a:solidFill>
                <a:latin typeface="Arial" panose="020B0604020202020204" pitchFamily="34" charset="0"/>
              </a:rPr>
              <a:t>propio, y que dan aroma y sabor que hacen sumamente atractivo su consumo. </a:t>
            </a:r>
            <a:r>
              <a:rPr lang="es-CO" dirty="0"/>
              <a:t/>
            </a:r>
            <a:br>
              <a:rPr lang="es-CO" dirty="0"/>
            </a:br>
            <a:r>
              <a:rPr lang="es-CO" dirty="0">
                <a:solidFill>
                  <a:srgbClr val="000000"/>
                </a:solidFill>
                <a:latin typeface="Arial" panose="020B0604020202020204" pitchFamily="34" charset="0"/>
              </a:rPr>
              <a:t>El secreto de las </a:t>
            </a:r>
            <a:r>
              <a:rPr lang="es-CO" dirty="0">
                <a:solidFill>
                  <a:schemeClr val="tx1"/>
                </a:solidFill>
                <a:latin typeface="Arial" panose="020B0604020202020204" pitchFamily="34" charset="0"/>
              </a:rPr>
              <a:t>bebidas alcohólicas destiladas</a:t>
            </a:r>
            <a:r>
              <a:rPr lang="es-CO" dirty="0">
                <a:solidFill>
                  <a:srgbClr val="000000"/>
                </a:solidFill>
                <a:latin typeface="Arial" panose="020B0604020202020204" pitchFamily="34" charset="0"/>
              </a:rPr>
              <a:t>, y en especial del productor, es el de otorgarle a la bebida una fuerza alcohólica elevada y al mismo tiempo que el producto final sea gustoso al paladar. Proceso que fue evolucionando y mejorando con el </a:t>
            </a:r>
            <a:r>
              <a:rPr lang="es-CO" dirty="0">
                <a:solidFill>
                  <a:schemeClr val="tx1"/>
                </a:solidFill>
                <a:latin typeface="Arial" panose="020B0604020202020204" pitchFamily="34" charset="0"/>
              </a:rPr>
              <a:t>paso del tiempo</a:t>
            </a:r>
            <a:r>
              <a:rPr lang="es-CO" dirty="0" smtClean="0">
                <a:solidFill>
                  <a:schemeClr val="tx1"/>
                </a:solidFill>
                <a:latin typeface="Arial" panose="020B0604020202020204" pitchFamily="34" charset="0"/>
              </a:rPr>
              <a:t>.</a:t>
            </a:r>
          </a:p>
          <a:p>
            <a:r>
              <a:rPr lang="es-CO" dirty="0">
                <a:solidFill>
                  <a:srgbClr val="000000"/>
                </a:solidFill>
                <a:latin typeface="Arial" panose="020B0604020202020204" pitchFamily="34" charset="0"/>
              </a:rPr>
              <a:t>Generalmente los materiales de los que se parte para la elaboración de bebidas destiladas, son alimentos dulces en su forma natural como la caña de </a:t>
            </a:r>
            <a:r>
              <a:rPr lang="es-CO" dirty="0" err="1">
                <a:solidFill>
                  <a:srgbClr val="000000"/>
                </a:solidFill>
                <a:latin typeface="Arial" panose="020B0604020202020204" pitchFamily="34" charset="0"/>
              </a:rPr>
              <a:t>azucar</a:t>
            </a:r>
            <a:r>
              <a:rPr lang="es-CO" dirty="0">
                <a:solidFill>
                  <a:srgbClr val="000000"/>
                </a:solidFill>
                <a:latin typeface="Arial" panose="020B0604020202020204" pitchFamily="34" charset="0"/>
              </a:rPr>
              <a:t>, la miel, leche, frutas maduras, etc. y aquellos que pueden ser transformados en melazas y azucares. </a:t>
            </a:r>
            <a:endParaRPr lang="es-CO" dirty="0">
              <a:solidFill>
                <a:schemeClr val="tx1"/>
              </a:solidFill>
            </a:endParaRPr>
          </a:p>
        </p:txBody>
      </p:sp>
    </p:spTree>
    <p:extLst>
      <p:ext uri="{BB962C8B-B14F-4D97-AF65-F5344CB8AC3E}">
        <p14:creationId xmlns:p14="http://schemas.microsoft.com/office/powerpoint/2010/main" val="100752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solidFill>
                  <a:srgbClr val="000000"/>
                </a:solidFill>
                <a:latin typeface="Arial" panose="020B0604020202020204" pitchFamily="34" charset="0"/>
              </a:rPr>
              <a:t>Todos estos elementos de los que se parte contienen agentes activos que los transforman naturalmente en alcoholes, excepto en el caso de la papa  donde se debe adicionar algún cereal para lograr el mismo efecto. Los agentes activos son </a:t>
            </a:r>
            <a:r>
              <a:rPr lang="es-CO" dirty="0" smtClean="0">
                <a:solidFill>
                  <a:srgbClr val="000000"/>
                </a:solidFill>
                <a:latin typeface="Arial" panose="020B0604020202020204" pitchFamily="34" charset="0"/>
              </a:rPr>
              <a:t>enzimas, </a:t>
            </a:r>
            <a:r>
              <a:rPr lang="es-CO" dirty="0">
                <a:solidFill>
                  <a:srgbClr val="000000"/>
                </a:solidFill>
                <a:latin typeface="Arial" panose="020B0604020202020204" pitchFamily="34" charset="0"/>
              </a:rPr>
              <a:t>y están encargados de transformar el</a:t>
            </a:r>
            <a:r>
              <a:rPr lang="es-CO" dirty="0">
                <a:solidFill>
                  <a:schemeClr val="tx1"/>
                </a:solidFill>
                <a:latin typeface="Arial" panose="020B0604020202020204" pitchFamily="34" charset="0"/>
              </a:rPr>
              <a:t> </a:t>
            </a:r>
            <a:r>
              <a:rPr lang="es-CO" dirty="0" smtClean="0">
                <a:solidFill>
                  <a:schemeClr val="tx1"/>
                </a:solidFill>
                <a:latin typeface="Arial" panose="020B0604020202020204" pitchFamily="34" charset="0"/>
              </a:rPr>
              <a:t>azúcar</a:t>
            </a:r>
            <a:r>
              <a:rPr lang="es-CO" dirty="0">
                <a:solidFill>
                  <a:srgbClr val="000000"/>
                </a:solidFill>
                <a:latin typeface="Arial" panose="020B0604020202020204" pitchFamily="34" charset="0"/>
              </a:rPr>
              <a:t> en alcohol. Las enzimas son generalmente compuestos nitrogenados solubles en agua que se comportan como albuminoides, los que, actúan como catalizadores dado que pequeñas cantidades de </a:t>
            </a:r>
            <a:r>
              <a:rPr lang="es-CO" dirty="0" smtClean="0">
                <a:solidFill>
                  <a:srgbClr val="000000"/>
                </a:solidFill>
                <a:latin typeface="Arial" panose="020B0604020202020204" pitchFamily="34" charset="0"/>
              </a:rPr>
              <a:t>enzimas </a:t>
            </a:r>
            <a:r>
              <a:rPr lang="es-CO" dirty="0">
                <a:solidFill>
                  <a:srgbClr val="000000"/>
                </a:solidFill>
                <a:latin typeface="Arial" panose="020B0604020202020204" pitchFamily="34" charset="0"/>
              </a:rPr>
              <a:t>logran un cambio efectivo en grandes cantidades de material base destinado al producto.</a:t>
            </a:r>
            <a:endParaRPr lang="es-CO" dirty="0"/>
          </a:p>
        </p:txBody>
      </p:sp>
    </p:spTree>
    <p:extLst>
      <p:ext uri="{BB962C8B-B14F-4D97-AF65-F5344CB8AC3E}">
        <p14:creationId xmlns:p14="http://schemas.microsoft.com/office/powerpoint/2010/main" val="2206647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525</Words>
  <Application>Microsoft Office PowerPoint</Application>
  <PresentationFormat>Panorámica</PresentationFormat>
  <Paragraphs>83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Bookman Old Style</vt:lpstr>
      <vt:lpstr>Century Gothic</vt:lpstr>
      <vt:lpstr>Wingdings 3</vt:lpstr>
      <vt:lpstr>Sala de reuniones Ion</vt:lpstr>
      <vt:lpstr>BEBIDAS FERMENTADAS</vt:lpstr>
      <vt:lpstr>Presentación de PowerPoint</vt:lpstr>
      <vt:lpstr>ESTAS BEBIDAS SON LA HISTORIA DE UN PUEBLO. LÍNEA DEL TIEMPO. </vt:lpstr>
      <vt:lpstr>HISTORIA</vt:lpstr>
      <vt:lpstr>Presentación de PowerPoint</vt:lpstr>
      <vt:lpstr>Presentación de PowerPoint</vt:lpstr>
      <vt:lpstr>DESTILACIÓN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BEBIDAS FERMENTADAS</dc:title>
  <dc:creator>Usuario de Windows</dc:creator>
  <cp:lastModifiedBy>Usuario de Windows</cp:lastModifiedBy>
  <cp:revision>7</cp:revision>
  <dcterms:created xsi:type="dcterms:W3CDTF">2018-07-09T01:54:50Z</dcterms:created>
  <dcterms:modified xsi:type="dcterms:W3CDTF">2018-07-09T02:13:32Z</dcterms:modified>
</cp:coreProperties>
</file>