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5" r:id="rId3"/>
    <p:sldId id="256" r:id="rId4"/>
    <p:sldId id="257" r:id="rId5"/>
    <p:sldId id="259" r:id="rId6"/>
    <p:sldId id="261" r:id="rId7"/>
    <p:sldId id="264" r:id="rId8"/>
    <p:sldId id="263"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106" d="100"/>
          <a:sy n="106" d="100"/>
        </p:scale>
        <p:origin x="90"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427C314F-B472-41C7-AAF7-6D0FC2D1E7C9}" type="datetimeFigureOut">
              <a:rPr lang="es-CO" smtClean="0"/>
              <a:t>21/07/2018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434279E-517E-479C-BA49-395B2F19EF6E}" type="slidenum">
              <a:rPr lang="es-CO" smtClean="0"/>
              <a:t>‹Nº›</a:t>
            </a:fld>
            <a:endParaRPr lang="es-CO"/>
          </a:p>
        </p:txBody>
      </p:sp>
    </p:spTree>
    <p:extLst>
      <p:ext uri="{BB962C8B-B14F-4D97-AF65-F5344CB8AC3E}">
        <p14:creationId xmlns:p14="http://schemas.microsoft.com/office/powerpoint/2010/main" val="2061411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427C314F-B472-41C7-AAF7-6D0FC2D1E7C9}" type="datetimeFigureOut">
              <a:rPr lang="es-CO" smtClean="0"/>
              <a:t>21/07/2018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434279E-517E-479C-BA49-395B2F19EF6E}" type="slidenum">
              <a:rPr lang="es-CO" smtClean="0"/>
              <a:t>‹Nº›</a:t>
            </a:fld>
            <a:endParaRPr lang="es-CO"/>
          </a:p>
        </p:txBody>
      </p:sp>
    </p:spTree>
    <p:extLst>
      <p:ext uri="{BB962C8B-B14F-4D97-AF65-F5344CB8AC3E}">
        <p14:creationId xmlns:p14="http://schemas.microsoft.com/office/powerpoint/2010/main" val="3663766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427C314F-B472-41C7-AAF7-6D0FC2D1E7C9}" type="datetimeFigureOut">
              <a:rPr lang="es-CO" smtClean="0"/>
              <a:t>21/07/2018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434279E-517E-479C-BA49-395B2F19EF6E}" type="slidenum">
              <a:rPr lang="es-CO" smtClean="0"/>
              <a:t>‹Nº›</a:t>
            </a:fld>
            <a:endParaRPr lang="es-CO"/>
          </a:p>
        </p:txBody>
      </p:sp>
    </p:spTree>
    <p:extLst>
      <p:ext uri="{BB962C8B-B14F-4D97-AF65-F5344CB8AC3E}">
        <p14:creationId xmlns:p14="http://schemas.microsoft.com/office/powerpoint/2010/main" val="11936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427C314F-B472-41C7-AAF7-6D0FC2D1E7C9}" type="datetimeFigureOut">
              <a:rPr lang="es-CO" smtClean="0"/>
              <a:t>21/07/2018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434279E-517E-479C-BA49-395B2F19EF6E}" type="slidenum">
              <a:rPr lang="es-CO" smtClean="0"/>
              <a:t>‹Nº›</a:t>
            </a:fld>
            <a:endParaRPr lang="es-CO"/>
          </a:p>
        </p:txBody>
      </p:sp>
    </p:spTree>
    <p:extLst>
      <p:ext uri="{BB962C8B-B14F-4D97-AF65-F5344CB8AC3E}">
        <p14:creationId xmlns:p14="http://schemas.microsoft.com/office/powerpoint/2010/main" val="2490757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427C314F-B472-41C7-AAF7-6D0FC2D1E7C9}" type="datetimeFigureOut">
              <a:rPr lang="es-CO" smtClean="0"/>
              <a:t>21/07/2018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434279E-517E-479C-BA49-395B2F19EF6E}" type="slidenum">
              <a:rPr lang="es-CO" smtClean="0"/>
              <a:t>‹Nº›</a:t>
            </a:fld>
            <a:endParaRPr lang="es-CO"/>
          </a:p>
        </p:txBody>
      </p:sp>
    </p:spTree>
    <p:extLst>
      <p:ext uri="{BB962C8B-B14F-4D97-AF65-F5344CB8AC3E}">
        <p14:creationId xmlns:p14="http://schemas.microsoft.com/office/powerpoint/2010/main" val="2674005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427C314F-B472-41C7-AAF7-6D0FC2D1E7C9}" type="datetimeFigureOut">
              <a:rPr lang="es-CO" smtClean="0"/>
              <a:t>21/07/2018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8434279E-517E-479C-BA49-395B2F19EF6E}" type="slidenum">
              <a:rPr lang="es-CO" smtClean="0"/>
              <a:t>‹Nº›</a:t>
            </a:fld>
            <a:endParaRPr lang="es-CO"/>
          </a:p>
        </p:txBody>
      </p:sp>
    </p:spTree>
    <p:extLst>
      <p:ext uri="{BB962C8B-B14F-4D97-AF65-F5344CB8AC3E}">
        <p14:creationId xmlns:p14="http://schemas.microsoft.com/office/powerpoint/2010/main" val="3832642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427C314F-B472-41C7-AAF7-6D0FC2D1E7C9}" type="datetimeFigureOut">
              <a:rPr lang="es-CO" smtClean="0"/>
              <a:t>21/07/2018</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8434279E-517E-479C-BA49-395B2F19EF6E}" type="slidenum">
              <a:rPr lang="es-CO" smtClean="0"/>
              <a:t>‹Nº›</a:t>
            </a:fld>
            <a:endParaRPr lang="es-CO"/>
          </a:p>
        </p:txBody>
      </p:sp>
    </p:spTree>
    <p:extLst>
      <p:ext uri="{BB962C8B-B14F-4D97-AF65-F5344CB8AC3E}">
        <p14:creationId xmlns:p14="http://schemas.microsoft.com/office/powerpoint/2010/main" val="4231135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427C314F-B472-41C7-AAF7-6D0FC2D1E7C9}" type="datetimeFigureOut">
              <a:rPr lang="es-CO" smtClean="0"/>
              <a:t>21/07/2018</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8434279E-517E-479C-BA49-395B2F19EF6E}" type="slidenum">
              <a:rPr lang="es-CO" smtClean="0"/>
              <a:t>‹Nº›</a:t>
            </a:fld>
            <a:endParaRPr lang="es-CO"/>
          </a:p>
        </p:txBody>
      </p:sp>
    </p:spTree>
    <p:extLst>
      <p:ext uri="{BB962C8B-B14F-4D97-AF65-F5344CB8AC3E}">
        <p14:creationId xmlns:p14="http://schemas.microsoft.com/office/powerpoint/2010/main" val="701632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27C314F-B472-41C7-AAF7-6D0FC2D1E7C9}" type="datetimeFigureOut">
              <a:rPr lang="es-CO" smtClean="0"/>
              <a:t>21/07/2018</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8434279E-517E-479C-BA49-395B2F19EF6E}" type="slidenum">
              <a:rPr lang="es-CO" smtClean="0"/>
              <a:t>‹Nº›</a:t>
            </a:fld>
            <a:endParaRPr lang="es-CO"/>
          </a:p>
        </p:txBody>
      </p:sp>
    </p:spTree>
    <p:extLst>
      <p:ext uri="{BB962C8B-B14F-4D97-AF65-F5344CB8AC3E}">
        <p14:creationId xmlns:p14="http://schemas.microsoft.com/office/powerpoint/2010/main" val="2306123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427C314F-B472-41C7-AAF7-6D0FC2D1E7C9}" type="datetimeFigureOut">
              <a:rPr lang="es-CO" smtClean="0"/>
              <a:t>21/07/2018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8434279E-517E-479C-BA49-395B2F19EF6E}" type="slidenum">
              <a:rPr lang="es-CO" smtClean="0"/>
              <a:t>‹Nº›</a:t>
            </a:fld>
            <a:endParaRPr lang="es-CO"/>
          </a:p>
        </p:txBody>
      </p:sp>
    </p:spTree>
    <p:extLst>
      <p:ext uri="{BB962C8B-B14F-4D97-AF65-F5344CB8AC3E}">
        <p14:creationId xmlns:p14="http://schemas.microsoft.com/office/powerpoint/2010/main" val="897434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427C314F-B472-41C7-AAF7-6D0FC2D1E7C9}" type="datetimeFigureOut">
              <a:rPr lang="es-CO" smtClean="0"/>
              <a:t>21/07/2018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8434279E-517E-479C-BA49-395B2F19EF6E}" type="slidenum">
              <a:rPr lang="es-CO" smtClean="0"/>
              <a:t>‹Nº›</a:t>
            </a:fld>
            <a:endParaRPr lang="es-CO"/>
          </a:p>
        </p:txBody>
      </p:sp>
    </p:spTree>
    <p:extLst>
      <p:ext uri="{BB962C8B-B14F-4D97-AF65-F5344CB8AC3E}">
        <p14:creationId xmlns:p14="http://schemas.microsoft.com/office/powerpoint/2010/main" val="2870295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7C314F-B472-41C7-AAF7-6D0FC2D1E7C9}" type="datetimeFigureOut">
              <a:rPr lang="es-CO" smtClean="0"/>
              <a:t>21/07/2018</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34279E-517E-479C-BA49-395B2F19EF6E}" type="slidenum">
              <a:rPr lang="es-CO" smtClean="0"/>
              <a:t>‹Nº›</a:t>
            </a:fld>
            <a:endParaRPr lang="es-CO"/>
          </a:p>
        </p:txBody>
      </p:sp>
    </p:spTree>
    <p:extLst>
      <p:ext uri="{BB962C8B-B14F-4D97-AF65-F5344CB8AC3E}">
        <p14:creationId xmlns:p14="http://schemas.microsoft.com/office/powerpoint/2010/main" val="156819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monografias.com/trabajos14/estres/estres.shtml" TargetMode="External"/><Relationship Id="rId7" Type="http://schemas.openxmlformats.org/officeDocument/2006/relationships/hyperlink" Target="https://www.monografias.com/trabajos11/henrym/henrym.shtml" TargetMode="External"/><Relationship Id="rId2" Type="http://schemas.openxmlformats.org/officeDocument/2006/relationships/hyperlink" Target="https://www.monografias.com/trabajos14/medios-comunicacion/medios-comunicacion.shtml" TargetMode="External"/><Relationship Id="rId1" Type="http://schemas.openxmlformats.org/officeDocument/2006/relationships/slideLayout" Target="../slideLayouts/slideLayout2.xml"/><Relationship Id="rId6" Type="http://schemas.openxmlformats.org/officeDocument/2006/relationships/hyperlink" Target="https://www.monografias.com/trabajos16/ciencia-y-tecnologia/ciencia-y-tecnologia.shtml" TargetMode="External"/><Relationship Id="rId5" Type="http://schemas.openxmlformats.org/officeDocument/2006/relationships/hyperlink" Target="https://www.monografias.com/trabajos35/sociedad/sociedad.shtml" TargetMode="External"/><Relationship Id="rId4" Type="http://schemas.openxmlformats.org/officeDocument/2006/relationships/hyperlink" Target="https://www.monografias.com/trabajos14/nuevmicro/nuevmicro.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idx="1"/>
          </p:nvPr>
        </p:nvSpPr>
        <p:spPr/>
        <p:txBody>
          <a:bodyPr/>
          <a:lstStyle/>
          <a:p>
            <a:pPr marL="0" indent="0" algn="ctr">
              <a:buNone/>
            </a:pPr>
            <a:endParaRPr lang="es-ES" b="1" dirty="0" smtClean="0">
              <a:latin typeface="Arial" pitchFamily="34" charset="0"/>
              <a:cs typeface="Arial" pitchFamily="34" charset="0"/>
            </a:endParaRPr>
          </a:p>
          <a:p>
            <a:pPr marL="0" indent="0" algn="ctr">
              <a:buNone/>
            </a:pPr>
            <a:endParaRPr lang="es-ES" b="1" dirty="0">
              <a:latin typeface="Arial" pitchFamily="34" charset="0"/>
              <a:cs typeface="Arial" pitchFamily="34" charset="0"/>
            </a:endParaRPr>
          </a:p>
          <a:p>
            <a:pPr marL="0" indent="0" algn="ctr">
              <a:buNone/>
            </a:pPr>
            <a:endParaRPr lang="es-ES" b="1" dirty="0" smtClean="0">
              <a:latin typeface="Arial" pitchFamily="34" charset="0"/>
              <a:cs typeface="Arial" pitchFamily="34" charset="0"/>
            </a:endParaRPr>
          </a:p>
          <a:p>
            <a:pPr marL="0" indent="0" algn="ctr">
              <a:buNone/>
            </a:pPr>
            <a:r>
              <a:rPr lang="es-ES" b="1" dirty="0" smtClean="0">
                <a:latin typeface="Arial" pitchFamily="34" charset="0"/>
                <a:cs typeface="Arial" pitchFamily="34" charset="0"/>
              </a:rPr>
              <a:t>MODULO</a:t>
            </a:r>
          </a:p>
          <a:p>
            <a:pPr marL="0" indent="0" algn="ctr">
              <a:buNone/>
            </a:pPr>
            <a:r>
              <a:rPr lang="es-ES" b="1" dirty="0" smtClean="0">
                <a:latin typeface="Arial" pitchFamily="34" charset="0"/>
                <a:cs typeface="Arial" pitchFamily="34" charset="0"/>
              </a:rPr>
              <a:t>BEBIDAS </a:t>
            </a:r>
            <a:r>
              <a:rPr lang="es-ES" b="1" dirty="0">
                <a:latin typeface="Arial" pitchFamily="34" charset="0"/>
                <a:cs typeface="Arial" pitchFamily="34" charset="0"/>
              </a:rPr>
              <a:t>DESTILADAS Y FERMENTADAS</a:t>
            </a:r>
          </a:p>
          <a:p>
            <a:pPr marL="0" indent="0">
              <a:buNone/>
            </a:pPr>
            <a:r>
              <a:rPr lang="es-CO" dirty="0" smtClean="0"/>
              <a:t>                                      Por: Ana Patricia Guzmán B.     </a:t>
            </a:r>
            <a:endParaRPr lang="es-CO"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834" y="776754"/>
            <a:ext cx="2999731" cy="195329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9094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lvl="0" algn="ctr">
              <a:buClr>
                <a:srgbClr val="F0A22E"/>
              </a:buClr>
            </a:pPr>
            <a:r>
              <a:rPr lang="es-ES" sz="2400" b="1" dirty="0">
                <a:solidFill>
                  <a:schemeClr val="accent2">
                    <a:lumMod val="75000"/>
                  </a:schemeClr>
                </a:solidFill>
                <a:latin typeface="Arial" pitchFamily="34" charset="0"/>
                <a:cs typeface="Arial" pitchFamily="34" charset="0"/>
              </a:rPr>
              <a:t>UNIDAD 1  </a:t>
            </a:r>
          </a:p>
          <a:p>
            <a:pPr lvl="0" algn="ctr">
              <a:buClr>
                <a:srgbClr val="F0A22E"/>
              </a:buClr>
            </a:pPr>
            <a:r>
              <a:rPr lang="es-ES" sz="2400" b="1" dirty="0">
                <a:solidFill>
                  <a:schemeClr val="accent2">
                    <a:lumMod val="75000"/>
                  </a:schemeClr>
                </a:solidFill>
                <a:latin typeface="Arial" pitchFamily="34" charset="0"/>
                <a:cs typeface="Arial" pitchFamily="34" charset="0"/>
              </a:rPr>
              <a:t>MARCO TEORICO, HISTORICO Y CULTURAL DE LAS BEBIDAS ALCOHOLICAS</a:t>
            </a:r>
          </a:p>
          <a:p>
            <a:pPr lvl="0" algn="ctr">
              <a:buClr>
                <a:srgbClr val="F0A22E"/>
              </a:buClr>
            </a:pPr>
            <a:r>
              <a:rPr lang="es-ES" sz="2400" b="1" dirty="0">
                <a:solidFill>
                  <a:schemeClr val="accent2">
                    <a:lumMod val="75000"/>
                  </a:schemeClr>
                </a:solidFill>
                <a:latin typeface="Arial" pitchFamily="34" charset="0"/>
                <a:cs typeface="Arial" pitchFamily="34" charset="0"/>
              </a:rPr>
              <a:t>UNIDAD 1  </a:t>
            </a:r>
          </a:p>
          <a:p>
            <a:pPr lvl="0" algn="ctr">
              <a:buClr>
                <a:srgbClr val="F0A22E"/>
              </a:buClr>
            </a:pPr>
            <a:r>
              <a:rPr lang="es-ES" sz="2400" b="1" dirty="0">
                <a:solidFill>
                  <a:schemeClr val="accent2">
                    <a:lumMod val="75000"/>
                  </a:schemeClr>
                </a:solidFill>
                <a:latin typeface="Arial" pitchFamily="34" charset="0"/>
                <a:cs typeface="Arial" pitchFamily="34" charset="0"/>
              </a:rPr>
              <a:t>MARCO TEORICO, HISTORICO Y CULTURAL DE LAS BEBIDAS ALCOHOLICAS</a:t>
            </a:r>
          </a:p>
          <a:p>
            <a:pPr lvl="0" algn="ctr">
              <a:buClr>
                <a:srgbClr val="F0A22E"/>
              </a:buClr>
            </a:pPr>
            <a:endParaRPr lang="es-ES" sz="2400" b="1" dirty="0">
              <a:solidFill>
                <a:schemeClr val="accent2">
                  <a:lumMod val="75000"/>
                </a:schemeClr>
              </a:solidFill>
              <a:latin typeface="Arial" pitchFamily="34" charset="0"/>
              <a:cs typeface="Arial" pitchFamily="34" charset="0"/>
            </a:endParaRPr>
          </a:p>
          <a:p>
            <a:pPr algn="ctr">
              <a:buClr>
                <a:srgbClr val="F0A22E"/>
              </a:buClr>
            </a:pPr>
            <a:r>
              <a:rPr lang="es-ES" sz="2400" b="1" cap="all" dirty="0">
                <a:solidFill>
                  <a:schemeClr val="accent2">
                    <a:lumMod val="75000"/>
                  </a:schemeClr>
                </a:solidFill>
                <a:effectLst>
                  <a:reflection blurRad="12700" stA="48000" endA="300" endPos="55000" dir="5400000" sy="-90000" algn="bl" rotWithShape="0"/>
                </a:effectLst>
                <a:latin typeface="Arial" pitchFamily="34" charset="0"/>
                <a:cs typeface="Arial" pitchFamily="34" charset="0"/>
              </a:rPr>
              <a:t>LINEA DEL TIEMPO DE BEBIDAS ALCOHOLICAS Y NO ALCOHOLICAS </a:t>
            </a:r>
          </a:p>
          <a:p>
            <a:pPr lvl="0" algn="ctr">
              <a:buClr>
                <a:srgbClr val="F0A22E"/>
              </a:buClr>
            </a:pPr>
            <a:endParaRPr lang="es-ES" b="1" dirty="0">
              <a:solidFill>
                <a:srgbClr val="4E3B30">
                  <a:shade val="75000"/>
                </a:srgbClr>
              </a:solidFill>
            </a:endParaRPr>
          </a:p>
        </p:txBody>
      </p:sp>
    </p:spTree>
    <p:extLst>
      <p:ext uri="{BB962C8B-B14F-4D97-AF65-F5344CB8AC3E}">
        <p14:creationId xmlns:p14="http://schemas.microsoft.com/office/powerpoint/2010/main" val="959428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lecha derecha 27"/>
          <p:cNvSpPr/>
          <p:nvPr/>
        </p:nvSpPr>
        <p:spPr>
          <a:xfrm>
            <a:off x="444212" y="2949530"/>
            <a:ext cx="11292635" cy="1714112"/>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s-CO" sz="1100" dirty="0">
                <a:effectLst/>
                <a:ea typeface="Calibri" panose="020F0502020204030204" pitchFamily="34" charset="0"/>
                <a:cs typeface="Times New Roman" panose="02020603050405020304" pitchFamily="18" charset="0"/>
              </a:rPr>
              <a:t>Siglo				</a:t>
            </a:r>
          </a:p>
          <a:p>
            <a:pPr>
              <a:lnSpc>
                <a:spcPct val="107000"/>
              </a:lnSpc>
              <a:spcAft>
                <a:spcPts val="800"/>
              </a:spcAft>
            </a:pPr>
            <a:r>
              <a:rPr lang="es-CO" sz="1100" dirty="0">
                <a:effectLst/>
                <a:ea typeface="Calibri" panose="020F0502020204030204" pitchFamily="34" charset="0"/>
                <a:cs typeface="Times New Roman" panose="02020603050405020304" pitchFamily="18" charset="0"/>
              </a:rPr>
              <a:t>IV A.C.		 XVII                        XVIII			XIX			1849			1942			1917		1920		1933		1935		</a:t>
            </a:r>
          </a:p>
          <a:p>
            <a:pPr>
              <a:lnSpc>
                <a:spcPct val="107000"/>
              </a:lnSpc>
              <a:spcAft>
                <a:spcPts val="800"/>
              </a:spcAft>
            </a:pPr>
            <a:r>
              <a:rPr lang="es-CO" sz="1100" dirty="0">
                <a:effectLst/>
                <a:ea typeface="Calibri" panose="020F0502020204030204" pitchFamily="34" charset="0"/>
                <a:cs typeface="Times New Roman" panose="02020603050405020304" pitchFamily="18" charset="0"/>
              </a:rPr>
              <a:t> </a:t>
            </a:r>
            <a:r>
              <a:rPr lang="es-ES" sz="1100" dirty="0"/>
              <a:t>800 AÑOS </a:t>
            </a:r>
            <a:r>
              <a:rPr lang="es-ES" sz="1100" dirty="0" smtClean="0"/>
              <a:t>A. C 				</a:t>
            </a:r>
            <a:r>
              <a:rPr lang="es-ES" sz="1100" dirty="0"/>
              <a:t>500 </a:t>
            </a:r>
          </a:p>
          <a:p>
            <a:pPr>
              <a:lnSpc>
                <a:spcPct val="107000"/>
              </a:lnSpc>
              <a:spcAft>
                <a:spcPts val="800"/>
              </a:spcAft>
            </a:pPr>
            <a:r>
              <a:rPr lang="es-ES" sz="1100" dirty="0" smtClean="0"/>
              <a:t>		   HACE 7.000	</a:t>
            </a:r>
            <a:r>
              <a:rPr lang="es-ES" sz="1100" dirty="0" smtClean="0"/>
              <a:t>	2300 </a:t>
            </a:r>
            <a:r>
              <a:rPr lang="es-ES" sz="1100" dirty="0" smtClean="0"/>
              <a:t>AÑOS</a:t>
            </a:r>
            <a:endParaRPr lang="es-ES" sz="1100" dirty="0"/>
          </a:p>
          <a:p>
            <a:pPr lvl="0">
              <a:lnSpc>
                <a:spcPct val="107000"/>
              </a:lnSpc>
              <a:spcAft>
                <a:spcPts val="800"/>
              </a:spcAft>
            </a:pPr>
            <a:r>
              <a:rPr lang="es-ES" sz="1100" dirty="0" smtClean="0"/>
              <a:t>				A.C				500 D.C.		EN LA EDAD  MEDIA</a:t>
            </a:r>
          </a:p>
          <a:p>
            <a:pPr>
              <a:lnSpc>
                <a:spcPct val="107000"/>
              </a:lnSpc>
              <a:spcAft>
                <a:spcPts val="800"/>
              </a:spcAft>
            </a:pPr>
            <a:r>
              <a:rPr lang="es-ES" sz="1100" dirty="0" smtClean="0"/>
              <a:t>HACE 10.000                                                                                                                                        </a:t>
            </a:r>
            <a:r>
              <a:rPr lang="es-ES" sz="1100" dirty="0" smtClean="0"/>
              <a:t>	800 AÑOS A.C	                                   	   				EN EL AÑO 1000	EN EL AÑO 1100	EN LA 10000 AÑOS</a:t>
            </a:r>
            <a:r>
              <a:rPr lang="es-ES" sz="1100" dirty="0"/>
              <a:t>	 </a:t>
            </a:r>
            <a:r>
              <a:rPr lang="es-ES" sz="1100" dirty="0" smtClean="0"/>
              <a:t>       	</a:t>
            </a:r>
            <a:r>
              <a:rPr lang="es-CO" sz="1100" dirty="0">
                <a:effectLst/>
                <a:ea typeface="Calibri" panose="020F0502020204030204" pitchFamily="34" charset="0"/>
                <a:cs typeface="Times New Roman" panose="02020603050405020304" pitchFamily="18" charset="0"/>
              </a:rPr>
              <a:t> </a:t>
            </a:r>
          </a:p>
          <a:p>
            <a:pPr>
              <a:lnSpc>
                <a:spcPct val="107000"/>
              </a:lnSpc>
              <a:spcAft>
                <a:spcPts val="800"/>
              </a:spcAft>
            </a:pPr>
            <a:r>
              <a:rPr lang="es-CO" sz="1100" dirty="0">
                <a:effectLst/>
                <a:ea typeface="Calibri" panose="020F0502020204030204" pitchFamily="34" charset="0"/>
                <a:cs typeface="Times New Roman" panose="02020603050405020304" pitchFamily="18" charset="0"/>
              </a:rPr>
              <a:t> </a:t>
            </a:r>
          </a:p>
          <a:p>
            <a:pPr>
              <a:lnSpc>
                <a:spcPct val="107000"/>
              </a:lnSpc>
              <a:spcAft>
                <a:spcPts val="800"/>
              </a:spcAft>
            </a:pPr>
            <a:r>
              <a:rPr lang="es-CO" sz="1100" dirty="0">
                <a:effectLst/>
                <a:ea typeface="Calibri" panose="020F0502020204030204" pitchFamily="34" charset="0"/>
                <a:cs typeface="Times New Roman" panose="02020603050405020304" pitchFamily="18" charset="0"/>
              </a:rPr>
              <a:t>IV A.C.</a:t>
            </a:r>
          </a:p>
          <a:p>
            <a:pPr algn="ctr">
              <a:lnSpc>
                <a:spcPct val="107000"/>
              </a:lnSpc>
              <a:spcAft>
                <a:spcPts val="800"/>
              </a:spcAft>
            </a:pPr>
            <a:r>
              <a:rPr lang="es-CO" sz="1100" dirty="0">
                <a:effectLst/>
                <a:ea typeface="Calibri" panose="020F0502020204030204" pitchFamily="34" charset="0"/>
                <a:cs typeface="Times New Roman" panose="02020603050405020304" pitchFamily="18" charset="0"/>
              </a:rPr>
              <a:t> </a:t>
            </a:r>
          </a:p>
        </p:txBody>
      </p:sp>
      <p:sp>
        <p:nvSpPr>
          <p:cNvPr id="42" name="CuadroTexto 41"/>
          <p:cNvSpPr txBox="1"/>
          <p:nvPr/>
        </p:nvSpPr>
        <p:spPr>
          <a:xfrm>
            <a:off x="314325" y="1006008"/>
            <a:ext cx="1255857" cy="215444"/>
          </a:xfrm>
          <a:prstGeom prst="rect">
            <a:avLst/>
          </a:prstGeom>
          <a:noFill/>
        </p:spPr>
        <p:txBody>
          <a:bodyPr wrap="square" rtlCol="0">
            <a:spAutoFit/>
          </a:bodyPr>
          <a:lstStyle/>
          <a:p>
            <a:endParaRPr lang="es-CO" sz="800" dirty="0"/>
          </a:p>
        </p:txBody>
      </p:sp>
      <p:sp>
        <p:nvSpPr>
          <p:cNvPr id="71" name="CuadroTexto 70"/>
          <p:cNvSpPr txBox="1"/>
          <p:nvPr/>
        </p:nvSpPr>
        <p:spPr>
          <a:xfrm>
            <a:off x="3561968" y="5499069"/>
            <a:ext cx="475219" cy="215444"/>
          </a:xfrm>
          <a:prstGeom prst="rect">
            <a:avLst/>
          </a:prstGeom>
          <a:noFill/>
        </p:spPr>
        <p:txBody>
          <a:bodyPr wrap="square" rtlCol="0">
            <a:spAutoFit/>
          </a:bodyPr>
          <a:lstStyle/>
          <a:p>
            <a:r>
              <a:rPr lang="es-CO" sz="800" dirty="0" smtClean="0"/>
              <a:t>  </a:t>
            </a:r>
            <a:endParaRPr lang="es-CO" sz="800" dirty="0"/>
          </a:p>
        </p:txBody>
      </p:sp>
      <p:sp>
        <p:nvSpPr>
          <p:cNvPr id="26" name="CuadroTexto 25"/>
          <p:cNvSpPr txBox="1"/>
          <p:nvPr/>
        </p:nvSpPr>
        <p:spPr>
          <a:xfrm>
            <a:off x="504917" y="5426098"/>
            <a:ext cx="1057575" cy="338554"/>
          </a:xfrm>
          <a:prstGeom prst="rect">
            <a:avLst/>
          </a:prstGeom>
          <a:noFill/>
        </p:spPr>
        <p:txBody>
          <a:bodyPr wrap="square" rtlCol="0">
            <a:spAutoFit/>
          </a:bodyPr>
          <a:lstStyle/>
          <a:p>
            <a:r>
              <a:rPr lang="es-CO" sz="800" dirty="0" smtClean="0"/>
              <a:t>		</a:t>
            </a:r>
            <a:endParaRPr lang="es-CO" sz="800" dirty="0"/>
          </a:p>
        </p:txBody>
      </p:sp>
      <p:sp>
        <p:nvSpPr>
          <p:cNvPr id="38" name="CuadroTexto 37"/>
          <p:cNvSpPr txBox="1"/>
          <p:nvPr/>
        </p:nvSpPr>
        <p:spPr>
          <a:xfrm>
            <a:off x="6585192" y="5229232"/>
            <a:ext cx="1057575" cy="215444"/>
          </a:xfrm>
          <a:prstGeom prst="rect">
            <a:avLst/>
          </a:prstGeom>
          <a:noFill/>
        </p:spPr>
        <p:txBody>
          <a:bodyPr wrap="square" rtlCol="0">
            <a:spAutoFit/>
          </a:bodyPr>
          <a:lstStyle/>
          <a:p>
            <a:r>
              <a:rPr lang="es-CO" sz="800" dirty="0" smtClean="0"/>
              <a:t> </a:t>
            </a:r>
            <a:endParaRPr lang="es-CO" sz="800" dirty="0"/>
          </a:p>
        </p:txBody>
      </p:sp>
      <p:sp>
        <p:nvSpPr>
          <p:cNvPr id="39" name="CuadroTexto 38"/>
          <p:cNvSpPr txBox="1"/>
          <p:nvPr/>
        </p:nvSpPr>
        <p:spPr>
          <a:xfrm>
            <a:off x="6585191" y="5257534"/>
            <a:ext cx="1057575" cy="215444"/>
          </a:xfrm>
          <a:prstGeom prst="rect">
            <a:avLst/>
          </a:prstGeom>
          <a:noFill/>
        </p:spPr>
        <p:txBody>
          <a:bodyPr wrap="square" rtlCol="0">
            <a:spAutoFit/>
          </a:bodyPr>
          <a:lstStyle/>
          <a:p>
            <a:r>
              <a:rPr lang="es-CO" sz="800" dirty="0" smtClean="0"/>
              <a:t> </a:t>
            </a:r>
            <a:endParaRPr lang="es-CO" sz="800" dirty="0"/>
          </a:p>
        </p:txBody>
      </p:sp>
      <p:sp>
        <p:nvSpPr>
          <p:cNvPr id="40" name="CuadroTexto 39"/>
          <p:cNvSpPr txBox="1"/>
          <p:nvPr/>
        </p:nvSpPr>
        <p:spPr>
          <a:xfrm>
            <a:off x="6569081" y="5216956"/>
            <a:ext cx="1445366" cy="215444"/>
          </a:xfrm>
          <a:prstGeom prst="rect">
            <a:avLst/>
          </a:prstGeom>
          <a:noFill/>
        </p:spPr>
        <p:txBody>
          <a:bodyPr wrap="square" rtlCol="0">
            <a:spAutoFit/>
          </a:bodyPr>
          <a:lstStyle/>
          <a:p>
            <a:r>
              <a:rPr lang="es-CO" sz="800" dirty="0" smtClean="0"/>
              <a:t> </a:t>
            </a:r>
            <a:endParaRPr lang="es-CO" sz="800" dirty="0"/>
          </a:p>
        </p:txBody>
      </p:sp>
      <p:sp>
        <p:nvSpPr>
          <p:cNvPr id="14" name="Flecha derecha 13"/>
          <p:cNvSpPr/>
          <p:nvPr/>
        </p:nvSpPr>
        <p:spPr>
          <a:xfrm>
            <a:off x="1404307" y="3495546"/>
            <a:ext cx="105530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Flecha derecha 14"/>
          <p:cNvSpPr/>
          <p:nvPr/>
        </p:nvSpPr>
        <p:spPr>
          <a:xfrm>
            <a:off x="3332206" y="3439516"/>
            <a:ext cx="80437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Flecha derecha 15"/>
          <p:cNvSpPr/>
          <p:nvPr/>
        </p:nvSpPr>
        <p:spPr>
          <a:xfrm>
            <a:off x="4924073" y="3486710"/>
            <a:ext cx="97470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Flecha derecha 16"/>
          <p:cNvSpPr/>
          <p:nvPr/>
        </p:nvSpPr>
        <p:spPr>
          <a:xfrm>
            <a:off x="7017397" y="3505305"/>
            <a:ext cx="77992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Flecha derecha 17"/>
          <p:cNvSpPr/>
          <p:nvPr/>
        </p:nvSpPr>
        <p:spPr>
          <a:xfrm>
            <a:off x="8584822" y="3505305"/>
            <a:ext cx="74743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6" name="CuadroTexto 55"/>
          <p:cNvSpPr txBox="1"/>
          <p:nvPr/>
        </p:nvSpPr>
        <p:spPr>
          <a:xfrm>
            <a:off x="413808" y="1520051"/>
            <a:ext cx="990499" cy="707886"/>
          </a:xfrm>
          <a:prstGeom prst="rect">
            <a:avLst/>
          </a:prstGeom>
          <a:noFill/>
          <a:ln>
            <a:solidFill>
              <a:schemeClr val="tx1"/>
            </a:solidFill>
          </a:ln>
        </p:spPr>
        <p:txBody>
          <a:bodyPr wrap="square" rtlCol="0">
            <a:spAutoFit/>
          </a:bodyPr>
          <a:lstStyle/>
          <a:p>
            <a:r>
              <a:rPr lang="es-ES" sz="800" dirty="0"/>
              <a:t>Nacen las bebidas alcohólicas junto con las primeras civilizaciones </a:t>
            </a:r>
          </a:p>
          <a:p>
            <a:endParaRPr lang="es-CO" sz="800" dirty="0"/>
          </a:p>
        </p:txBody>
      </p:sp>
      <p:sp>
        <p:nvSpPr>
          <p:cNvPr id="58" name="CuadroTexto 57"/>
          <p:cNvSpPr txBox="1"/>
          <p:nvPr/>
        </p:nvSpPr>
        <p:spPr>
          <a:xfrm>
            <a:off x="444212" y="5336954"/>
            <a:ext cx="1057575" cy="1446550"/>
          </a:xfrm>
          <a:prstGeom prst="rect">
            <a:avLst/>
          </a:prstGeom>
          <a:noFill/>
          <a:ln>
            <a:solidFill>
              <a:schemeClr val="tx1"/>
            </a:solidFill>
          </a:ln>
        </p:spPr>
        <p:txBody>
          <a:bodyPr wrap="square" rtlCol="0">
            <a:spAutoFit/>
          </a:bodyPr>
          <a:lstStyle/>
          <a:p>
            <a:r>
              <a:rPr lang="es-CO" sz="800" dirty="0" smtClean="0"/>
              <a:t> </a:t>
            </a:r>
            <a:r>
              <a:rPr lang="es-ES" sz="800" dirty="0"/>
              <a:t>no se tiene claro cuál fue la primera materia prima fermentada que produjo alcohol y sobre todo, quien o quienes fueron los primeros humanos en degustar estos fermentados </a:t>
            </a:r>
          </a:p>
          <a:p>
            <a:endParaRPr lang="es-CO" sz="800" dirty="0"/>
          </a:p>
        </p:txBody>
      </p:sp>
      <p:sp>
        <p:nvSpPr>
          <p:cNvPr id="59" name="CuadroTexto 58"/>
          <p:cNvSpPr txBox="1"/>
          <p:nvPr/>
        </p:nvSpPr>
        <p:spPr>
          <a:xfrm>
            <a:off x="2442937" y="1193039"/>
            <a:ext cx="990499" cy="1077218"/>
          </a:xfrm>
          <a:prstGeom prst="rect">
            <a:avLst/>
          </a:prstGeom>
          <a:noFill/>
          <a:ln>
            <a:solidFill>
              <a:schemeClr val="tx1"/>
            </a:solidFill>
          </a:ln>
        </p:spPr>
        <p:txBody>
          <a:bodyPr wrap="square" rtlCol="0">
            <a:spAutoFit/>
          </a:bodyPr>
          <a:lstStyle/>
          <a:p>
            <a:r>
              <a:rPr lang="es-ES" sz="800" dirty="0"/>
              <a:t>Se han encontrado restos de enredaderas en el Medio Oriente en fósiles que datan de principios de la era terciaria. </a:t>
            </a:r>
          </a:p>
          <a:p>
            <a:endParaRPr lang="es-CO" sz="800" dirty="0"/>
          </a:p>
        </p:txBody>
      </p:sp>
      <p:sp>
        <p:nvSpPr>
          <p:cNvPr id="60" name="CuadroTexto 59"/>
          <p:cNvSpPr txBox="1"/>
          <p:nvPr/>
        </p:nvSpPr>
        <p:spPr>
          <a:xfrm>
            <a:off x="4094386" y="5496255"/>
            <a:ext cx="1057575" cy="1446550"/>
          </a:xfrm>
          <a:prstGeom prst="rect">
            <a:avLst/>
          </a:prstGeom>
          <a:noFill/>
          <a:ln>
            <a:solidFill>
              <a:schemeClr val="tx1"/>
            </a:solidFill>
          </a:ln>
        </p:spPr>
        <p:txBody>
          <a:bodyPr wrap="square" rtlCol="0">
            <a:spAutoFit/>
          </a:bodyPr>
          <a:lstStyle/>
          <a:p>
            <a:r>
              <a:rPr lang="es-CO" sz="800" dirty="0" smtClean="0"/>
              <a:t> </a:t>
            </a:r>
            <a:r>
              <a:rPr lang="es-ES" sz="800" dirty="0"/>
              <a:t>no se tiene claro cuál fue la primera materia prima fermentada que produjo alcohol y sobre todo, quien o quienes fueron los primeros humanos en degustar estos fermentados </a:t>
            </a:r>
          </a:p>
          <a:p>
            <a:endParaRPr lang="es-CO" sz="800" dirty="0"/>
          </a:p>
        </p:txBody>
      </p:sp>
      <p:sp>
        <p:nvSpPr>
          <p:cNvPr id="67" name="CuadroTexto 66"/>
          <p:cNvSpPr txBox="1"/>
          <p:nvPr/>
        </p:nvSpPr>
        <p:spPr>
          <a:xfrm>
            <a:off x="5714863" y="667795"/>
            <a:ext cx="990499" cy="1569660"/>
          </a:xfrm>
          <a:prstGeom prst="rect">
            <a:avLst/>
          </a:prstGeom>
          <a:noFill/>
          <a:ln>
            <a:solidFill>
              <a:schemeClr val="tx1"/>
            </a:solidFill>
          </a:ln>
        </p:spPr>
        <p:txBody>
          <a:bodyPr wrap="square" rtlCol="0">
            <a:spAutoFit/>
          </a:bodyPr>
          <a:lstStyle/>
          <a:p>
            <a:r>
              <a:rPr lang="es-ES" sz="800" dirty="0"/>
              <a:t>En china, se creo el </a:t>
            </a:r>
            <a:r>
              <a:rPr lang="es-ES" sz="800" dirty="0" err="1"/>
              <a:t>tchù</a:t>
            </a:r>
            <a:r>
              <a:rPr lang="es-ES" sz="800" dirty="0"/>
              <a:t> a base de arroz y mijo , bebida destila obtenida: </a:t>
            </a:r>
            <a:r>
              <a:rPr lang="es-ES" sz="800" dirty="0" err="1"/>
              <a:t>Sautchù</a:t>
            </a:r>
            <a:r>
              <a:rPr lang="es-ES" sz="800" dirty="0"/>
              <a:t>, en India se creo el </a:t>
            </a:r>
            <a:r>
              <a:rPr lang="es-ES" sz="800" dirty="0" err="1"/>
              <a:t>Toddy</a:t>
            </a:r>
            <a:r>
              <a:rPr lang="es-ES" sz="800" dirty="0"/>
              <a:t> a base de arroz y melaza, la bebida destilada obtenida fue el:  </a:t>
            </a:r>
            <a:r>
              <a:rPr lang="es-ES" sz="800" dirty="0" err="1"/>
              <a:t>Arrack</a:t>
            </a:r>
            <a:endParaRPr lang="es-ES" sz="800" dirty="0"/>
          </a:p>
          <a:p>
            <a:endParaRPr lang="es-CO" sz="800" dirty="0"/>
          </a:p>
        </p:txBody>
      </p:sp>
      <p:sp>
        <p:nvSpPr>
          <p:cNvPr id="68" name="CuadroTexto 67"/>
          <p:cNvSpPr txBox="1"/>
          <p:nvPr/>
        </p:nvSpPr>
        <p:spPr>
          <a:xfrm>
            <a:off x="6097492" y="5399116"/>
            <a:ext cx="1057575" cy="1569660"/>
          </a:xfrm>
          <a:prstGeom prst="rect">
            <a:avLst/>
          </a:prstGeom>
          <a:noFill/>
          <a:ln>
            <a:solidFill>
              <a:schemeClr val="tx1"/>
            </a:solidFill>
          </a:ln>
        </p:spPr>
        <p:txBody>
          <a:bodyPr wrap="square" rtlCol="0">
            <a:spAutoFit/>
          </a:bodyPr>
          <a:lstStyle/>
          <a:p>
            <a:r>
              <a:rPr lang="es-ES" sz="800" dirty="0"/>
              <a:t>En Asia se creo el kumis a base de leche de burra o yegua, la bebida destilada obtenida fue:  </a:t>
            </a:r>
            <a:r>
              <a:rPr lang="es-ES" sz="800" dirty="0" err="1"/>
              <a:t>Arika</a:t>
            </a:r>
            <a:r>
              <a:rPr lang="es-ES" sz="800" dirty="0"/>
              <a:t> – En </a:t>
            </a:r>
            <a:r>
              <a:rPr lang="es-ES" sz="800" dirty="0" err="1"/>
              <a:t>japòn</a:t>
            </a:r>
            <a:r>
              <a:rPr lang="es-ES" sz="800" dirty="0"/>
              <a:t>  la bebida fermentada el </a:t>
            </a:r>
            <a:r>
              <a:rPr lang="es-ES" sz="800" dirty="0" err="1"/>
              <a:t>Jake</a:t>
            </a:r>
            <a:r>
              <a:rPr lang="es-ES" sz="800" dirty="0"/>
              <a:t>, a base de </a:t>
            </a:r>
            <a:r>
              <a:rPr lang="es-ES" sz="800" dirty="0" err="1"/>
              <a:t>de</a:t>
            </a:r>
            <a:r>
              <a:rPr lang="es-ES" sz="800" dirty="0"/>
              <a:t> arroz, bebida destilada obtenida fue: </a:t>
            </a:r>
            <a:r>
              <a:rPr lang="es-ES" sz="800" dirty="0" err="1"/>
              <a:t>Sochu</a:t>
            </a:r>
            <a:endParaRPr lang="es-ES" sz="800" dirty="0"/>
          </a:p>
          <a:p>
            <a:endParaRPr lang="es-CO" sz="800" dirty="0"/>
          </a:p>
        </p:txBody>
      </p:sp>
      <p:sp>
        <p:nvSpPr>
          <p:cNvPr id="76" name="CuadroTexto 75"/>
          <p:cNvSpPr txBox="1"/>
          <p:nvPr/>
        </p:nvSpPr>
        <p:spPr>
          <a:xfrm>
            <a:off x="7771050" y="1027608"/>
            <a:ext cx="990499" cy="1200329"/>
          </a:xfrm>
          <a:prstGeom prst="rect">
            <a:avLst/>
          </a:prstGeom>
          <a:noFill/>
          <a:ln>
            <a:solidFill>
              <a:schemeClr val="tx1"/>
            </a:solidFill>
          </a:ln>
        </p:spPr>
        <p:txBody>
          <a:bodyPr wrap="square" rtlCol="0">
            <a:spAutoFit/>
          </a:bodyPr>
          <a:lstStyle/>
          <a:p>
            <a:r>
              <a:rPr lang="es-ES" sz="800" dirty="0"/>
              <a:t>En reino unido Inglaterra, crean la bebida fermentada Mead a base de miel, bebida destilada obtenida: Agua miel destilada </a:t>
            </a:r>
          </a:p>
          <a:p>
            <a:endParaRPr lang="es-CO" sz="800" dirty="0"/>
          </a:p>
        </p:txBody>
      </p:sp>
      <p:sp>
        <p:nvSpPr>
          <p:cNvPr id="86" name="CuadroTexto 85"/>
          <p:cNvSpPr txBox="1"/>
          <p:nvPr/>
        </p:nvSpPr>
        <p:spPr>
          <a:xfrm>
            <a:off x="9655118" y="5479347"/>
            <a:ext cx="1057575" cy="1323439"/>
          </a:xfrm>
          <a:prstGeom prst="rect">
            <a:avLst/>
          </a:prstGeom>
          <a:noFill/>
          <a:ln>
            <a:solidFill>
              <a:schemeClr val="tx1"/>
            </a:solidFill>
          </a:ln>
        </p:spPr>
        <p:txBody>
          <a:bodyPr wrap="square" rtlCol="0">
            <a:spAutoFit/>
          </a:bodyPr>
          <a:lstStyle/>
          <a:p>
            <a:r>
              <a:rPr lang="es-ES" sz="800" dirty="0" smtClean="0"/>
              <a:t>Así nacieron los </a:t>
            </a:r>
            <a:r>
              <a:rPr lang="es-ES" sz="800" dirty="0"/>
              <a:t>primeros destilados (whisky, vodka, ginebra y brandy) </a:t>
            </a:r>
            <a:r>
              <a:rPr lang="es-ES" sz="800" dirty="0" smtClean="0"/>
              <a:t>estos fueron inicialmente producidos </a:t>
            </a:r>
            <a:r>
              <a:rPr lang="es-ES" sz="800" dirty="0"/>
              <a:t>con fines médicos y terapéuticos. </a:t>
            </a:r>
          </a:p>
          <a:p>
            <a:endParaRPr lang="es-CO" sz="800" dirty="0"/>
          </a:p>
        </p:txBody>
      </p:sp>
      <p:cxnSp>
        <p:nvCxnSpPr>
          <p:cNvPr id="3" name="Conector recto de flecha 2"/>
          <p:cNvCxnSpPr/>
          <p:nvPr/>
        </p:nvCxnSpPr>
        <p:spPr>
          <a:xfrm>
            <a:off x="818920" y="2136235"/>
            <a:ext cx="0" cy="123201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p:cNvCxnSpPr/>
          <p:nvPr/>
        </p:nvCxnSpPr>
        <p:spPr>
          <a:xfrm flipH="1">
            <a:off x="2746332" y="2136235"/>
            <a:ext cx="5833" cy="123201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p:cNvCxnSpPr/>
          <p:nvPr/>
        </p:nvCxnSpPr>
        <p:spPr>
          <a:xfrm>
            <a:off x="6097492" y="2114103"/>
            <a:ext cx="1" cy="125097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p:cNvCxnSpPr/>
          <p:nvPr/>
        </p:nvCxnSpPr>
        <p:spPr>
          <a:xfrm>
            <a:off x="8123515" y="2126754"/>
            <a:ext cx="1" cy="125097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p:cNvCxnSpPr/>
          <p:nvPr/>
        </p:nvCxnSpPr>
        <p:spPr>
          <a:xfrm>
            <a:off x="942253" y="4202688"/>
            <a:ext cx="0" cy="123201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de flecha 47"/>
          <p:cNvCxnSpPr/>
          <p:nvPr/>
        </p:nvCxnSpPr>
        <p:spPr>
          <a:xfrm flipH="1">
            <a:off x="4501626" y="4259283"/>
            <a:ext cx="12959" cy="133113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Conector recto de flecha 48"/>
          <p:cNvCxnSpPr/>
          <p:nvPr/>
        </p:nvCxnSpPr>
        <p:spPr>
          <a:xfrm>
            <a:off x="6569081" y="4259283"/>
            <a:ext cx="0" cy="123201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Conector recto de flecha 50"/>
          <p:cNvCxnSpPr/>
          <p:nvPr/>
        </p:nvCxnSpPr>
        <p:spPr>
          <a:xfrm>
            <a:off x="10034637" y="4240966"/>
            <a:ext cx="0" cy="123201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254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echa derecha 3"/>
          <p:cNvSpPr/>
          <p:nvPr/>
        </p:nvSpPr>
        <p:spPr>
          <a:xfrm>
            <a:off x="838200" y="2823883"/>
            <a:ext cx="10627659" cy="1739152"/>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s-CO" sz="1100" dirty="0">
                <a:effectLst/>
                <a:ea typeface="Calibri" panose="020F0502020204030204" pitchFamily="34" charset="0"/>
                <a:cs typeface="Times New Roman" panose="02020603050405020304" pitchFamily="18" charset="0"/>
              </a:rPr>
              <a:t>Siglo				</a:t>
            </a:r>
          </a:p>
          <a:p>
            <a:pPr>
              <a:lnSpc>
                <a:spcPct val="107000"/>
              </a:lnSpc>
              <a:spcAft>
                <a:spcPts val="800"/>
              </a:spcAft>
            </a:pPr>
            <a:r>
              <a:rPr lang="es-CO" sz="1100" dirty="0">
                <a:effectLst/>
                <a:ea typeface="Calibri" panose="020F0502020204030204" pitchFamily="34" charset="0"/>
                <a:cs typeface="Times New Roman" panose="02020603050405020304" pitchFamily="18" charset="0"/>
              </a:rPr>
              <a:t>IV A.C.		 XVII                        XVIII			XIX			1849					</a:t>
            </a:r>
          </a:p>
          <a:p>
            <a:pPr lvl="0">
              <a:lnSpc>
                <a:spcPct val="107000"/>
              </a:lnSpc>
              <a:spcAft>
                <a:spcPts val="800"/>
              </a:spcAft>
            </a:pPr>
            <a:r>
              <a:rPr lang="es-CO" sz="1100" dirty="0">
                <a:effectLst/>
                <a:ea typeface="Calibri" panose="020F0502020204030204" pitchFamily="34" charset="0"/>
                <a:cs typeface="Times New Roman" panose="02020603050405020304" pitchFamily="18" charset="0"/>
              </a:rPr>
              <a:t> </a:t>
            </a:r>
            <a:r>
              <a:rPr lang="es-ES" sz="1100" dirty="0" smtClean="0"/>
              <a:t>AÑO		AÑO		AÑO 1.200		AÑO 1.500		AÑO 1.650		FINALES </a:t>
            </a:r>
          </a:p>
          <a:p>
            <a:pPr lvl="0">
              <a:lnSpc>
                <a:spcPct val="107000"/>
              </a:lnSpc>
              <a:spcAft>
                <a:spcPts val="800"/>
              </a:spcAft>
            </a:pPr>
            <a:r>
              <a:rPr lang="es-ES" sz="1100" dirty="0" smtClean="0"/>
              <a:t>		1.100								DEL SIGLO  XV 1.000</a:t>
            </a:r>
            <a:endParaRPr lang="es-CO" sz="1100" dirty="0">
              <a:effectLst/>
              <a:ea typeface="Calibri" panose="020F0502020204030204" pitchFamily="34" charset="0"/>
              <a:cs typeface="Times New Roman" panose="02020603050405020304" pitchFamily="18" charset="0"/>
            </a:endParaRPr>
          </a:p>
          <a:p>
            <a:pPr>
              <a:lnSpc>
                <a:spcPct val="107000"/>
              </a:lnSpc>
              <a:spcAft>
                <a:spcPts val="800"/>
              </a:spcAft>
            </a:pPr>
            <a:r>
              <a:rPr lang="es-CO" sz="1100" dirty="0">
                <a:effectLst/>
                <a:ea typeface="Calibri" panose="020F0502020204030204" pitchFamily="34" charset="0"/>
                <a:cs typeface="Times New Roman" panose="02020603050405020304" pitchFamily="18" charset="0"/>
              </a:rPr>
              <a:t> </a:t>
            </a:r>
          </a:p>
          <a:p>
            <a:pPr>
              <a:lnSpc>
                <a:spcPct val="107000"/>
              </a:lnSpc>
              <a:spcAft>
                <a:spcPts val="800"/>
              </a:spcAft>
            </a:pPr>
            <a:r>
              <a:rPr lang="es-CO" sz="1100" dirty="0">
                <a:effectLst/>
                <a:ea typeface="Calibri" panose="020F0502020204030204" pitchFamily="34" charset="0"/>
                <a:cs typeface="Times New Roman" panose="02020603050405020304" pitchFamily="18" charset="0"/>
              </a:rPr>
              <a:t>IV A.C.</a:t>
            </a:r>
          </a:p>
          <a:p>
            <a:pPr algn="ctr">
              <a:lnSpc>
                <a:spcPct val="107000"/>
              </a:lnSpc>
              <a:spcAft>
                <a:spcPts val="800"/>
              </a:spcAft>
            </a:pPr>
            <a:r>
              <a:rPr lang="es-CO" sz="1100" dirty="0">
                <a:effectLst/>
                <a:ea typeface="Calibri" panose="020F0502020204030204" pitchFamily="34" charset="0"/>
                <a:cs typeface="Times New Roman" panose="02020603050405020304" pitchFamily="18" charset="0"/>
              </a:rPr>
              <a:t> </a:t>
            </a:r>
          </a:p>
        </p:txBody>
      </p:sp>
      <p:sp>
        <p:nvSpPr>
          <p:cNvPr id="12" name="Flecha derecha 11"/>
          <p:cNvSpPr/>
          <p:nvPr/>
        </p:nvSpPr>
        <p:spPr>
          <a:xfrm>
            <a:off x="1577788" y="3457944"/>
            <a:ext cx="996338" cy="465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Flecha derecha 12"/>
          <p:cNvSpPr/>
          <p:nvPr/>
        </p:nvSpPr>
        <p:spPr>
          <a:xfrm>
            <a:off x="3397624" y="345794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Flecha derecha 13"/>
          <p:cNvSpPr/>
          <p:nvPr/>
        </p:nvSpPr>
        <p:spPr>
          <a:xfrm>
            <a:off x="5391643" y="346717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Flecha derecha 14"/>
          <p:cNvSpPr/>
          <p:nvPr/>
        </p:nvSpPr>
        <p:spPr>
          <a:xfrm>
            <a:off x="7261411" y="350087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Flecha derecha 15"/>
          <p:cNvSpPr/>
          <p:nvPr/>
        </p:nvSpPr>
        <p:spPr>
          <a:xfrm>
            <a:off x="8928847" y="343838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CuadroTexto 52"/>
          <p:cNvSpPr txBox="1"/>
          <p:nvPr/>
        </p:nvSpPr>
        <p:spPr>
          <a:xfrm>
            <a:off x="2389092" y="792678"/>
            <a:ext cx="1183341" cy="1231106"/>
          </a:xfrm>
          <a:prstGeom prst="rect">
            <a:avLst/>
          </a:prstGeom>
          <a:noFill/>
          <a:ln>
            <a:solidFill>
              <a:schemeClr val="tx1"/>
            </a:solidFill>
          </a:ln>
        </p:spPr>
        <p:txBody>
          <a:bodyPr wrap="square" rtlCol="0">
            <a:spAutoFit/>
          </a:bodyPr>
          <a:lstStyle/>
          <a:p>
            <a:r>
              <a:rPr lang="es-ES" sz="800" dirty="0"/>
              <a:t>En</a:t>
            </a:r>
            <a:r>
              <a:rPr lang="es-ES" dirty="0"/>
              <a:t> </a:t>
            </a:r>
            <a:r>
              <a:rPr lang="es-ES" sz="800" dirty="0"/>
              <a:t>Irlanda como bebida fermentada nace la cerveza a base de malta, avena y cebada, como bebida destilada nace el </a:t>
            </a:r>
            <a:r>
              <a:rPr lang="es-ES" sz="800" dirty="0" err="1"/>
              <a:t>Usquebaugh</a:t>
            </a:r>
            <a:r>
              <a:rPr lang="es-ES" sz="800" dirty="0"/>
              <a:t> un tipo </a:t>
            </a:r>
            <a:r>
              <a:rPr lang="es-ES" sz="800" dirty="0" smtClean="0"/>
              <a:t>de </a:t>
            </a:r>
            <a:r>
              <a:rPr lang="es-ES" sz="800" dirty="0" smtClean="0"/>
              <a:t>Whisky</a:t>
            </a:r>
            <a:endParaRPr lang="es-CO" dirty="0"/>
          </a:p>
        </p:txBody>
      </p:sp>
      <p:sp>
        <p:nvSpPr>
          <p:cNvPr id="55" name="CuadroTexto 54"/>
          <p:cNvSpPr txBox="1"/>
          <p:nvPr/>
        </p:nvSpPr>
        <p:spPr>
          <a:xfrm>
            <a:off x="681318" y="5198651"/>
            <a:ext cx="1353670" cy="1569660"/>
          </a:xfrm>
          <a:prstGeom prst="rect">
            <a:avLst/>
          </a:prstGeom>
          <a:noFill/>
          <a:ln>
            <a:solidFill>
              <a:schemeClr val="tx1"/>
            </a:solidFill>
          </a:ln>
        </p:spPr>
        <p:txBody>
          <a:bodyPr wrap="square" rtlCol="0">
            <a:spAutoFit/>
          </a:bodyPr>
          <a:lstStyle/>
          <a:p>
            <a:r>
              <a:rPr lang="es-ES" sz="800" dirty="0"/>
              <a:t>En Italia se crea el vino a base de uvas y como bebida destilada nace el brandy; En </a:t>
            </a:r>
            <a:r>
              <a:rPr lang="es-ES" sz="800" dirty="0" err="1"/>
              <a:t>karpatos</a:t>
            </a:r>
            <a:r>
              <a:rPr lang="es-ES" sz="800" dirty="0"/>
              <a:t> de crea el fermento a base de papas y cereales  como bebida destilada nace el vodka; En los países Eslavos como bebida fermentada se creo el brandy de ciruela a base de ciruelas y como bebida destilada nace el </a:t>
            </a:r>
            <a:r>
              <a:rPr lang="es-ES" sz="800" dirty="0" err="1" smtClean="0"/>
              <a:t>Slivovitza</a:t>
            </a:r>
            <a:endParaRPr lang="es-CO" dirty="0"/>
          </a:p>
        </p:txBody>
      </p:sp>
      <p:sp>
        <p:nvSpPr>
          <p:cNvPr id="56" name="CuadroTexto 55"/>
          <p:cNvSpPr txBox="1"/>
          <p:nvPr/>
        </p:nvSpPr>
        <p:spPr>
          <a:xfrm>
            <a:off x="4464419" y="1013535"/>
            <a:ext cx="1183341" cy="830997"/>
          </a:xfrm>
          <a:prstGeom prst="rect">
            <a:avLst/>
          </a:prstGeom>
          <a:noFill/>
          <a:ln>
            <a:solidFill>
              <a:schemeClr val="tx1"/>
            </a:solidFill>
          </a:ln>
        </p:spPr>
        <p:txBody>
          <a:bodyPr wrap="square" rtlCol="0">
            <a:spAutoFit/>
          </a:bodyPr>
          <a:lstStyle/>
          <a:p>
            <a:r>
              <a:rPr lang="es-ES" sz="800" dirty="0"/>
              <a:t>En España, como bebida fermentada se crea el vino, a base de uvas, como bebida destilada se creo el </a:t>
            </a:r>
            <a:r>
              <a:rPr lang="es-ES" sz="800" dirty="0" err="1"/>
              <a:t>aqua</a:t>
            </a:r>
            <a:r>
              <a:rPr lang="es-ES" sz="800" dirty="0"/>
              <a:t> </a:t>
            </a:r>
            <a:r>
              <a:rPr lang="es-ES" sz="800" dirty="0" smtClean="0"/>
              <a:t>vino</a:t>
            </a:r>
            <a:endParaRPr lang="es-CO" sz="800" dirty="0"/>
          </a:p>
        </p:txBody>
      </p:sp>
      <p:sp>
        <p:nvSpPr>
          <p:cNvPr id="57" name="CuadroTexto 56"/>
          <p:cNvSpPr txBox="1"/>
          <p:nvPr/>
        </p:nvSpPr>
        <p:spPr>
          <a:xfrm>
            <a:off x="4037973" y="5198651"/>
            <a:ext cx="1353670" cy="830997"/>
          </a:xfrm>
          <a:prstGeom prst="rect">
            <a:avLst/>
          </a:prstGeom>
          <a:noFill/>
          <a:ln>
            <a:solidFill>
              <a:schemeClr val="tx1"/>
            </a:solidFill>
          </a:ln>
        </p:spPr>
        <p:txBody>
          <a:bodyPr wrap="square" rtlCol="0">
            <a:spAutoFit/>
          </a:bodyPr>
          <a:lstStyle/>
          <a:p>
            <a:r>
              <a:rPr lang="es-ES" sz="800" dirty="0"/>
              <a:t>En España y Francia como bebida fermentada se crea la melaza de caña a base de caña de azúcar, como bebida destilada resulta el ron </a:t>
            </a:r>
            <a:endParaRPr lang="es-CO" sz="800" dirty="0"/>
          </a:p>
        </p:txBody>
      </p:sp>
      <p:sp>
        <p:nvSpPr>
          <p:cNvPr id="58" name="CuadroTexto 57"/>
          <p:cNvSpPr txBox="1"/>
          <p:nvPr/>
        </p:nvSpPr>
        <p:spPr>
          <a:xfrm>
            <a:off x="6082553" y="5303314"/>
            <a:ext cx="1353670" cy="215444"/>
          </a:xfrm>
          <a:prstGeom prst="rect">
            <a:avLst/>
          </a:prstGeom>
          <a:noFill/>
        </p:spPr>
        <p:txBody>
          <a:bodyPr wrap="square" rtlCol="0">
            <a:spAutoFit/>
          </a:bodyPr>
          <a:lstStyle/>
          <a:p>
            <a:endParaRPr lang="es-CO" sz="800" dirty="0"/>
          </a:p>
        </p:txBody>
      </p:sp>
      <p:sp>
        <p:nvSpPr>
          <p:cNvPr id="59" name="CuadroTexto 58"/>
          <p:cNvSpPr txBox="1"/>
          <p:nvPr/>
        </p:nvSpPr>
        <p:spPr>
          <a:xfrm>
            <a:off x="6401428" y="5167873"/>
            <a:ext cx="1353670" cy="215444"/>
          </a:xfrm>
          <a:prstGeom prst="rect">
            <a:avLst/>
          </a:prstGeom>
          <a:noFill/>
        </p:spPr>
        <p:txBody>
          <a:bodyPr wrap="square" rtlCol="0">
            <a:spAutoFit/>
          </a:bodyPr>
          <a:lstStyle/>
          <a:p>
            <a:endParaRPr lang="es-CO" sz="800" dirty="0"/>
          </a:p>
        </p:txBody>
      </p:sp>
      <p:sp>
        <p:nvSpPr>
          <p:cNvPr id="60" name="CuadroTexto 59"/>
          <p:cNvSpPr txBox="1"/>
          <p:nvPr/>
        </p:nvSpPr>
        <p:spPr>
          <a:xfrm>
            <a:off x="6082553" y="5239097"/>
            <a:ext cx="1353670" cy="830997"/>
          </a:xfrm>
          <a:prstGeom prst="rect">
            <a:avLst/>
          </a:prstGeom>
          <a:noFill/>
          <a:ln>
            <a:solidFill>
              <a:schemeClr val="tx1"/>
            </a:solidFill>
          </a:ln>
        </p:spPr>
        <p:txBody>
          <a:bodyPr wrap="square" rtlCol="0">
            <a:spAutoFit/>
          </a:bodyPr>
          <a:lstStyle/>
          <a:p>
            <a:r>
              <a:rPr lang="es-ES" sz="800" dirty="0"/>
              <a:t>En Escocia, como bebida fermentada se crea la cerveza a base de malta de cebada y como bebida destilada surge </a:t>
            </a:r>
            <a:r>
              <a:rPr lang="es-ES" sz="800" dirty="0" err="1"/>
              <a:t>aqua</a:t>
            </a:r>
            <a:r>
              <a:rPr lang="es-ES" sz="800" dirty="0"/>
              <a:t> vite o </a:t>
            </a:r>
            <a:r>
              <a:rPr lang="es-ES" sz="800" dirty="0" smtClean="0"/>
              <a:t>whisky</a:t>
            </a:r>
            <a:endParaRPr lang="es-CO" sz="800" dirty="0"/>
          </a:p>
        </p:txBody>
      </p:sp>
      <p:sp>
        <p:nvSpPr>
          <p:cNvPr id="22" name="CuadroTexto 21"/>
          <p:cNvSpPr txBox="1"/>
          <p:nvPr/>
        </p:nvSpPr>
        <p:spPr>
          <a:xfrm>
            <a:off x="7866524" y="1079418"/>
            <a:ext cx="1183341" cy="830997"/>
          </a:xfrm>
          <a:prstGeom prst="rect">
            <a:avLst/>
          </a:prstGeom>
          <a:noFill/>
          <a:ln>
            <a:solidFill>
              <a:schemeClr val="tx1"/>
            </a:solidFill>
          </a:ln>
        </p:spPr>
        <p:txBody>
          <a:bodyPr wrap="square" rtlCol="0">
            <a:spAutoFit/>
          </a:bodyPr>
          <a:lstStyle/>
          <a:p>
            <a:r>
              <a:rPr lang="es-ES" sz="800" dirty="0"/>
              <a:t>En México se crea la bebida fermentada el Fermento  a base de Agave, como bebida destilada se crea el </a:t>
            </a:r>
            <a:r>
              <a:rPr lang="es-ES" sz="800" dirty="0" smtClean="0"/>
              <a:t>Tequila</a:t>
            </a:r>
            <a:endParaRPr lang="es-CO" sz="800" dirty="0"/>
          </a:p>
        </p:txBody>
      </p:sp>
      <p:sp>
        <p:nvSpPr>
          <p:cNvPr id="23" name="CuadroTexto 22"/>
          <p:cNvSpPr txBox="1"/>
          <p:nvPr/>
        </p:nvSpPr>
        <p:spPr>
          <a:xfrm>
            <a:off x="9677400" y="5198651"/>
            <a:ext cx="1353670" cy="1200329"/>
          </a:xfrm>
          <a:prstGeom prst="rect">
            <a:avLst/>
          </a:prstGeom>
          <a:noFill/>
          <a:ln>
            <a:solidFill>
              <a:schemeClr val="tx1"/>
            </a:solidFill>
          </a:ln>
        </p:spPr>
        <p:txBody>
          <a:bodyPr wrap="square" rtlCol="0">
            <a:spAutoFit/>
          </a:bodyPr>
          <a:lstStyle/>
          <a:p>
            <a:r>
              <a:rPr lang="es-ES" sz="800" dirty="0"/>
              <a:t>El alcohol destilado se convierte en un remedio precioso y vendido solo por los boticarios, convirtiéndose en un lujo que solo las clases altas que reconocen en él sus virtudes fortificantes, se podrían permitir</a:t>
            </a:r>
            <a:r>
              <a:rPr lang="es-ES" sz="800" dirty="0" smtClean="0"/>
              <a:t>.</a:t>
            </a:r>
            <a:endParaRPr lang="es-CO" sz="800" dirty="0"/>
          </a:p>
        </p:txBody>
      </p:sp>
      <p:cxnSp>
        <p:nvCxnSpPr>
          <p:cNvPr id="3" name="Conector recto de flecha 2"/>
          <p:cNvCxnSpPr/>
          <p:nvPr/>
        </p:nvCxnSpPr>
        <p:spPr>
          <a:xfrm flipH="1">
            <a:off x="2913527" y="1999717"/>
            <a:ext cx="2" cy="125919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flipH="1">
            <a:off x="8507502" y="1957773"/>
            <a:ext cx="2" cy="125919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flipH="1">
            <a:off x="4814045" y="1975882"/>
            <a:ext cx="2" cy="125919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p:nvPr/>
        </p:nvCxnSpPr>
        <p:spPr>
          <a:xfrm>
            <a:off x="1246094" y="4141694"/>
            <a:ext cx="8962" cy="116345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p:cNvCxnSpPr/>
          <p:nvPr/>
        </p:nvCxnSpPr>
        <p:spPr>
          <a:xfrm>
            <a:off x="10291482" y="4141694"/>
            <a:ext cx="8962" cy="116345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p:cNvCxnSpPr/>
          <p:nvPr/>
        </p:nvCxnSpPr>
        <p:spPr>
          <a:xfrm>
            <a:off x="6606988" y="4141694"/>
            <a:ext cx="17927" cy="122750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p:cNvCxnSpPr/>
          <p:nvPr/>
        </p:nvCxnSpPr>
        <p:spPr>
          <a:xfrm>
            <a:off x="4518520" y="4147051"/>
            <a:ext cx="8962" cy="116345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63340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echa derecha 3"/>
          <p:cNvSpPr/>
          <p:nvPr/>
        </p:nvSpPr>
        <p:spPr>
          <a:xfrm>
            <a:off x="838200" y="2823883"/>
            <a:ext cx="10627659" cy="1739152"/>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s-CO" sz="1100" dirty="0">
                <a:effectLst/>
                <a:ea typeface="Calibri" panose="020F0502020204030204" pitchFamily="34" charset="0"/>
                <a:cs typeface="Times New Roman" panose="02020603050405020304" pitchFamily="18" charset="0"/>
              </a:rPr>
              <a:t>Siglo				</a:t>
            </a:r>
          </a:p>
          <a:p>
            <a:pPr>
              <a:lnSpc>
                <a:spcPct val="107000"/>
              </a:lnSpc>
              <a:spcAft>
                <a:spcPts val="800"/>
              </a:spcAft>
            </a:pPr>
            <a:r>
              <a:rPr lang="es-CO" sz="1100" dirty="0">
                <a:effectLst/>
                <a:ea typeface="Calibri" panose="020F0502020204030204" pitchFamily="34" charset="0"/>
                <a:cs typeface="Times New Roman" panose="02020603050405020304" pitchFamily="18" charset="0"/>
              </a:rPr>
              <a:t>		 							</a:t>
            </a:r>
            <a:r>
              <a:rPr lang="es-CO" sz="1100" dirty="0">
                <a:ea typeface="Calibri" panose="020F0502020204030204" pitchFamily="34" charset="0"/>
                <a:cs typeface="Times New Roman" panose="02020603050405020304" pitchFamily="18" charset="0"/>
              </a:rPr>
              <a:t>	</a:t>
            </a:r>
            <a:r>
              <a:rPr lang="es-CO" sz="1100" dirty="0">
                <a:effectLst/>
                <a:ea typeface="Calibri" panose="020F0502020204030204" pitchFamily="34" charset="0"/>
                <a:cs typeface="Times New Roman" panose="02020603050405020304" pitchFamily="18" charset="0"/>
              </a:rPr>
              <a:t>		</a:t>
            </a:r>
            <a:r>
              <a:rPr lang="es-CO" sz="1100" dirty="0" smtClean="0">
                <a:effectLst/>
                <a:ea typeface="Calibri" panose="020F0502020204030204" pitchFamily="34" charset="0"/>
                <a:cs typeface="Times New Roman" panose="02020603050405020304" pitchFamily="18" charset="0"/>
              </a:rPr>
              <a:t>		1.912		1.917		1.920		1.933</a:t>
            </a:r>
            <a:endParaRPr lang="es-CO" sz="1100" dirty="0">
              <a:effectLst/>
              <a:ea typeface="Calibri" panose="020F0502020204030204" pitchFamily="34" charset="0"/>
              <a:cs typeface="Times New Roman" panose="02020603050405020304" pitchFamily="18" charset="0"/>
            </a:endParaRPr>
          </a:p>
          <a:p>
            <a:pPr lvl="0">
              <a:lnSpc>
                <a:spcPct val="107000"/>
              </a:lnSpc>
              <a:spcAft>
                <a:spcPts val="800"/>
              </a:spcAft>
            </a:pPr>
            <a:r>
              <a:rPr lang="es-ES" sz="1100" dirty="0" smtClean="0"/>
              <a:t>EN 1.849		A FINALES										DEL SIGLO XIX								</a:t>
            </a:r>
            <a:r>
              <a:rPr lang="es-CO" sz="1100" dirty="0">
                <a:effectLst/>
                <a:ea typeface="Calibri" panose="020F0502020204030204" pitchFamily="34" charset="0"/>
                <a:cs typeface="Times New Roman" panose="02020603050405020304" pitchFamily="18" charset="0"/>
              </a:rPr>
              <a:t> </a:t>
            </a:r>
          </a:p>
          <a:p>
            <a:pPr algn="ctr">
              <a:lnSpc>
                <a:spcPct val="107000"/>
              </a:lnSpc>
              <a:spcAft>
                <a:spcPts val="800"/>
              </a:spcAft>
            </a:pPr>
            <a:r>
              <a:rPr lang="es-CO" sz="1100" dirty="0">
                <a:effectLst/>
                <a:ea typeface="Calibri" panose="020F0502020204030204" pitchFamily="34" charset="0"/>
                <a:cs typeface="Times New Roman" panose="02020603050405020304" pitchFamily="18" charset="0"/>
              </a:rPr>
              <a:t> </a:t>
            </a:r>
          </a:p>
        </p:txBody>
      </p:sp>
      <p:sp>
        <p:nvSpPr>
          <p:cNvPr id="12" name="Flecha derecha 11"/>
          <p:cNvSpPr/>
          <p:nvPr/>
        </p:nvSpPr>
        <p:spPr>
          <a:xfrm>
            <a:off x="1577788" y="3457944"/>
            <a:ext cx="996338" cy="465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Flecha derecha 12"/>
          <p:cNvSpPr/>
          <p:nvPr/>
        </p:nvSpPr>
        <p:spPr>
          <a:xfrm>
            <a:off x="3397624" y="345794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Flecha derecha 13"/>
          <p:cNvSpPr/>
          <p:nvPr/>
        </p:nvSpPr>
        <p:spPr>
          <a:xfrm>
            <a:off x="5391643" y="346717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Flecha derecha 14"/>
          <p:cNvSpPr/>
          <p:nvPr/>
        </p:nvSpPr>
        <p:spPr>
          <a:xfrm>
            <a:off x="7261411" y="350087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Flecha derecha 15"/>
          <p:cNvSpPr/>
          <p:nvPr/>
        </p:nvSpPr>
        <p:spPr>
          <a:xfrm>
            <a:off x="8928847" y="343838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5" name="CuadroTexto 54"/>
          <p:cNvSpPr txBox="1"/>
          <p:nvPr/>
        </p:nvSpPr>
        <p:spPr>
          <a:xfrm>
            <a:off x="681318" y="5286000"/>
            <a:ext cx="1353670" cy="954107"/>
          </a:xfrm>
          <a:prstGeom prst="rect">
            <a:avLst/>
          </a:prstGeom>
          <a:noFill/>
          <a:ln>
            <a:solidFill>
              <a:schemeClr val="tx1"/>
            </a:solidFill>
          </a:ln>
        </p:spPr>
        <p:txBody>
          <a:bodyPr wrap="square" rtlCol="0">
            <a:spAutoFit/>
          </a:bodyPr>
          <a:lstStyle/>
          <a:p>
            <a:r>
              <a:rPr lang="es-ES" sz="800" dirty="0"/>
              <a:t>En su obra “</a:t>
            </a:r>
            <a:r>
              <a:rPr lang="es-ES" sz="800" dirty="0" err="1"/>
              <a:t>alkoholismus</a:t>
            </a:r>
            <a:r>
              <a:rPr lang="es-ES" sz="800" dirty="0"/>
              <a:t> </a:t>
            </a:r>
            <a:r>
              <a:rPr lang="es-ES" sz="800" dirty="0" err="1"/>
              <a:t>chronicus</a:t>
            </a:r>
            <a:r>
              <a:rPr lang="es-ES" sz="800" dirty="0"/>
              <a:t>” Su obra se traducirá a varios idiomas , tomando más fuerza con las novelas de Dickens y Zola que hablan crudamente del alcoholismo en sus novelas. </a:t>
            </a:r>
            <a:endParaRPr lang="es-CO" dirty="0"/>
          </a:p>
        </p:txBody>
      </p:sp>
      <p:sp>
        <p:nvSpPr>
          <p:cNvPr id="58" name="CuadroTexto 57"/>
          <p:cNvSpPr txBox="1"/>
          <p:nvPr/>
        </p:nvSpPr>
        <p:spPr>
          <a:xfrm>
            <a:off x="6082553" y="5303314"/>
            <a:ext cx="1353670" cy="215444"/>
          </a:xfrm>
          <a:prstGeom prst="rect">
            <a:avLst/>
          </a:prstGeom>
          <a:noFill/>
        </p:spPr>
        <p:txBody>
          <a:bodyPr wrap="square" rtlCol="0">
            <a:spAutoFit/>
          </a:bodyPr>
          <a:lstStyle/>
          <a:p>
            <a:endParaRPr lang="es-CO" sz="800" dirty="0"/>
          </a:p>
        </p:txBody>
      </p:sp>
      <p:sp>
        <p:nvSpPr>
          <p:cNvPr id="59" name="CuadroTexto 58"/>
          <p:cNvSpPr txBox="1"/>
          <p:nvPr/>
        </p:nvSpPr>
        <p:spPr>
          <a:xfrm>
            <a:off x="6401428" y="5167873"/>
            <a:ext cx="1353670" cy="215444"/>
          </a:xfrm>
          <a:prstGeom prst="rect">
            <a:avLst/>
          </a:prstGeom>
          <a:noFill/>
        </p:spPr>
        <p:txBody>
          <a:bodyPr wrap="square" rtlCol="0">
            <a:spAutoFit/>
          </a:bodyPr>
          <a:lstStyle/>
          <a:p>
            <a:endParaRPr lang="es-CO" sz="800" dirty="0"/>
          </a:p>
        </p:txBody>
      </p:sp>
      <p:sp>
        <p:nvSpPr>
          <p:cNvPr id="27" name="CuadroTexto 26"/>
          <p:cNvSpPr txBox="1"/>
          <p:nvPr/>
        </p:nvSpPr>
        <p:spPr>
          <a:xfrm>
            <a:off x="851647" y="744776"/>
            <a:ext cx="1183341" cy="1323439"/>
          </a:xfrm>
          <a:prstGeom prst="rect">
            <a:avLst/>
          </a:prstGeom>
          <a:noFill/>
          <a:ln>
            <a:solidFill>
              <a:schemeClr val="tx1"/>
            </a:solidFill>
          </a:ln>
        </p:spPr>
        <p:txBody>
          <a:bodyPr wrap="square" rtlCol="0">
            <a:spAutoFit/>
          </a:bodyPr>
          <a:lstStyle/>
          <a:p>
            <a:r>
              <a:rPr lang="es-ES" sz="800" dirty="0"/>
              <a:t>Un médico sueco llamado Magnus </a:t>
            </a:r>
            <a:r>
              <a:rPr lang="es-ES" sz="800" dirty="0" err="1"/>
              <a:t>Huss</a:t>
            </a:r>
            <a:r>
              <a:rPr lang="es-ES" sz="800" dirty="0"/>
              <a:t> , introduce el termino alcoholismo y describe las consecuencias generadas por el consumo indiscriminado y descontrolado del alcohol </a:t>
            </a:r>
            <a:endParaRPr lang="es-CO" sz="800" dirty="0"/>
          </a:p>
        </p:txBody>
      </p:sp>
      <p:sp>
        <p:nvSpPr>
          <p:cNvPr id="34" name="CuadroTexto 33"/>
          <p:cNvSpPr txBox="1"/>
          <p:nvPr/>
        </p:nvSpPr>
        <p:spPr>
          <a:xfrm>
            <a:off x="2616383" y="1221597"/>
            <a:ext cx="1183341" cy="830997"/>
          </a:xfrm>
          <a:prstGeom prst="rect">
            <a:avLst/>
          </a:prstGeom>
          <a:noFill/>
          <a:ln>
            <a:solidFill>
              <a:schemeClr val="tx1"/>
            </a:solidFill>
          </a:ln>
        </p:spPr>
        <p:txBody>
          <a:bodyPr wrap="square" rtlCol="0">
            <a:spAutoFit/>
          </a:bodyPr>
          <a:lstStyle/>
          <a:p>
            <a:r>
              <a:rPr lang="es-ES" sz="800" dirty="0" smtClean="0"/>
              <a:t>se producen fenómenos similares y sumados a ellos el alcohol se convierte en causa de problemas económicos y sociales. </a:t>
            </a:r>
            <a:endParaRPr lang="es-CO" sz="800" dirty="0"/>
          </a:p>
        </p:txBody>
      </p:sp>
      <p:sp>
        <p:nvSpPr>
          <p:cNvPr id="37" name="CuadroTexto 36"/>
          <p:cNvSpPr txBox="1"/>
          <p:nvPr/>
        </p:nvSpPr>
        <p:spPr>
          <a:xfrm>
            <a:off x="4149675" y="5275595"/>
            <a:ext cx="1353670" cy="1200329"/>
          </a:xfrm>
          <a:prstGeom prst="rect">
            <a:avLst/>
          </a:prstGeom>
          <a:noFill/>
          <a:ln>
            <a:solidFill>
              <a:schemeClr val="tx1"/>
            </a:solidFill>
          </a:ln>
        </p:spPr>
        <p:txBody>
          <a:bodyPr wrap="square" rtlCol="0">
            <a:spAutoFit/>
          </a:bodyPr>
          <a:lstStyle/>
          <a:p>
            <a:r>
              <a:rPr lang="es-ES" sz="800" dirty="0" smtClean="0"/>
              <a:t>Nace la liga nacional contra el alcoholismo con más de 150.000 asociados y son creados los primeros centros de cura y post cura, aparecen por la misma época las primeras leyes sobre la producción y consumo de alcohol</a:t>
            </a:r>
            <a:r>
              <a:rPr lang="es-ES" sz="800" dirty="0" smtClean="0"/>
              <a:t>.</a:t>
            </a:r>
            <a:endParaRPr lang="es-CO" sz="800" dirty="0"/>
          </a:p>
        </p:txBody>
      </p:sp>
      <p:sp>
        <p:nvSpPr>
          <p:cNvPr id="40" name="CuadroTexto 39"/>
          <p:cNvSpPr txBox="1"/>
          <p:nvPr/>
        </p:nvSpPr>
        <p:spPr>
          <a:xfrm>
            <a:off x="5873138" y="81946"/>
            <a:ext cx="1183341" cy="1938992"/>
          </a:xfrm>
          <a:prstGeom prst="rect">
            <a:avLst/>
          </a:prstGeom>
          <a:noFill/>
          <a:ln>
            <a:solidFill>
              <a:schemeClr val="tx1"/>
            </a:solidFill>
          </a:ln>
        </p:spPr>
        <p:txBody>
          <a:bodyPr wrap="square" rtlCol="0">
            <a:spAutoFit/>
          </a:bodyPr>
          <a:lstStyle/>
          <a:p>
            <a:r>
              <a:rPr lang="es-ES" sz="800" dirty="0" smtClean="0"/>
              <a:t>militantes crean “anti-</a:t>
            </a:r>
            <a:r>
              <a:rPr lang="es-ES" sz="800" dirty="0" err="1" smtClean="0"/>
              <a:t>saloon</a:t>
            </a:r>
            <a:r>
              <a:rPr lang="es-ES" sz="800" dirty="0" smtClean="0"/>
              <a:t>-league” que lucha por detener totalmente la producción de bebidas alcohólicas en estados unidos, diferentes asociaciones luchan por la misma causa, sumado a una ola de puritanismo que atribuye al alcohol ser la causa de una pérdida de identidad y de valores. </a:t>
            </a:r>
            <a:endParaRPr lang="es-CO" sz="800" dirty="0"/>
          </a:p>
        </p:txBody>
      </p:sp>
      <p:sp>
        <p:nvSpPr>
          <p:cNvPr id="46" name="CuadroTexto 45"/>
          <p:cNvSpPr txBox="1"/>
          <p:nvPr/>
        </p:nvSpPr>
        <p:spPr>
          <a:xfrm>
            <a:off x="7866529" y="81946"/>
            <a:ext cx="1183341" cy="1815882"/>
          </a:xfrm>
          <a:prstGeom prst="rect">
            <a:avLst/>
          </a:prstGeom>
          <a:noFill/>
          <a:ln>
            <a:solidFill>
              <a:schemeClr val="tx1"/>
            </a:solidFill>
          </a:ln>
        </p:spPr>
        <p:txBody>
          <a:bodyPr wrap="square" rtlCol="0">
            <a:spAutoFit/>
          </a:bodyPr>
          <a:lstStyle/>
          <a:p>
            <a:r>
              <a:rPr lang="es-ES" sz="800" dirty="0" smtClean="0"/>
              <a:t>Fue establecida la enmienda XVIII a la constitución de los Estados Unidos, la producción y comercio de alcoholes es totalmente prohibido, pero no el consumo. En los primeros años gracias a la prohibición disminuyen considerablemente las enfermedades ligadas al consumo </a:t>
            </a:r>
            <a:endParaRPr lang="es-CO" sz="800" dirty="0"/>
          </a:p>
        </p:txBody>
      </p:sp>
      <p:sp>
        <p:nvSpPr>
          <p:cNvPr id="47" name="CuadroTexto 46"/>
          <p:cNvSpPr txBox="1"/>
          <p:nvPr/>
        </p:nvSpPr>
        <p:spPr>
          <a:xfrm>
            <a:off x="7866529" y="5450771"/>
            <a:ext cx="1353670" cy="830997"/>
          </a:xfrm>
          <a:prstGeom prst="rect">
            <a:avLst/>
          </a:prstGeom>
          <a:noFill/>
          <a:ln>
            <a:solidFill>
              <a:schemeClr val="tx1"/>
            </a:solidFill>
          </a:ln>
        </p:spPr>
        <p:txBody>
          <a:bodyPr wrap="square" rtlCol="0">
            <a:spAutoFit/>
          </a:bodyPr>
          <a:lstStyle/>
          <a:p>
            <a:r>
              <a:rPr lang="es-ES" sz="800" dirty="0" smtClean="0"/>
              <a:t>la calidad de las bebidas comercializadas ilegalmente es baja y son frecuentes las intoxicaciones con alcoholes adulterados o no aptos para el consumo </a:t>
            </a:r>
            <a:endParaRPr lang="es-CO" sz="800" dirty="0"/>
          </a:p>
        </p:txBody>
      </p:sp>
      <p:sp>
        <p:nvSpPr>
          <p:cNvPr id="63" name="CuadroTexto 62"/>
          <p:cNvSpPr txBox="1"/>
          <p:nvPr/>
        </p:nvSpPr>
        <p:spPr>
          <a:xfrm>
            <a:off x="9793941" y="1341154"/>
            <a:ext cx="1183341" cy="584775"/>
          </a:xfrm>
          <a:prstGeom prst="rect">
            <a:avLst/>
          </a:prstGeom>
          <a:noFill/>
          <a:ln>
            <a:solidFill>
              <a:schemeClr val="tx1"/>
            </a:solidFill>
          </a:ln>
        </p:spPr>
        <p:txBody>
          <a:bodyPr wrap="square" rtlCol="0">
            <a:spAutoFit/>
          </a:bodyPr>
          <a:lstStyle/>
          <a:p>
            <a:r>
              <a:rPr lang="es-ES" sz="800" dirty="0" smtClean="0"/>
              <a:t>finalmente la enmienda es derogada el 5 de diciembre de 1933 con la enmienda XXI</a:t>
            </a:r>
            <a:r>
              <a:rPr lang="es-ES" sz="800" dirty="0" smtClean="0"/>
              <a:t>.</a:t>
            </a:r>
            <a:endParaRPr lang="es-CO" sz="800" dirty="0"/>
          </a:p>
        </p:txBody>
      </p:sp>
      <p:cxnSp>
        <p:nvCxnSpPr>
          <p:cNvPr id="49" name="Conector recto de flecha 48"/>
          <p:cNvCxnSpPr/>
          <p:nvPr/>
        </p:nvCxnSpPr>
        <p:spPr>
          <a:xfrm>
            <a:off x="1174376" y="2048657"/>
            <a:ext cx="0" cy="117863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Conector recto de flecha 63"/>
          <p:cNvCxnSpPr/>
          <p:nvPr/>
        </p:nvCxnSpPr>
        <p:spPr>
          <a:xfrm>
            <a:off x="3048000" y="2048656"/>
            <a:ext cx="8964" cy="120674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Conector recto de flecha 64"/>
          <p:cNvCxnSpPr/>
          <p:nvPr/>
        </p:nvCxnSpPr>
        <p:spPr>
          <a:xfrm>
            <a:off x="6606988" y="2020938"/>
            <a:ext cx="13448" cy="123445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Conector recto de flecha 65"/>
          <p:cNvCxnSpPr/>
          <p:nvPr/>
        </p:nvCxnSpPr>
        <p:spPr>
          <a:xfrm>
            <a:off x="8239819" y="1915101"/>
            <a:ext cx="0" cy="134029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Conector recto de flecha 66"/>
          <p:cNvCxnSpPr/>
          <p:nvPr/>
        </p:nvCxnSpPr>
        <p:spPr>
          <a:xfrm>
            <a:off x="10210800" y="1915101"/>
            <a:ext cx="8965" cy="131219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p:cNvCxnSpPr/>
          <p:nvPr/>
        </p:nvCxnSpPr>
        <p:spPr>
          <a:xfrm>
            <a:off x="1174376" y="4124677"/>
            <a:ext cx="0" cy="117863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Conector recto de flecha 73"/>
          <p:cNvCxnSpPr/>
          <p:nvPr/>
        </p:nvCxnSpPr>
        <p:spPr>
          <a:xfrm>
            <a:off x="4751293" y="4124677"/>
            <a:ext cx="0" cy="117863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Conector recto de flecha 74"/>
          <p:cNvCxnSpPr/>
          <p:nvPr/>
        </p:nvCxnSpPr>
        <p:spPr>
          <a:xfrm>
            <a:off x="8534399" y="4151571"/>
            <a:ext cx="0" cy="131402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611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echa derecha 3"/>
          <p:cNvSpPr/>
          <p:nvPr/>
        </p:nvSpPr>
        <p:spPr>
          <a:xfrm>
            <a:off x="956982" y="2869993"/>
            <a:ext cx="10627659" cy="1739152"/>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s-CO" sz="1100" dirty="0">
                <a:effectLst/>
                <a:ea typeface="Calibri" panose="020F0502020204030204" pitchFamily="34" charset="0"/>
                <a:cs typeface="Times New Roman" panose="02020603050405020304" pitchFamily="18" charset="0"/>
              </a:rPr>
              <a:t>				</a:t>
            </a:r>
          </a:p>
          <a:p>
            <a:pPr>
              <a:lnSpc>
                <a:spcPct val="107000"/>
              </a:lnSpc>
              <a:spcAft>
                <a:spcPts val="800"/>
              </a:spcAft>
            </a:pPr>
            <a:r>
              <a:rPr lang="es-CO" sz="1100" dirty="0">
                <a:effectLst/>
                <a:ea typeface="Calibri" panose="020F0502020204030204" pitchFamily="34" charset="0"/>
                <a:cs typeface="Times New Roman" panose="02020603050405020304" pitchFamily="18" charset="0"/>
              </a:rPr>
              <a:t>		 							</a:t>
            </a:r>
            <a:r>
              <a:rPr lang="es-CO" sz="1100" dirty="0">
                <a:ea typeface="Calibri" panose="020F0502020204030204" pitchFamily="34" charset="0"/>
                <a:cs typeface="Times New Roman" panose="02020603050405020304" pitchFamily="18" charset="0"/>
              </a:rPr>
              <a:t>	</a:t>
            </a:r>
            <a:r>
              <a:rPr lang="es-CO" sz="1100" dirty="0" smtClean="0">
                <a:ea typeface="Calibri" panose="020F0502020204030204" pitchFamily="34" charset="0"/>
                <a:cs typeface="Times New Roman" panose="02020603050405020304" pitchFamily="18" charset="0"/>
              </a:rPr>
              <a:t>SIGLO XX</a:t>
            </a:r>
            <a:r>
              <a:rPr lang="es-CO" sz="1100" dirty="0">
                <a:effectLst/>
                <a:ea typeface="Calibri" panose="020F0502020204030204" pitchFamily="34" charset="0"/>
                <a:cs typeface="Times New Roman" panose="02020603050405020304" pitchFamily="18" charset="0"/>
              </a:rPr>
              <a:t>		</a:t>
            </a:r>
            <a:r>
              <a:rPr lang="es-CO" sz="1100" dirty="0" smtClean="0">
                <a:effectLst/>
                <a:ea typeface="Calibri" panose="020F0502020204030204" pitchFamily="34" charset="0"/>
                <a:cs typeface="Times New Roman" panose="02020603050405020304" pitchFamily="18" charset="0"/>
              </a:rPr>
              <a:t>1.939	</a:t>
            </a:r>
            <a:r>
              <a:rPr lang="es-CO" sz="1100" dirty="0">
                <a:ea typeface="Calibri" panose="020F0502020204030204" pitchFamily="34" charset="0"/>
                <a:cs typeface="Times New Roman" panose="02020603050405020304" pitchFamily="18" charset="0"/>
              </a:rPr>
              <a:t> </a:t>
            </a:r>
            <a:r>
              <a:rPr lang="es-CO" sz="1100" dirty="0" smtClean="0">
                <a:ea typeface="Calibri" panose="020F0502020204030204" pitchFamily="34" charset="0"/>
                <a:cs typeface="Times New Roman" panose="02020603050405020304" pitchFamily="18" charset="0"/>
              </a:rPr>
              <a:t>                    </a:t>
            </a:r>
            <a:r>
              <a:rPr lang="es-CO" sz="1100" dirty="0" smtClean="0">
                <a:effectLst/>
                <a:ea typeface="Calibri" panose="020F0502020204030204" pitchFamily="34" charset="0"/>
                <a:cs typeface="Times New Roman" panose="02020603050405020304" pitchFamily="18" charset="0"/>
              </a:rPr>
              <a:t>EN EL SIGLO		EN EL SIGLO		FIN DEL		 </a:t>
            </a:r>
            <a:r>
              <a:rPr lang="es-ES" sz="1100" dirty="0" smtClean="0"/>
              <a:t>				XVII		      VXIII		SIGLO XVIII		Y LA ACTU</a:t>
            </a:r>
            <a:r>
              <a:rPr lang="es-CO" sz="1100" dirty="0">
                <a:effectLst/>
                <a:ea typeface="Calibri" panose="020F0502020204030204" pitchFamily="34" charset="0"/>
                <a:cs typeface="Times New Roman" panose="02020603050405020304" pitchFamily="18" charset="0"/>
              </a:rPr>
              <a:t> </a:t>
            </a:r>
          </a:p>
          <a:p>
            <a:pPr algn="ctr">
              <a:lnSpc>
                <a:spcPct val="107000"/>
              </a:lnSpc>
              <a:spcAft>
                <a:spcPts val="800"/>
              </a:spcAft>
            </a:pPr>
            <a:r>
              <a:rPr lang="es-CO" sz="1100" dirty="0">
                <a:effectLst/>
                <a:ea typeface="Calibri" panose="020F0502020204030204" pitchFamily="34" charset="0"/>
                <a:cs typeface="Times New Roman" panose="02020603050405020304" pitchFamily="18" charset="0"/>
              </a:rPr>
              <a:t> </a:t>
            </a:r>
            <a:r>
              <a:rPr lang="es-CO" sz="1100" dirty="0" smtClean="0">
                <a:effectLst/>
                <a:ea typeface="Calibri" panose="020F0502020204030204" pitchFamily="34" charset="0"/>
                <a:cs typeface="Times New Roman" panose="02020603050405020304" pitchFamily="18" charset="0"/>
              </a:rPr>
              <a:t>                                                                                                                                   </a:t>
            </a:r>
            <a:endParaRPr lang="es-CO" sz="1100" dirty="0">
              <a:effectLst/>
              <a:ea typeface="Calibri" panose="020F0502020204030204" pitchFamily="34" charset="0"/>
              <a:cs typeface="Times New Roman" panose="02020603050405020304" pitchFamily="18" charset="0"/>
            </a:endParaRPr>
          </a:p>
        </p:txBody>
      </p:sp>
      <p:sp>
        <p:nvSpPr>
          <p:cNvPr id="12" name="Flecha derecha 11"/>
          <p:cNvSpPr/>
          <p:nvPr/>
        </p:nvSpPr>
        <p:spPr>
          <a:xfrm>
            <a:off x="1577788" y="3457944"/>
            <a:ext cx="996338" cy="465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Flecha derecha 12"/>
          <p:cNvSpPr/>
          <p:nvPr/>
        </p:nvSpPr>
        <p:spPr>
          <a:xfrm>
            <a:off x="3397624" y="345794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Flecha derecha 13"/>
          <p:cNvSpPr/>
          <p:nvPr/>
        </p:nvSpPr>
        <p:spPr>
          <a:xfrm>
            <a:off x="5391643" y="346717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Flecha derecha 14"/>
          <p:cNvSpPr/>
          <p:nvPr/>
        </p:nvSpPr>
        <p:spPr>
          <a:xfrm>
            <a:off x="7261411" y="350087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Flecha derecha 15"/>
          <p:cNvSpPr/>
          <p:nvPr/>
        </p:nvSpPr>
        <p:spPr>
          <a:xfrm>
            <a:off x="8964706" y="3438387"/>
            <a:ext cx="94254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5" name="CuadroTexto 54"/>
          <p:cNvSpPr txBox="1"/>
          <p:nvPr/>
        </p:nvSpPr>
        <p:spPr>
          <a:xfrm>
            <a:off x="681318" y="5198651"/>
            <a:ext cx="1353670" cy="492443"/>
          </a:xfrm>
          <a:prstGeom prst="rect">
            <a:avLst/>
          </a:prstGeom>
          <a:noFill/>
        </p:spPr>
        <p:txBody>
          <a:bodyPr wrap="square" rtlCol="0">
            <a:spAutoFit/>
          </a:bodyPr>
          <a:lstStyle/>
          <a:p>
            <a:r>
              <a:rPr lang="es-ES" sz="800" dirty="0" smtClean="0"/>
              <a:t>. </a:t>
            </a:r>
            <a:endParaRPr lang="es-ES" sz="800" dirty="0"/>
          </a:p>
          <a:p>
            <a:endParaRPr lang="es-CO" dirty="0"/>
          </a:p>
        </p:txBody>
      </p:sp>
      <p:sp>
        <p:nvSpPr>
          <p:cNvPr id="58" name="CuadroTexto 57"/>
          <p:cNvSpPr txBox="1"/>
          <p:nvPr/>
        </p:nvSpPr>
        <p:spPr>
          <a:xfrm>
            <a:off x="6082553" y="5303314"/>
            <a:ext cx="1353670" cy="215444"/>
          </a:xfrm>
          <a:prstGeom prst="rect">
            <a:avLst/>
          </a:prstGeom>
          <a:noFill/>
        </p:spPr>
        <p:txBody>
          <a:bodyPr wrap="square" rtlCol="0">
            <a:spAutoFit/>
          </a:bodyPr>
          <a:lstStyle/>
          <a:p>
            <a:endParaRPr lang="es-CO" sz="800" dirty="0"/>
          </a:p>
        </p:txBody>
      </p:sp>
      <p:sp>
        <p:nvSpPr>
          <p:cNvPr id="59" name="CuadroTexto 58"/>
          <p:cNvSpPr txBox="1"/>
          <p:nvPr/>
        </p:nvSpPr>
        <p:spPr>
          <a:xfrm>
            <a:off x="6401428" y="5167873"/>
            <a:ext cx="1353670" cy="215444"/>
          </a:xfrm>
          <a:prstGeom prst="rect">
            <a:avLst/>
          </a:prstGeom>
          <a:noFill/>
        </p:spPr>
        <p:txBody>
          <a:bodyPr wrap="square" rtlCol="0">
            <a:spAutoFit/>
          </a:bodyPr>
          <a:lstStyle/>
          <a:p>
            <a:endParaRPr lang="es-CO" sz="800" dirty="0"/>
          </a:p>
        </p:txBody>
      </p:sp>
      <p:sp>
        <p:nvSpPr>
          <p:cNvPr id="27" name="CuadroTexto 26"/>
          <p:cNvSpPr txBox="1"/>
          <p:nvPr/>
        </p:nvSpPr>
        <p:spPr>
          <a:xfrm>
            <a:off x="1176617" y="2076146"/>
            <a:ext cx="1183341" cy="215444"/>
          </a:xfrm>
          <a:prstGeom prst="rect">
            <a:avLst/>
          </a:prstGeom>
          <a:noFill/>
        </p:spPr>
        <p:txBody>
          <a:bodyPr wrap="square" rtlCol="0">
            <a:spAutoFit/>
          </a:bodyPr>
          <a:lstStyle/>
          <a:p>
            <a:endParaRPr lang="es-CO" sz="800" dirty="0"/>
          </a:p>
        </p:txBody>
      </p:sp>
      <p:sp>
        <p:nvSpPr>
          <p:cNvPr id="26" name="CuadroTexto 25"/>
          <p:cNvSpPr txBox="1"/>
          <p:nvPr/>
        </p:nvSpPr>
        <p:spPr>
          <a:xfrm>
            <a:off x="1066800" y="3631847"/>
            <a:ext cx="510988" cy="246221"/>
          </a:xfrm>
          <a:prstGeom prst="rect">
            <a:avLst/>
          </a:prstGeom>
          <a:noFill/>
        </p:spPr>
        <p:txBody>
          <a:bodyPr wrap="square" rtlCol="0">
            <a:spAutoFit/>
          </a:bodyPr>
          <a:lstStyle/>
          <a:p>
            <a:r>
              <a:rPr lang="es-CO" sz="1000" b="1" dirty="0" smtClean="0">
                <a:solidFill>
                  <a:schemeClr val="bg1"/>
                </a:solidFill>
              </a:rPr>
              <a:t>1935</a:t>
            </a:r>
            <a:endParaRPr lang="es-CO" sz="1000" b="1" dirty="0">
              <a:solidFill>
                <a:schemeClr val="bg1"/>
              </a:solidFill>
            </a:endParaRPr>
          </a:p>
        </p:txBody>
      </p:sp>
      <p:sp>
        <p:nvSpPr>
          <p:cNvPr id="29" name="CuadroTexto 28"/>
          <p:cNvSpPr txBox="1"/>
          <p:nvPr/>
        </p:nvSpPr>
        <p:spPr>
          <a:xfrm>
            <a:off x="596153" y="1834211"/>
            <a:ext cx="1353670" cy="461665"/>
          </a:xfrm>
          <a:prstGeom prst="rect">
            <a:avLst/>
          </a:prstGeom>
          <a:noFill/>
          <a:ln>
            <a:solidFill>
              <a:schemeClr val="tx1"/>
            </a:solidFill>
          </a:ln>
        </p:spPr>
        <p:txBody>
          <a:bodyPr wrap="square" rtlCol="0">
            <a:spAutoFit/>
          </a:bodyPr>
          <a:lstStyle/>
          <a:p>
            <a:r>
              <a:rPr lang="es-ES" sz="800" dirty="0"/>
              <a:t>E</a:t>
            </a:r>
            <a:r>
              <a:rPr lang="es-ES" sz="800" dirty="0" smtClean="0"/>
              <a:t>l </a:t>
            </a:r>
            <a:r>
              <a:rPr lang="es-ES" sz="800" dirty="0"/>
              <a:t>encuentro de dos bebedores americanos convertidos en abstinentes</a:t>
            </a:r>
            <a:r>
              <a:rPr lang="es-ES" sz="800" dirty="0" smtClean="0"/>
              <a:t>. </a:t>
            </a:r>
            <a:endParaRPr lang="es-CO" dirty="0"/>
          </a:p>
        </p:txBody>
      </p:sp>
      <p:sp>
        <p:nvSpPr>
          <p:cNvPr id="31" name="CuadroTexto 30"/>
          <p:cNvSpPr txBox="1"/>
          <p:nvPr/>
        </p:nvSpPr>
        <p:spPr>
          <a:xfrm>
            <a:off x="2514601" y="5198651"/>
            <a:ext cx="1353670" cy="1200329"/>
          </a:xfrm>
          <a:prstGeom prst="rect">
            <a:avLst/>
          </a:prstGeom>
          <a:noFill/>
          <a:ln>
            <a:solidFill>
              <a:schemeClr val="tx1"/>
            </a:solidFill>
          </a:ln>
        </p:spPr>
        <p:txBody>
          <a:bodyPr wrap="square" rtlCol="0">
            <a:spAutoFit/>
          </a:bodyPr>
          <a:lstStyle/>
          <a:p>
            <a:r>
              <a:rPr lang="es-ES" sz="800" dirty="0" smtClean="0"/>
              <a:t>Editan </a:t>
            </a:r>
            <a:r>
              <a:rPr lang="es-ES" sz="800" dirty="0"/>
              <a:t>un libro titulado “alcohólicos anónimos” en su obra desarrollan la idea por la cual el alcoholismo es una enfermedad comportamental, en donde el único tratamiento propuesto es la abstinencia absoluta (la sobriedad) </a:t>
            </a:r>
            <a:endParaRPr lang="es-CO" dirty="0"/>
          </a:p>
        </p:txBody>
      </p:sp>
      <p:sp>
        <p:nvSpPr>
          <p:cNvPr id="33" name="CuadroTexto 32"/>
          <p:cNvSpPr txBox="1"/>
          <p:nvPr/>
        </p:nvSpPr>
        <p:spPr>
          <a:xfrm>
            <a:off x="4233582" y="1723296"/>
            <a:ext cx="1353670" cy="492443"/>
          </a:xfrm>
          <a:prstGeom prst="rect">
            <a:avLst/>
          </a:prstGeom>
          <a:noFill/>
        </p:spPr>
        <p:txBody>
          <a:bodyPr wrap="square" rtlCol="0">
            <a:spAutoFit/>
          </a:bodyPr>
          <a:lstStyle/>
          <a:p>
            <a:r>
              <a:rPr lang="es-ES" sz="800" dirty="0" smtClean="0"/>
              <a:t>. </a:t>
            </a:r>
            <a:endParaRPr lang="es-ES" sz="800" dirty="0"/>
          </a:p>
          <a:p>
            <a:endParaRPr lang="es-CO" dirty="0"/>
          </a:p>
        </p:txBody>
      </p:sp>
      <p:sp>
        <p:nvSpPr>
          <p:cNvPr id="35" name="CuadroTexto 34"/>
          <p:cNvSpPr txBox="1"/>
          <p:nvPr/>
        </p:nvSpPr>
        <p:spPr>
          <a:xfrm>
            <a:off x="4234379" y="1706814"/>
            <a:ext cx="1353670" cy="492443"/>
          </a:xfrm>
          <a:prstGeom prst="rect">
            <a:avLst/>
          </a:prstGeom>
          <a:noFill/>
        </p:spPr>
        <p:txBody>
          <a:bodyPr wrap="square" rtlCol="0">
            <a:spAutoFit/>
          </a:bodyPr>
          <a:lstStyle/>
          <a:p>
            <a:r>
              <a:rPr lang="es-ES" sz="800" dirty="0" smtClean="0"/>
              <a:t> </a:t>
            </a:r>
            <a:endParaRPr lang="es-ES" sz="800" dirty="0"/>
          </a:p>
          <a:p>
            <a:endParaRPr lang="es-CO" dirty="0"/>
          </a:p>
        </p:txBody>
      </p:sp>
      <p:sp>
        <p:nvSpPr>
          <p:cNvPr id="36" name="CuadroTexto 35"/>
          <p:cNvSpPr txBox="1"/>
          <p:nvPr/>
        </p:nvSpPr>
        <p:spPr>
          <a:xfrm>
            <a:off x="4233582" y="900574"/>
            <a:ext cx="1353670" cy="1446550"/>
          </a:xfrm>
          <a:prstGeom prst="rect">
            <a:avLst/>
          </a:prstGeom>
          <a:noFill/>
          <a:ln>
            <a:solidFill>
              <a:schemeClr val="tx1"/>
            </a:solidFill>
          </a:ln>
        </p:spPr>
        <p:txBody>
          <a:bodyPr wrap="square" rtlCol="0">
            <a:spAutoFit/>
          </a:bodyPr>
          <a:lstStyle/>
          <a:p>
            <a:r>
              <a:rPr lang="es-ES" sz="800" dirty="0"/>
              <a:t>Nuevas bebidas calientes se conocen en Europa (el café, el té, y el cacao), esto gracias a los intercambios comerciales con las colonias, el agua hervida necesaria para su elaboración hace que esta sea potable y el consumo del alcohol comienza a disminuir</a:t>
            </a:r>
            <a:endParaRPr lang="es-CO" sz="800" dirty="0"/>
          </a:p>
        </p:txBody>
      </p:sp>
      <p:sp>
        <p:nvSpPr>
          <p:cNvPr id="38" name="CuadroTexto 37"/>
          <p:cNvSpPr txBox="1"/>
          <p:nvPr/>
        </p:nvSpPr>
        <p:spPr>
          <a:xfrm>
            <a:off x="6241991" y="5383317"/>
            <a:ext cx="1353670" cy="707886"/>
          </a:xfrm>
          <a:prstGeom prst="rect">
            <a:avLst/>
          </a:prstGeom>
          <a:noFill/>
          <a:ln>
            <a:solidFill>
              <a:schemeClr val="tx1"/>
            </a:solidFill>
          </a:ln>
        </p:spPr>
        <p:txBody>
          <a:bodyPr wrap="square" rtlCol="0">
            <a:spAutoFit/>
          </a:bodyPr>
          <a:lstStyle/>
          <a:p>
            <a:r>
              <a:rPr lang="es-ES" sz="800" dirty="0"/>
              <a:t>Nuevas técnicas de destilación y de agricultura, permiten a los destilados convertirse en bebidas de consumo corriente. </a:t>
            </a:r>
            <a:endParaRPr lang="es-CO" dirty="0"/>
          </a:p>
        </p:txBody>
      </p:sp>
      <p:sp>
        <p:nvSpPr>
          <p:cNvPr id="41" name="CuadroTexto 40"/>
          <p:cNvSpPr txBox="1"/>
          <p:nvPr/>
        </p:nvSpPr>
        <p:spPr>
          <a:xfrm>
            <a:off x="7793845" y="1179983"/>
            <a:ext cx="1353670" cy="1077218"/>
          </a:xfrm>
          <a:prstGeom prst="rect">
            <a:avLst/>
          </a:prstGeom>
          <a:noFill/>
          <a:ln>
            <a:solidFill>
              <a:schemeClr val="tx1"/>
            </a:solidFill>
          </a:ln>
        </p:spPr>
        <p:txBody>
          <a:bodyPr wrap="square" rtlCol="0">
            <a:spAutoFit/>
          </a:bodyPr>
          <a:lstStyle/>
          <a:p>
            <a:r>
              <a:rPr lang="es-ES" sz="800" dirty="0"/>
              <a:t>Con la revolución industrial, las condiciones de trabajo se hacen más difíciles para población, que comienza a enfrentar los periodos y las malas condiciones de vida, recurriendo al consumo de alcohol</a:t>
            </a:r>
            <a:endParaRPr lang="es-CO" sz="800" dirty="0"/>
          </a:p>
        </p:txBody>
      </p:sp>
      <p:sp>
        <p:nvSpPr>
          <p:cNvPr id="42" name="CuadroTexto 41"/>
          <p:cNvSpPr txBox="1"/>
          <p:nvPr/>
        </p:nvSpPr>
        <p:spPr>
          <a:xfrm>
            <a:off x="9561170" y="5263399"/>
            <a:ext cx="2299135" cy="1569660"/>
          </a:xfrm>
          <a:prstGeom prst="rect">
            <a:avLst/>
          </a:prstGeom>
          <a:noFill/>
          <a:ln>
            <a:solidFill>
              <a:schemeClr val="tx1"/>
            </a:solidFill>
          </a:ln>
        </p:spPr>
        <p:txBody>
          <a:bodyPr wrap="square" rtlCol="0">
            <a:spAutoFit/>
          </a:bodyPr>
          <a:lstStyle/>
          <a:p>
            <a:r>
              <a:rPr lang="es-CO" sz="800" dirty="0"/>
              <a:t>A partir de mediados del siglo XX se puede diferenciar una cuarta oleada de alcoholización. Las causas pueden ser los movimientos migratorios, </a:t>
            </a:r>
            <a:r>
              <a:rPr lang="es-CO" sz="800" u="sng" dirty="0">
                <a:hlinkClick r:id="rId2"/>
              </a:rPr>
              <a:t>los medios de comunicación</a:t>
            </a:r>
            <a:r>
              <a:rPr lang="es-CO" sz="800" dirty="0"/>
              <a:t> de masas, la explosión consumista, el "</a:t>
            </a:r>
            <a:r>
              <a:rPr lang="es-CO" sz="800" u="sng" dirty="0">
                <a:hlinkClick r:id="rId3"/>
              </a:rPr>
              <a:t>estrés</a:t>
            </a:r>
            <a:r>
              <a:rPr lang="es-CO" sz="800" dirty="0"/>
              <a:t>", etc. En la actualidad se reconoce que el </a:t>
            </a:r>
            <a:r>
              <a:rPr lang="es-CO" sz="800" u="sng" dirty="0">
                <a:hlinkClick r:id="rId4"/>
              </a:rPr>
              <a:t>valor</a:t>
            </a:r>
            <a:r>
              <a:rPr lang="es-CO" sz="800" dirty="0"/>
              <a:t> terapéutico del etanol es relativamente limitado y que su ingestión crónica en cantidades excesivas es un problema social y médico de primer orden.</a:t>
            </a:r>
          </a:p>
          <a:p>
            <a:r>
              <a:rPr lang="es-CO" sz="800" dirty="0"/>
              <a:t>No obstante, la </a:t>
            </a:r>
            <a:r>
              <a:rPr lang="es-CO" sz="800" u="sng" dirty="0">
                <a:hlinkClick r:id="rId5"/>
              </a:rPr>
              <a:t>sociedad</a:t>
            </a:r>
            <a:r>
              <a:rPr lang="es-CO" sz="800" dirty="0"/>
              <a:t> y </a:t>
            </a:r>
            <a:r>
              <a:rPr lang="es-CO" sz="800" u="sng" dirty="0">
                <a:hlinkClick r:id="rId6"/>
              </a:rPr>
              <a:t>la ciencia</a:t>
            </a:r>
            <a:r>
              <a:rPr lang="es-CO" sz="800" dirty="0"/>
              <a:t> están buscando </a:t>
            </a:r>
            <a:r>
              <a:rPr lang="es-CO" sz="800" u="sng" dirty="0">
                <a:hlinkClick r:id="rId7"/>
              </a:rPr>
              <a:t>estrategias</a:t>
            </a:r>
            <a:r>
              <a:rPr lang="es-CO" sz="800" dirty="0"/>
              <a:t> tanto farmacológicas como comportamentales para combatir el alcoholismo</a:t>
            </a:r>
            <a:r>
              <a:rPr lang="es-CO" sz="800" dirty="0" smtClean="0"/>
              <a:t>.</a:t>
            </a:r>
            <a:endParaRPr lang="es-CO" dirty="0"/>
          </a:p>
        </p:txBody>
      </p:sp>
      <p:cxnSp>
        <p:nvCxnSpPr>
          <p:cNvPr id="9" name="Conector recto de flecha 8"/>
          <p:cNvCxnSpPr/>
          <p:nvPr/>
        </p:nvCxnSpPr>
        <p:spPr>
          <a:xfrm>
            <a:off x="1175820" y="2235011"/>
            <a:ext cx="797" cy="104600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Conector recto de flecha 43"/>
          <p:cNvCxnSpPr/>
          <p:nvPr/>
        </p:nvCxnSpPr>
        <p:spPr>
          <a:xfrm>
            <a:off x="4744571" y="2254658"/>
            <a:ext cx="797" cy="104600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de flecha 47"/>
          <p:cNvCxnSpPr/>
          <p:nvPr/>
        </p:nvCxnSpPr>
        <p:spPr>
          <a:xfrm>
            <a:off x="3082820" y="4172569"/>
            <a:ext cx="797" cy="104600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Conector recto de flecha 48"/>
          <p:cNvCxnSpPr/>
          <p:nvPr/>
        </p:nvCxnSpPr>
        <p:spPr>
          <a:xfrm>
            <a:off x="8470680" y="2135981"/>
            <a:ext cx="0" cy="117187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Conector recto de flecha 49"/>
          <p:cNvCxnSpPr/>
          <p:nvPr/>
        </p:nvCxnSpPr>
        <p:spPr>
          <a:xfrm>
            <a:off x="6849663" y="4247102"/>
            <a:ext cx="0" cy="119777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Conector recto de flecha 50"/>
          <p:cNvCxnSpPr/>
          <p:nvPr/>
        </p:nvCxnSpPr>
        <p:spPr>
          <a:xfrm>
            <a:off x="10443882" y="4172569"/>
            <a:ext cx="9278" cy="118902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246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671482" y="2635624"/>
            <a:ext cx="3962400" cy="1200329"/>
          </a:xfrm>
          <a:prstGeom prst="rect">
            <a:avLst/>
          </a:prstGeom>
          <a:noFill/>
        </p:spPr>
        <p:txBody>
          <a:bodyPr wrap="square" rtlCol="0">
            <a:spAutoFit/>
          </a:bodyPr>
          <a:lstStyle/>
          <a:p>
            <a:r>
              <a:rPr lang="es-CO" sz="2400" b="1" dirty="0" smtClean="0">
                <a:solidFill>
                  <a:schemeClr val="accent2">
                    <a:lumMod val="75000"/>
                  </a:schemeClr>
                </a:solidFill>
                <a:latin typeface="Arial" panose="020B0604020202020204" pitchFamily="34" charset="0"/>
                <a:cs typeface="Arial" panose="020B0604020202020204" pitchFamily="34" charset="0"/>
              </a:rPr>
              <a:t>LINEA DEL TIEMPO DE LAS BEBIDAS NO ALCOHOLOCAS</a:t>
            </a:r>
            <a:endParaRPr lang="es-CO" sz="2400" b="1"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5095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echa derecha 3"/>
          <p:cNvSpPr/>
          <p:nvPr/>
        </p:nvSpPr>
        <p:spPr>
          <a:xfrm>
            <a:off x="900953" y="2866017"/>
            <a:ext cx="11262539" cy="1739152"/>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s-CO" sz="1100" dirty="0" smtClean="0">
                <a:effectLst/>
                <a:ea typeface="Calibri" panose="020F0502020204030204" pitchFamily="34" charset="0"/>
                <a:cs typeface="Times New Roman" panose="02020603050405020304" pitchFamily="18" charset="0"/>
              </a:rPr>
              <a:t>				</a:t>
            </a:r>
            <a:r>
              <a:rPr lang="es-CO" sz="1100" b="1" dirty="0" smtClean="0"/>
              <a:t>				</a:t>
            </a:r>
            <a:endParaRPr lang="es-CO" sz="1100" dirty="0" smtClean="0"/>
          </a:p>
          <a:p>
            <a:pPr lvl="3">
              <a:lnSpc>
                <a:spcPct val="107000"/>
              </a:lnSpc>
              <a:spcAft>
                <a:spcPts val="800"/>
              </a:spcAft>
            </a:pPr>
            <a:r>
              <a:rPr lang="es-CO" sz="1100" dirty="0" smtClean="0">
                <a:effectLst/>
                <a:ea typeface="Calibri" panose="020F0502020204030204" pitchFamily="34" charset="0"/>
                <a:cs typeface="Times New Roman" panose="02020603050405020304" pitchFamily="18" charset="0"/>
              </a:rPr>
              <a:t>	1.783		SIGLO XIX		SIGLO XX		AÑOS 60 		SIGLO XXI</a:t>
            </a:r>
            <a:endParaRPr lang="es-CO" sz="1100" dirty="0">
              <a:effectLst/>
              <a:ea typeface="Calibri" panose="020F0502020204030204" pitchFamily="34" charset="0"/>
              <a:cs typeface="Times New Roman" panose="02020603050405020304" pitchFamily="18" charset="0"/>
            </a:endParaRPr>
          </a:p>
          <a:p>
            <a:pPr>
              <a:lnSpc>
                <a:spcPct val="107000"/>
              </a:lnSpc>
              <a:spcAft>
                <a:spcPts val="800"/>
              </a:spcAft>
            </a:pPr>
            <a:r>
              <a:rPr lang="es-CO" sz="1100" dirty="0">
                <a:effectLst/>
                <a:ea typeface="Calibri" panose="020F0502020204030204" pitchFamily="34" charset="0"/>
                <a:cs typeface="Times New Roman" panose="02020603050405020304" pitchFamily="18" charset="0"/>
              </a:rPr>
              <a:t>									</a:t>
            </a:r>
            <a:r>
              <a:rPr lang="es-CO" sz="1100" dirty="0">
                <a:ea typeface="Calibri" panose="020F0502020204030204" pitchFamily="34" charset="0"/>
                <a:cs typeface="Times New Roman" panose="02020603050405020304" pitchFamily="18" charset="0"/>
              </a:rPr>
              <a:t>	</a:t>
            </a:r>
            <a:r>
              <a:rPr lang="es-CO" sz="1100" dirty="0">
                <a:effectLst/>
                <a:ea typeface="Calibri" panose="020F0502020204030204" pitchFamily="34" charset="0"/>
                <a:cs typeface="Times New Roman" panose="02020603050405020304" pitchFamily="18" charset="0"/>
              </a:rPr>
              <a:t>		</a:t>
            </a:r>
            <a:r>
              <a:rPr lang="es-CO" sz="1100" dirty="0" smtClean="0">
                <a:effectLst/>
                <a:ea typeface="Calibri" panose="020F0502020204030204" pitchFamily="34" charset="0"/>
                <a:cs typeface="Times New Roman" panose="02020603050405020304" pitchFamily="18" charset="0"/>
              </a:rPr>
              <a:t>	</a:t>
            </a:r>
            <a:r>
              <a:rPr lang="es-CO" sz="1100" dirty="0">
                <a:ea typeface="Calibri" panose="020F0502020204030204" pitchFamily="34" charset="0"/>
                <a:cs typeface="Times New Roman" panose="02020603050405020304" pitchFamily="18" charset="0"/>
              </a:rPr>
              <a:t> </a:t>
            </a:r>
            <a:r>
              <a:rPr lang="es-CO" sz="1100" dirty="0" smtClean="0">
                <a:ea typeface="Calibri" panose="020F0502020204030204" pitchFamily="34" charset="0"/>
                <a:cs typeface="Times New Roman" panose="02020603050405020304" pitchFamily="18" charset="0"/>
              </a:rPr>
              <a:t>                    </a:t>
            </a:r>
            <a:r>
              <a:rPr lang="es-ES" sz="1100" dirty="0" smtClean="0"/>
              <a:t>		      				</a:t>
            </a:r>
            <a:r>
              <a:rPr lang="es-CO" sz="1100" dirty="0">
                <a:effectLst/>
                <a:ea typeface="Calibri" panose="020F0502020204030204" pitchFamily="34" charset="0"/>
                <a:cs typeface="Times New Roman" panose="02020603050405020304" pitchFamily="18" charset="0"/>
              </a:rPr>
              <a:t> </a:t>
            </a:r>
            <a:r>
              <a:rPr lang="es-CO" sz="1100" dirty="0" smtClean="0">
                <a:effectLst/>
                <a:ea typeface="Calibri" panose="020F0502020204030204" pitchFamily="34" charset="0"/>
                <a:cs typeface="Times New Roman" panose="02020603050405020304" pitchFamily="18" charset="0"/>
              </a:rPr>
              <a:t>                                                                                                                                   </a:t>
            </a:r>
            <a:endParaRPr lang="es-CO" sz="1100" dirty="0">
              <a:effectLst/>
              <a:ea typeface="Calibri" panose="020F0502020204030204" pitchFamily="34" charset="0"/>
              <a:cs typeface="Times New Roman" panose="02020603050405020304" pitchFamily="18" charset="0"/>
            </a:endParaRPr>
          </a:p>
        </p:txBody>
      </p:sp>
      <p:sp>
        <p:nvSpPr>
          <p:cNvPr id="12" name="Flecha derecha 11"/>
          <p:cNvSpPr/>
          <p:nvPr/>
        </p:nvSpPr>
        <p:spPr>
          <a:xfrm>
            <a:off x="1577788" y="3457944"/>
            <a:ext cx="996338" cy="465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Flecha derecha 12"/>
          <p:cNvSpPr/>
          <p:nvPr/>
        </p:nvSpPr>
        <p:spPr>
          <a:xfrm>
            <a:off x="3397624" y="345794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Flecha derecha 13"/>
          <p:cNvSpPr/>
          <p:nvPr/>
        </p:nvSpPr>
        <p:spPr>
          <a:xfrm>
            <a:off x="5391643" y="346717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5" name="Flecha derecha 14"/>
          <p:cNvSpPr/>
          <p:nvPr/>
        </p:nvSpPr>
        <p:spPr>
          <a:xfrm>
            <a:off x="7261411" y="350087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Flecha derecha 15"/>
          <p:cNvSpPr/>
          <p:nvPr/>
        </p:nvSpPr>
        <p:spPr>
          <a:xfrm>
            <a:off x="8964706" y="3438387"/>
            <a:ext cx="94254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5" name="CuadroTexto 54"/>
          <p:cNvSpPr txBox="1"/>
          <p:nvPr/>
        </p:nvSpPr>
        <p:spPr>
          <a:xfrm>
            <a:off x="681318" y="5198651"/>
            <a:ext cx="1353670" cy="492443"/>
          </a:xfrm>
          <a:prstGeom prst="rect">
            <a:avLst/>
          </a:prstGeom>
          <a:noFill/>
        </p:spPr>
        <p:txBody>
          <a:bodyPr wrap="square" rtlCol="0">
            <a:spAutoFit/>
          </a:bodyPr>
          <a:lstStyle/>
          <a:p>
            <a:r>
              <a:rPr lang="es-ES" sz="800" dirty="0" smtClean="0"/>
              <a:t>. </a:t>
            </a:r>
            <a:endParaRPr lang="es-ES" sz="800" dirty="0"/>
          </a:p>
          <a:p>
            <a:endParaRPr lang="es-CO" dirty="0"/>
          </a:p>
        </p:txBody>
      </p:sp>
      <p:sp>
        <p:nvSpPr>
          <p:cNvPr id="58" name="CuadroTexto 57"/>
          <p:cNvSpPr txBox="1"/>
          <p:nvPr/>
        </p:nvSpPr>
        <p:spPr>
          <a:xfrm>
            <a:off x="6082553" y="5303314"/>
            <a:ext cx="1353670" cy="215444"/>
          </a:xfrm>
          <a:prstGeom prst="rect">
            <a:avLst/>
          </a:prstGeom>
          <a:noFill/>
        </p:spPr>
        <p:txBody>
          <a:bodyPr wrap="square" rtlCol="0">
            <a:spAutoFit/>
          </a:bodyPr>
          <a:lstStyle/>
          <a:p>
            <a:endParaRPr lang="es-CO" sz="800" dirty="0"/>
          </a:p>
        </p:txBody>
      </p:sp>
      <p:sp>
        <p:nvSpPr>
          <p:cNvPr id="59" name="CuadroTexto 58"/>
          <p:cNvSpPr txBox="1"/>
          <p:nvPr/>
        </p:nvSpPr>
        <p:spPr>
          <a:xfrm>
            <a:off x="6401428" y="5167873"/>
            <a:ext cx="1353670" cy="215444"/>
          </a:xfrm>
          <a:prstGeom prst="rect">
            <a:avLst/>
          </a:prstGeom>
          <a:noFill/>
        </p:spPr>
        <p:txBody>
          <a:bodyPr wrap="square" rtlCol="0">
            <a:spAutoFit/>
          </a:bodyPr>
          <a:lstStyle/>
          <a:p>
            <a:endParaRPr lang="es-CO" sz="800" dirty="0"/>
          </a:p>
        </p:txBody>
      </p:sp>
      <p:sp>
        <p:nvSpPr>
          <p:cNvPr id="27" name="CuadroTexto 26"/>
          <p:cNvSpPr txBox="1"/>
          <p:nvPr/>
        </p:nvSpPr>
        <p:spPr>
          <a:xfrm>
            <a:off x="1176617" y="2076146"/>
            <a:ext cx="1183341" cy="215444"/>
          </a:xfrm>
          <a:prstGeom prst="rect">
            <a:avLst/>
          </a:prstGeom>
          <a:noFill/>
        </p:spPr>
        <p:txBody>
          <a:bodyPr wrap="square" rtlCol="0">
            <a:spAutoFit/>
          </a:bodyPr>
          <a:lstStyle/>
          <a:p>
            <a:endParaRPr lang="es-CO" sz="800" dirty="0"/>
          </a:p>
        </p:txBody>
      </p:sp>
      <p:sp>
        <p:nvSpPr>
          <p:cNvPr id="31" name="CuadroTexto 30"/>
          <p:cNvSpPr txBox="1"/>
          <p:nvPr/>
        </p:nvSpPr>
        <p:spPr>
          <a:xfrm>
            <a:off x="2533158" y="5135994"/>
            <a:ext cx="1353670" cy="1969770"/>
          </a:xfrm>
          <a:prstGeom prst="rect">
            <a:avLst/>
          </a:prstGeom>
          <a:noFill/>
          <a:ln>
            <a:solidFill>
              <a:schemeClr val="tx1"/>
            </a:solidFill>
          </a:ln>
        </p:spPr>
        <p:txBody>
          <a:bodyPr wrap="square" rtlCol="0">
            <a:spAutoFit/>
          </a:bodyPr>
          <a:lstStyle/>
          <a:p>
            <a:r>
              <a:rPr lang="es-CO" sz="800" dirty="0" smtClean="0"/>
              <a:t>La </a:t>
            </a:r>
            <a:r>
              <a:rPr lang="es-CO" sz="800" dirty="0"/>
              <a:t>notoriedad que fueron adquiriendo estas bebidas dio lugar a que en 1783, un joven científico amateur, Jean Jacob </a:t>
            </a:r>
            <a:r>
              <a:rPr lang="es-CO" sz="800" dirty="0" err="1"/>
              <a:t>Schweppe</a:t>
            </a:r>
            <a:r>
              <a:rPr lang="es-CO" sz="800" dirty="0"/>
              <a:t>, perfeccionara las ideas de </a:t>
            </a:r>
            <a:r>
              <a:rPr lang="es-CO" sz="800" dirty="0" err="1"/>
              <a:t>Priestley</a:t>
            </a:r>
            <a:r>
              <a:rPr lang="es-CO" sz="800" dirty="0"/>
              <a:t> y Lavoisier para desarrollar su fabricación industrial y, más tarde, elaborar una bebida carbonatada con sabor y con quinina conocida como “tónica”.</a:t>
            </a:r>
            <a:endParaRPr lang="es-ES" sz="800" dirty="0"/>
          </a:p>
          <a:p>
            <a:endParaRPr lang="es-CO" dirty="0"/>
          </a:p>
        </p:txBody>
      </p:sp>
      <p:sp>
        <p:nvSpPr>
          <p:cNvPr id="33" name="CuadroTexto 32"/>
          <p:cNvSpPr txBox="1"/>
          <p:nvPr/>
        </p:nvSpPr>
        <p:spPr>
          <a:xfrm>
            <a:off x="4233582" y="1723296"/>
            <a:ext cx="1353670" cy="492443"/>
          </a:xfrm>
          <a:prstGeom prst="rect">
            <a:avLst/>
          </a:prstGeom>
          <a:noFill/>
        </p:spPr>
        <p:txBody>
          <a:bodyPr wrap="square" rtlCol="0">
            <a:spAutoFit/>
          </a:bodyPr>
          <a:lstStyle/>
          <a:p>
            <a:r>
              <a:rPr lang="es-ES" sz="800" dirty="0" smtClean="0"/>
              <a:t>. </a:t>
            </a:r>
            <a:endParaRPr lang="es-ES" sz="800" dirty="0"/>
          </a:p>
          <a:p>
            <a:endParaRPr lang="es-CO" dirty="0"/>
          </a:p>
        </p:txBody>
      </p:sp>
      <p:sp>
        <p:nvSpPr>
          <p:cNvPr id="35" name="CuadroTexto 34"/>
          <p:cNvSpPr txBox="1"/>
          <p:nvPr/>
        </p:nvSpPr>
        <p:spPr>
          <a:xfrm>
            <a:off x="4234379" y="1706814"/>
            <a:ext cx="1353670" cy="492443"/>
          </a:xfrm>
          <a:prstGeom prst="rect">
            <a:avLst/>
          </a:prstGeom>
          <a:noFill/>
        </p:spPr>
        <p:txBody>
          <a:bodyPr wrap="square" rtlCol="0">
            <a:spAutoFit/>
          </a:bodyPr>
          <a:lstStyle/>
          <a:p>
            <a:r>
              <a:rPr lang="es-ES" sz="800" dirty="0" smtClean="0"/>
              <a:t> </a:t>
            </a:r>
            <a:endParaRPr lang="es-ES" sz="800" dirty="0"/>
          </a:p>
          <a:p>
            <a:endParaRPr lang="es-CO" dirty="0"/>
          </a:p>
        </p:txBody>
      </p:sp>
      <p:cxnSp>
        <p:nvCxnSpPr>
          <p:cNvPr id="9" name="Conector recto de flecha 8"/>
          <p:cNvCxnSpPr/>
          <p:nvPr/>
        </p:nvCxnSpPr>
        <p:spPr>
          <a:xfrm>
            <a:off x="1175820" y="2235011"/>
            <a:ext cx="797" cy="104600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Conector recto de flecha 43"/>
          <p:cNvCxnSpPr/>
          <p:nvPr/>
        </p:nvCxnSpPr>
        <p:spPr>
          <a:xfrm>
            <a:off x="4744571" y="2254658"/>
            <a:ext cx="797" cy="104600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de flecha 47"/>
          <p:cNvCxnSpPr/>
          <p:nvPr/>
        </p:nvCxnSpPr>
        <p:spPr>
          <a:xfrm>
            <a:off x="3082820" y="4172569"/>
            <a:ext cx="797" cy="104600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Conector recto de flecha 48"/>
          <p:cNvCxnSpPr/>
          <p:nvPr/>
        </p:nvCxnSpPr>
        <p:spPr>
          <a:xfrm>
            <a:off x="8470680" y="2135981"/>
            <a:ext cx="0" cy="117187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Conector recto de flecha 49"/>
          <p:cNvCxnSpPr/>
          <p:nvPr/>
        </p:nvCxnSpPr>
        <p:spPr>
          <a:xfrm>
            <a:off x="6841324" y="4172569"/>
            <a:ext cx="8338" cy="86718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Conector recto de flecha 50"/>
          <p:cNvCxnSpPr/>
          <p:nvPr/>
        </p:nvCxnSpPr>
        <p:spPr>
          <a:xfrm>
            <a:off x="10443882" y="4172569"/>
            <a:ext cx="9278" cy="118902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CuadroTexto 27"/>
          <p:cNvSpPr txBox="1"/>
          <p:nvPr/>
        </p:nvSpPr>
        <p:spPr>
          <a:xfrm>
            <a:off x="271831" y="-67"/>
            <a:ext cx="2731346" cy="2308324"/>
          </a:xfrm>
          <a:prstGeom prst="rect">
            <a:avLst/>
          </a:prstGeom>
          <a:noFill/>
          <a:ln>
            <a:solidFill>
              <a:schemeClr val="tx1"/>
            </a:solidFill>
          </a:ln>
        </p:spPr>
        <p:txBody>
          <a:bodyPr wrap="square" rtlCol="0">
            <a:spAutoFit/>
          </a:bodyPr>
          <a:lstStyle/>
          <a:p>
            <a:r>
              <a:rPr lang="es-CO" sz="800" dirty="0"/>
              <a:t>Las bebidas refrescantes nacieron hace más de dos siglos, a finales del XVIII. Muchas de ellas tuvieron su origen en el ámbito de la farmacia y se solían tomar para paliar pequeñas afecciones</a:t>
            </a:r>
            <a:r>
              <a:rPr lang="es-CO" sz="800" dirty="0" smtClean="0"/>
              <a:t>. </a:t>
            </a:r>
          </a:p>
          <a:p>
            <a:r>
              <a:rPr lang="es-CO" sz="800" dirty="0"/>
              <a:t>Los primeros refrescos conocidos se elaboraban a base de agua natural o aguas gaseosas naturales, que se combinaban con frutos y edulcorantes como la miel u otros jugos azucarados.</a:t>
            </a:r>
            <a:r>
              <a:rPr lang="es-CO" sz="800" dirty="0"/>
              <a:t/>
            </a:r>
            <a:br>
              <a:rPr lang="es-CO" sz="800" dirty="0"/>
            </a:br>
            <a:r>
              <a:rPr lang="es-CO" sz="800" dirty="0"/>
              <a:t>El primer paso que dio lugar a la elaboración de los refrescos modernos se produjo a finales del siglo XVIII, cuando comenzó a utilizarse el término “soda” para denominar a una bebida elaborada a partir de agua, bicarbonato sódico y anhídrido carbónico. Entre las diferentes clases de soda, el agua ácida solía recomendarse para problemas como la acidez, indigestión o, incluso, la gota. A su vez, la de </a:t>
            </a:r>
            <a:r>
              <a:rPr lang="es-CO" sz="800" dirty="0" err="1"/>
              <a:t>Seltz</a:t>
            </a:r>
            <a:r>
              <a:rPr lang="es-CO" sz="800" dirty="0"/>
              <a:t> se tomaba, por su agradable sabor y por sus propiedades médicas, para bajar la fiebre, tratar dolencias estomacales o alteraciones nerviosas.</a:t>
            </a:r>
            <a:endParaRPr lang="es-CO" sz="800" dirty="0"/>
          </a:p>
        </p:txBody>
      </p:sp>
      <p:sp>
        <p:nvSpPr>
          <p:cNvPr id="30" name="CuadroTexto 29"/>
          <p:cNvSpPr txBox="1"/>
          <p:nvPr/>
        </p:nvSpPr>
        <p:spPr>
          <a:xfrm>
            <a:off x="3722935" y="0"/>
            <a:ext cx="2274453" cy="2308324"/>
          </a:xfrm>
          <a:prstGeom prst="rect">
            <a:avLst/>
          </a:prstGeom>
          <a:noFill/>
          <a:ln>
            <a:solidFill>
              <a:schemeClr val="tx1"/>
            </a:solidFill>
          </a:ln>
        </p:spPr>
        <p:txBody>
          <a:bodyPr wrap="square" rtlCol="0">
            <a:spAutoFit/>
          </a:bodyPr>
          <a:lstStyle/>
          <a:p>
            <a:r>
              <a:rPr lang="es-CO" sz="800" dirty="0"/>
              <a:t>E</a:t>
            </a:r>
            <a:r>
              <a:rPr lang="es-CO" sz="800" dirty="0" smtClean="0"/>
              <a:t>n </a:t>
            </a:r>
            <a:r>
              <a:rPr lang="es-CO" sz="800" dirty="0"/>
              <a:t>las primeras décadas del siglo XIX, los refrescos trascendieron los usos </a:t>
            </a:r>
            <a:r>
              <a:rPr lang="es-CO" sz="800" dirty="0" err="1"/>
              <a:t>pseudo</a:t>
            </a:r>
            <a:r>
              <a:rPr lang="es-CO" sz="800" dirty="0"/>
              <a:t> terapéuticos y se hicieron habituales en el ámbito familiar, convirtiéndose en las bebidas ideales para acompañar comidas y cenas. Este incremento de la demanda hizo que los fabricantes empezarán a investigar para desarrollar nuevas bebidas carbonatadas de distintos sabores.</a:t>
            </a:r>
          </a:p>
          <a:p>
            <a:r>
              <a:rPr lang="es-CO" sz="800" dirty="0"/>
              <a:t>También en la farmacia y en Estados Unidos, surgieron las bebidas refrescantes de cola. Su fórmula, basada en agua carbonatada, azúcar, vainilla y nueces de cola, tenía propiedades excitantes y energéticas, por lo que resultaba un buen estimulante de las funciones digestivas. Dado a su agradable sabor y su capacidad refrescante, pronto se hicieron muy populares entre el gran público que prefería beberlas como refresco.</a:t>
            </a:r>
          </a:p>
        </p:txBody>
      </p:sp>
      <p:sp>
        <p:nvSpPr>
          <p:cNvPr id="32" name="CuadroTexto 31"/>
          <p:cNvSpPr txBox="1"/>
          <p:nvPr/>
        </p:nvSpPr>
        <p:spPr>
          <a:xfrm>
            <a:off x="5085543" y="4919008"/>
            <a:ext cx="2990357" cy="1938992"/>
          </a:xfrm>
          <a:prstGeom prst="rect">
            <a:avLst/>
          </a:prstGeom>
          <a:noFill/>
          <a:ln>
            <a:solidFill>
              <a:schemeClr val="tx1"/>
            </a:solidFill>
          </a:ln>
        </p:spPr>
        <p:txBody>
          <a:bodyPr wrap="square" rtlCol="0">
            <a:spAutoFit/>
          </a:bodyPr>
          <a:lstStyle/>
          <a:p>
            <a:r>
              <a:rPr lang="es-CO" sz="800" dirty="0"/>
              <a:t>Desde sus orígenes, la industria de las bebidas refrescantes se ha adaptado a la sociedad y a la evolución de sus gustos y demandas. Por eso, las distintas empresas innovaron en los procesos de fabricación y en la combinación de ingredientes: añadiendo o no anhídrido carbónico, azúcares, zumo de frutas, vitaminas, minerales, etc.</a:t>
            </a:r>
          </a:p>
          <a:p>
            <a:r>
              <a:rPr lang="es-CO" sz="800" dirty="0"/>
              <a:t>El impulso definitivo se produjo durante la Segunda Guerra Mundial, cuando los soldados de ambos bandos las bebían para levantar la moral. La capacidad de distribución de los fabricantes hizo que, al terminar el conflicto, el consumo de las bebidas de cola se extendiera a numerosos países.</a:t>
            </a:r>
          </a:p>
          <a:p>
            <a:r>
              <a:rPr lang="es-CO" sz="800" dirty="0"/>
              <a:t>En el siglo XX aumentó considerablemente la variedad de productos y aparecieron nuevos sabores. Alrededor de 1950, las bebidas refrescantes formaban parte de los hábitos sociales de millones de personas en todo el mundo.</a:t>
            </a:r>
          </a:p>
        </p:txBody>
      </p:sp>
      <p:sp>
        <p:nvSpPr>
          <p:cNvPr id="34" name="CuadroTexto 33"/>
          <p:cNvSpPr txBox="1"/>
          <p:nvPr/>
        </p:nvSpPr>
        <p:spPr>
          <a:xfrm>
            <a:off x="7156400" y="926610"/>
            <a:ext cx="2090677" cy="1200329"/>
          </a:xfrm>
          <a:prstGeom prst="rect">
            <a:avLst/>
          </a:prstGeom>
          <a:noFill/>
          <a:ln>
            <a:solidFill>
              <a:schemeClr val="tx1"/>
            </a:solidFill>
          </a:ln>
        </p:spPr>
        <p:txBody>
          <a:bodyPr wrap="square" rtlCol="0">
            <a:spAutoFit/>
          </a:bodyPr>
          <a:lstStyle/>
          <a:p>
            <a:r>
              <a:rPr lang="es-CO" sz="800" dirty="0"/>
              <a:t>L</a:t>
            </a:r>
            <a:r>
              <a:rPr lang="es-CO" sz="800" dirty="0" smtClean="0"/>
              <a:t>os </a:t>
            </a:r>
            <a:r>
              <a:rPr lang="es-CO" sz="800" dirty="0"/>
              <a:t>nuevos cánones sociales y de belleza aumentaron la preocupación por el cuidado personal y por mantener la línea. Esto llevó al conjunto de la industria alimentaria a investigar nuevas fórmulas. La industria de las bebidas refrescantes fue pionera al conseguir refrescos con buen sabor y sin apenas calorías ya que, en ellos, se sustituía el azúcar por otros edulcorantes.</a:t>
            </a:r>
            <a:r>
              <a:rPr lang="es-CO" sz="800" dirty="0" smtClean="0"/>
              <a:t>.</a:t>
            </a:r>
            <a:endParaRPr lang="es-CO" sz="800" dirty="0"/>
          </a:p>
        </p:txBody>
      </p:sp>
      <p:sp>
        <p:nvSpPr>
          <p:cNvPr id="40" name="CuadroTexto 39"/>
          <p:cNvSpPr txBox="1"/>
          <p:nvPr/>
        </p:nvSpPr>
        <p:spPr>
          <a:xfrm>
            <a:off x="9138880" y="5271435"/>
            <a:ext cx="2090677" cy="1323439"/>
          </a:xfrm>
          <a:prstGeom prst="rect">
            <a:avLst/>
          </a:prstGeom>
          <a:noFill/>
          <a:ln>
            <a:solidFill>
              <a:schemeClr val="tx1"/>
            </a:solidFill>
          </a:ln>
        </p:spPr>
        <p:txBody>
          <a:bodyPr wrap="square" rtlCol="0">
            <a:spAutoFit/>
          </a:bodyPr>
          <a:lstStyle/>
          <a:p>
            <a:r>
              <a:rPr lang="es-CO" sz="800" dirty="0"/>
              <a:t>a constante evolución y capacidad de adaptación a lo largo de sus más de dos siglos de historia ha convertido a la industria de las bebidas refrescantes en una de las más dinámicas e innovadoras. El consumidor cuenta hoy, a lo largo de todo el planeta, con una gran variedad de refrescos para cada momento y lugar, lo que le permite saciar la sed de forma saludable, divertida y placentera.</a:t>
            </a:r>
          </a:p>
        </p:txBody>
      </p:sp>
      <p:sp>
        <p:nvSpPr>
          <p:cNvPr id="43" name="CuadroTexto 42"/>
          <p:cNvSpPr txBox="1"/>
          <p:nvPr/>
        </p:nvSpPr>
        <p:spPr>
          <a:xfrm>
            <a:off x="1048870" y="3497373"/>
            <a:ext cx="510988" cy="400110"/>
          </a:xfrm>
          <a:prstGeom prst="rect">
            <a:avLst/>
          </a:prstGeom>
          <a:noFill/>
        </p:spPr>
        <p:txBody>
          <a:bodyPr wrap="square" rtlCol="0">
            <a:spAutoFit/>
          </a:bodyPr>
          <a:lstStyle/>
          <a:p>
            <a:r>
              <a:rPr lang="es-CO" sz="1000" b="1" dirty="0" smtClean="0">
                <a:solidFill>
                  <a:schemeClr val="bg1"/>
                </a:solidFill>
              </a:rPr>
              <a:t>SIGLO XVIII</a:t>
            </a:r>
            <a:endParaRPr lang="es-CO" sz="1000" b="1" dirty="0">
              <a:solidFill>
                <a:schemeClr val="bg1"/>
              </a:solidFill>
            </a:endParaRPr>
          </a:p>
        </p:txBody>
      </p:sp>
    </p:spTree>
    <p:extLst>
      <p:ext uri="{BB962C8B-B14F-4D97-AF65-F5344CB8AC3E}">
        <p14:creationId xmlns:p14="http://schemas.microsoft.com/office/powerpoint/2010/main" val="50262448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1478</Words>
  <Application>Microsoft Office PowerPoint</Application>
  <PresentationFormat>Panorámica</PresentationFormat>
  <Paragraphs>92</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Patricia</dc:creator>
  <cp:lastModifiedBy>Patricia</cp:lastModifiedBy>
  <cp:revision>182</cp:revision>
  <dcterms:created xsi:type="dcterms:W3CDTF">2018-07-17T02:00:41Z</dcterms:created>
  <dcterms:modified xsi:type="dcterms:W3CDTF">2018-07-21T23:20:49Z</dcterms:modified>
</cp:coreProperties>
</file>