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43586-24B3-4CA8-88D1-98A58662317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3FD5A63-D8A4-4A49-86E4-5652970ED4F1}">
      <dgm:prSet phldrT="[Texto]"/>
      <dgm:spPr/>
      <dgm:t>
        <a:bodyPr/>
        <a:lstStyle/>
        <a:p>
          <a:r>
            <a:rPr lang="es-CO" b="1" dirty="0" smtClean="0">
              <a:solidFill>
                <a:srgbClr val="FFFF00"/>
              </a:solidFill>
            </a:rPr>
            <a:t>CHICHA</a:t>
          </a:r>
          <a:r>
            <a:rPr lang="es-CO" dirty="0" smtClean="0"/>
            <a:t>: Maíz, aguay azúcar </a:t>
          </a:r>
          <a:endParaRPr lang="es-CO" dirty="0"/>
        </a:p>
      </dgm:t>
    </dgm:pt>
    <dgm:pt modelId="{E280F1F6-6D0E-4F68-8F5C-5A25AC8FCC15}" type="parTrans" cxnId="{4D4C6B6A-7992-421A-9622-B9D6B6A51F82}">
      <dgm:prSet/>
      <dgm:spPr/>
      <dgm:t>
        <a:bodyPr/>
        <a:lstStyle/>
        <a:p>
          <a:endParaRPr lang="es-CO"/>
        </a:p>
      </dgm:t>
    </dgm:pt>
    <dgm:pt modelId="{8C223EC3-5632-4DD1-B6DA-BFC2098345D9}" type="sibTrans" cxnId="{4D4C6B6A-7992-421A-9622-B9D6B6A51F82}">
      <dgm:prSet/>
      <dgm:spPr/>
      <dgm:t>
        <a:bodyPr/>
        <a:lstStyle/>
        <a:p>
          <a:endParaRPr lang="es-CO"/>
        </a:p>
      </dgm:t>
    </dgm:pt>
    <dgm:pt modelId="{505233EB-6A0C-41AA-AB06-2B6353F6E54B}">
      <dgm:prSet phldrT="[Texto]"/>
      <dgm:spPr/>
      <dgm:t>
        <a:bodyPr/>
        <a:lstStyle/>
        <a:p>
          <a:r>
            <a:rPr lang="es-CO" b="1" dirty="0" smtClean="0">
              <a:solidFill>
                <a:srgbClr val="FFFF00"/>
              </a:solidFill>
            </a:rPr>
            <a:t>MASATO</a:t>
          </a:r>
          <a:r>
            <a:rPr lang="es-CO" dirty="0" smtClean="0"/>
            <a:t>: arroz, yuca, maíz </a:t>
          </a:r>
          <a:r>
            <a:rPr lang="es-CO" dirty="0" err="1" smtClean="0"/>
            <a:t>ó</a:t>
          </a:r>
          <a:r>
            <a:rPr lang="es-CO" dirty="0" smtClean="0"/>
            <a:t> piña, azúcar y agua</a:t>
          </a:r>
          <a:endParaRPr lang="es-CO" dirty="0"/>
        </a:p>
      </dgm:t>
    </dgm:pt>
    <dgm:pt modelId="{DABF5808-4B78-437C-B610-2FA625D62095}" type="parTrans" cxnId="{16B5C107-6976-4554-9A51-310DC1165E2F}">
      <dgm:prSet/>
      <dgm:spPr/>
      <dgm:t>
        <a:bodyPr/>
        <a:lstStyle/>
        <a:p>
          <a:endParaRPr lang="es-CO"/>
        </a:p>
      </dgm:t>
    </dgm:pt>
    <dgm:pt modelId="{FCA6ED58-4A75-440A-A13C-BF6F12E94CF9}" type="sibTrans" cxnId="{16B5C107-6976-4554-9A51-310DC1165E2F}">
      <dgm:prSet/>
      <dgm:spPr/>
      <dgm:t>
        <a:bodyPr/>
        <a:lstStyle/>
        <a:p>
          <a:endParaRPr lang="es-CO"/>
        </a:p>
      </dgm:t>
    </dgm:pt>
    <dgm:pt modelId="{AD55F799-CAF8-4FC8-9ABE-A7ACD3911C41}">
      <dgm:prSet phldrT="[Texto]"/>
      <dgm:spPr/>
      <dgm:t>
        <a:bodyPr/>
        <a:lstStyle/>
        <a:p>
          <a:r>
            <a:rPr lang="es-CO" b="1" dirty="0" smtClean="0">
              <a:solidFill>
                <a:srgbClr val="FFFF00"/>
              </a:solidFill>
            </a:rPr>
            <a:t>GUARAPO</a:t>
          </a:r>
          <a:r>
            <a:rPr lang="es-CO" dirty="0" smtClean="0"/>
            <a:t>:  maíz, piña o caña</a:t>
          </a:r>
          <a:endParaRPr lang="es-CO" dirty="0"/>
        </a:p>
      </dgm:t>
    </dgm:pt>
    <dgm:pt modelId="{5673F1A7-931F-40E3-8A3A-30251C300444}" type="parTrans" cxnId="{83E257A8-8594-4C20-8AAF-C2AB30D947F4}">
      <dgm:prSet/>
      <dgm:spPr/>
      <dgm:t>
        <a:bodyPr/>
        <a:lstStyle/>
        <a:p>
          <a:endParaRPr lang="es-CO"/>
        </a:p>
      </dgm:t>
    </dgm:pt>
    <dgm:pt modelId="{91A973DD-66DC-422D-AE03-5D46028A545E}" type="sibTrans" cxnId="{83E257A8-8594-4C20-8AAF-C2AB30D947F4}">
      <dgm:prSet/>
      <dgm:spPr/>
      <dgm:t>
        <a:bodyPr/>
        <a:lstStyle/>
        <a:p>
          <a:endParaRPr lang="es-CO"/>
        </a:p>
      </dgm:t>
    </dgm:pt>
    <dgm:pt modelId="{CDD316E5-904D-4D8A-A04F-607E814038B9}">
      <dgm:prSet phldrT="[Texto]"/>
      <dgm:spPr/>
      <dgm:t>
        <a:bodyPr/>
        <a:lstStyle/>
        <a:p>
          <a:r>
            <a:rPr lang="es-CO" b="1" dirty="0" smtClean="0">
              <a:solidFill>
                <a:srgbClr val="FFFF00"/>
              </a:solidFill>
            </a:rPr>
            <a:t>PULQUE</a:t>
          </a:r>
          <a:r>
            <a:rPr lang="es-CO" dirty="0" smtClean="0"/>
            <a:t>:  aguamiel del agave</a:t>
          </a:r>
          <a:endParaRPr lang="es-CO" dirty="0"/>
        </a:p>
      </dgm:t>
    </dgm:pt>
    <dgm:pt modelId="{95DD401F-4746-4C48-88A9-8C5E804FAA88}" type="parTrans" cxnId="{44A09252-67A5-4A13-81B8-E9E65DE030E0}">
      <dgm:prSet/>
      <dgm:spPr/>
      <dgm:t>
        <a:bodyPr/>
        <a:lstStyle/>
        <a:p>
          <a:endParaRPr lang="es-CO"/>
        </a:p>
      </dgm:t>
    </dgm:pt>
    <dgm:pt modelId="{E4848494-C828-42C0-98EA-97C150FB2F24}" type="sibTrans" cxnId="{44A09252-67A5-4A13-81B8-E9E65DE030E0}">
      <dgm:prSet/>
      <dgm:spPr/>
      <dgm:t>
        <a:bodyPr/>
        <a:lstStyle/>
        <a:p>
          <a:endParaRPr lang="es-CO"/>
        </a:p>
      </dgm:t>
    </dgm:pt>
    <dgm:pt modelId="{0EF4AE21-442F-4C69-9920-9BE7F63A573A}">
      <dgm:prSet phldrT="[Texto]"/>
      <dgm:spPr/>
      <dgm:t>
        <a:bodyPr/>
        <a:lstStyle/>
        <a:p>
          <a:r>
            <a:rPr lang="es-CO" b="1" dirty="0" smtClean="0">
              <a:solidFill>
                <a:srgbClr val="FFFF00"/>
              </a:solidFill>
            </a:rPr>
            <a:t>SIDRA</a:t>
          </a:r>
          <a:r>
            <a:rPr lang="es-CO" dirty="0" smtClean="0"/>
            <a:t>:  manzana o mezcla de manzana y pera </a:t>
          </a:r>
          <a:endParaRPr lang="es-CO" dirty="0"/>
        </a:p>
      </dgm:t>
    </dgm:pt>
    <dgm:pt modelId="{29DE7B3F-DEE5-4E2E-BE2F-A64A7D15222E}" type="parTrans" cxnId="{D10E4F50-F63A-45F1-A0EB-06BAC232C2F3}">
      <dgm:prSet/>
      <dgm:spPr/>
      <dgm:t>
        <a:bodyPr/>
        <a:lstStyle/>
        <a:p>
          <a:endParaRPr lang="es-CO"/>
        </a:p>
      </dgm:t>
    </dgm:pt>
    <dgm:pt modelId="{77454DF0-7794-48E3-AA1B-37A77D1F973A}" type="sibTrans" cxnId="{D10E4F50-F63A-45F1-A0EB-06BAC232C2F3}">
      <dgm:prSet/>
      <dgm:spPr/>
      <dgm:t>
        <a:bodyPr/>
        <a:lstStyle/>
        <a:p>
          <a:endParaRPr lang="es-CO"/>
        </a:p>
      </dgm:t>
    </dgm:pt>
    <dgm:pt modelId="{89881385-72BC-4EEB-8D32-E6DECF057466}">
      <dgm:prSet phldrT="[Texto]"/>
      <dgm:spPr/>
      <dgm:t>
        <a:bodyPr/>
        <a:lstStyle/>
        <a:p>
          <a:r>
            <a:rPr lang="es-CO" b="1" dirty="0" smtClean="0">
              <a:solidFill>
                <a:srgbClr val="FFFF00"/>
              </a:solidFill>
            </a:rPr>
            <a:t>CERVEZA</a:t>
          </a:r>
          <a:r>
            <a:rPr lang="es-CO" dirty="0" smtClean="0"/>
            <a:t>: mosto de cereales de malta, azúcar y lúpulo</a:t>
          </a:r>
          <a:endParaRPr lang="es-CO" dirty="0"/>
        </a:p>
      </dgm:t>
    </dgm:pt>
    <dgm:pt modelId="{2FF25E34-C3B7-4429-9BBA-31878054DBBF}" type="parTrans" cxnId="{7879D001-0025-40C0-B8E1-840639355D59}">
      <dgm:prSet/>
      <dgm:spPr/>
      <dgm:t>
        <a:bodyPr/>
        <a:lstStyle/>
        <a:p>
          <a:endParaRPr lang="es-CO"/>
        </a:p>
      </dgm:t>
    </dgm:pt>
    <dgm:pt modelId="{4F2711B4-EEDF-4ECD-8BE6-F0F7542A1CAC}" type="sibTrans" cxnId="{7879D001-0025-40C0-B8E1-840639355D59}">
      <dgm:prSet/>
      <dgm:spPr/>
      <dgm:t>
        <a:bodyPr/>
        <a:lstStyle/>
        <a:p>
          <a:endParaRPr lang="es-CO"/>
        </a:p>
      </dgm:t>
    </dgm:pt>
    <dgm:pt modelId="{26031F95-9ED8-4E7C-958B-EF56A2B27248}">
      <dgm:prSet phldrT="[Texto]"/>
      <dgm:spPr/>
      <dgm:t>
        <a:bodyPr/>
        <a:lstStyle/>
        <a:p>
          <a:r>
            <a:rPr lang="es-CO" b="1" dirty="0" smtClean="0">
              <a:solidFill>
                <a:srgbClr val="FFFF00"/>
              </a:solidFill>
            </a:rPr>
            <a:t>PERRY</a:t>
          </a:r>
          <a:r>
            <a:rPr lang="es-CO" dirty="0" smtClean="0"/>
            <a:t>:  pera</a:t>
          </a:r>
          <a:endParaRPr lang="es-CO" dirty="0"/>
        </a:p>
      </dgm:t>
    </dgm:pt>
    <dgm:pt modelId="{D36DA347-1399-4B64-BE36-0AA2213E6F7E}" type="parTrans" cxnId="{5F1F643D-8B05-42E5-AD09-03C949927DD4}">
      <dgm:prSet/>
      <dgm:spPr/>
      <dgm:t>
        <a:bodyPr/>
        <a:lstStyle/>
        <a:p>
          <a:endParaRPr lang="es-CO"/>
        </a:p>
      </dgm:t>
    </dgm:pt>
    <dgm:pt modelId="{78170063-F7E0-4009-94F6-25892342E12A}" type="sibTrans" cxnId="{5F1F643D-8B05-42E5-AD09-03C949927DD4}">
      <dgm:prSet/>
      <dgm:spPr/>
      <dgm:t>
        <a:bodyPr/>
        <a:lstStyle/>
        <a:p>
          <a:endParaRPr lang="es-CO"/>
        </a:p>
      </dgm:t>
    </dgm:pt>
    <dgm:pt modelId="{E8869AD9-AE12-40A3-AE8C-E72C3C326A95}">
      <dgm:prSet phldrT="[Texto]"/>
      <dgm:spPr/>
      <dgm:t>
        <a:bodyPr/>
        <a:lstStyle/>
        <a:p>
          <a:r>
            <a:rPr lang="es-CO" b="1" dirty="0" smtClean="0">
              <a:solidFill>
                <a:srgbClr val="FFFF00"/>
              </a:solidFill>
            </a:rPr>
            <a:t>VINO</a:t>
          </a:r>
          <a:r>
            <a:rPr lang="es-CO" dirty="0" smtClean="0"/>
            <a:t>:  uvas blancas, negras o rojas </a:t>
          </a:r>
          <a:endParaRPr lang="es-CO" dirty="0"/>
        </a:p>
      </dgm:t>
    </dgm:pt>
    <dgm:pt modelId="{DBB2BED3-1262-4FFC-8459-FBE254D1C731}" type="parTrans" cxnId="{A5EB2D19-0D8E-4D0D-BDBF-E3B805DA6DDF}">
      <dgm:prSet/>
      <dgm:spPr/>
      <dgm:t>
        <a:bodyPr/>
        <a:lstStyle/>
        <a:p>
          <a:endParaRPr lang="es-CO"/>
        </a:p>
      </dgm:t>
    </dgm:pt>
    <dgm:pt modelId="{F31CA805-32E4-4D22-9FE2-B2FC110A020A}" type="sibTrans" cxnId="{A5EB2D19-0D8E-4D0D-BDBF-E3B805DA6DDF}">
      <dgm:prSet/>
      <dgm:spPr/>
      <dgm:t>
        <a:bodyPr/>
        <a:lstStyle/>
        <a:p>
          <a:endParaRPr lang="es-CO"/>
        </a:p>
      </dgm:t>
    </dgm:pt>
    <dgm:pt modelId="{1F915F87-3161-4B76-84CA-0A2D3E1833A7}" type="pres">
      <dgm:prSet presAssocID="{EA943586-24B3-4CA8-88D1-98A586623176}" presName="diagram" presStyleCnt="0">
        <dgm:presLayoutVars>
          <dgm:dir/>
          <dgm:resizeHandles val="exact"/>
        </dgm:presLayoutVars>
      </dgm:prSet>
      <dgm:spPr/>
    </dgm:pt>
    <dgm:pt modelId="{A043E5C8-C6BA-4C3A-B1B2-93CD30981697}" type="pres">
      <dgm:prSet presAssocID="{E3FD5A63-D8A4-4A49-86E4-5652970ED4F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A9E644C-1E93-4D65-835F-C49BC933BF08}" type="pres">
      <dgm:prSet presAssocID="{8C223EC3-5632-4DD1-B6DA-BFC2098345D9}" presName="sibTrans" presStyleCnt="0"/>
      <dgm:spPr/>
    </dgm:pt>
    <dgm:pt modelId="{18AF16E4-F363-412A-8D87-2DC47AD0BA57}" type="pres">
      <dgm:prSet presAssocID="{505233EB-6A0C-41AA-AB06-2B6353F6E54B}" presName="node" presStyleLbl="node1" presStyleIdx="1" presStyleCnt="8" custLinFactNeighborX="1100" custLinFactNeighborY="183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023E715-8AE9-423C-AD26-7C0C206E95CA}" type="pres">
      <dgm:prSet presAssocID="{FCA6ED58-4A75-440A-A13C-BF6F12E94CF9}" presName="sibTrans" presStyleCnt="0"/>
      <dgm:spPr/>
    </dgm:pt>
    <dgm:pt modelId="{1EFBDEE4-4402-47C5-BA9F-838BB8FA8F2E}" type="pres">
      <dgm:prSet presAssocID="{AD55F799-CAF8-4FC8-9ABE-A7ACD3911C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ED565AC-42D1-4384-A355-54D739F9DA8C}" type="pres">
      <dgm:prSet presAssocID="{91A973DD-66DC-422D-AE03-5D46028A545E}" presName="sibTrans" presStyleCnt="0"/>
      <dgm:spPr/>
    </dgm:pt>
    <dgm:pt modelId="{D2B869E2-B243-418A-80D6-0F32DBF23A73}" type="pres">
      <dgm:prSet presAssocID="{CDD316E5-904D-4D8A-A04F-607E814038B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45267F-FE19-4E02-A50B-672B5F7A05C7}" type="pres">
      <dgm:prSet presAssocID="{E4848494-C828-42C0-98EA-97C150FB2F24}" presName="sibTrans" presStyleCnt="0"/>
      <dgm:spPr/>
    </dgm:pt>
    <dgm:pt modelId="{25AAF00A-A4B8-453E-9AFB-35E114BE73E5}" type="pres">
      <dgm:prSet presAssocID="{0EF4AE21-442F-4C69-9920-9BE7F63A573A}" presName="node" presStyleLbl="node1" presStyleIdx="4" presStyleCnt="8">
        <dgm:presLayoutVars>
          <dgm:bulletEnabled val="1"/>
        </dgm:presLayoutVars>
      </dgm:prSet>
      <dgm:spPr/>
    </dgm:pt>
    <dgm:pt modelId="{29451E15-A2E3-45D4-A0BE-E4059BF0A2DD}" type="pres">
      <dgm:prSet presAssocID="{77454DF0-7794-48E3-AA1B-37A77D1F973A}" presName="sibTrans" presStyleCnt="0"/>
      <dgm:spPr/>
    </dgm:pt>
    <dgm:pt modelId="{50E4E74B-8068-4437-8D63-676F723CD003}" type="pres">
      <dgm:prSet presAssocID="{26031F95-9ED8-4E7C-958B-EF56A2B27248}" presName="node" presStyleLbl="node1" presStyleIdx="5" presStyleCnt="8">
        <dgm:presLayoutVars>
          <dgm:bulletEnabled val="1"/>
        </dgm:presLayoutVars>
      </dgm:prSet>
      <dgm:spPr/>
    </dgm:pt>
    <dgm:pt modelId="{9A664434-83F6-453B-9424-24EACEB4D691}" type="pres">
      <dgm:prSet presAssocID="{78170063-F7E0-4009-94F6-25892342E12A}" presName="sibTrans" presStyleCnt="0"/>
      <dgm:spPr/>
    </dgm:pt>
    <dgm:pt modelId="{B7FC691A-1B12-495F-A226-EAD23631223D}" type="pres">
      <dgm:prSet presAssocID="{E8869AD9-AE12-40A3-AE8C-E72C3C326A9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20F6463-C72F-49AD-B9B9-65347740BBCD}" type="pres">
      <dgm:prSet presAssocID="{F31CA805-32E4-4D22-9FE2-B2FC110A020A}" presName="sibTrans" presStyleCnt="0"/>
      <dgm:spPr/>
    </dgm:pt>
    <dgm:pt modelId="{D5F952FF-935F-4A53-8374-00AF7BE7019C}" type="pres">
      <dgm:prSet presAssocID="{89881385-72BC-4EEB-8D32-E6DECF057466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005E1FD-D733-49ED-9301-EA627DC82672}" type="presOf" srcId="{EA943586-24B3-4CA8-88D1-98A586623176}" destId="{1F915F87-3161-4B76-84CA-0A2D3E1833A7}" srcOrd="0" destOrd="0" presId="urn:microsoft.com/office/officeart/2005/8/layout/default"/>
    <dgm:cxn modelId="{E1B4558D-8BE8-4A10-A45C-D046E83CA872}" type="presOf" srcId="{505233EB-6A0C-41AA-AB06-2B6353F6E54B}" destId="{18AF16E4-F363-412A-8D87-2DC47AD0BA57}" srcOrd="0" destOrd="0" presId="urn:microsoft.com/office/officeart/2005/8/layout/default"/>
    <dgm:cxn modelId="{E76A06C6-930F-4F4C-93D8-D519FF650ABD}" type="presOf" srcId="{89881385-72BC-4EEB-8D32-E6DECF057466}" destId="{D5F952FF-935F-4A53-8374-00AF7BE7019C}" srcOrd="0" destOrd="0" presId="urn:microsoft.com/office/officeart/2005/8/layout/default"/>
    <dgm:cxn modelId="{4D4C6B6A-7992-421A-9622-B9D6B6A51F82}" srcId="{EA943586-24B3-4CA8-88D1-98A586623176}" destId="{E3FD5A63-D8A4-4A49-86E4-5652970ED4F1}" srcOrd="0" destOrd="0" parTransId="{E280F1F6-6D0E-4F68-8F5C-5A25AC8FCC15}" sibTransId="{8C223EC3-5632-4DD1-B6DA-BFC2098345D9}"/>
    <dgm:cxn modelId="{7879D001-0025-40C0-B8E1-840639355D59}" srcId="{EA943586-24B3-4CA8-88D1-98A586623176}" destId="{89881385-72BC-4EEB-8D32-E6DECF057466}" srcOrd="7" destOrd="0" parTransId="{2FF25E34-C3B7-4429-9BBA-31878054DBBF}" sibTransId="{4F2711B4-EEDF-4ECD-8BE6-F0F7542A1CAC}"/>
    <dgm:cxn modelId="{EF066780-408C-4E5E-B8B0-8C2762CABEC9}" type="presOf" srcId="{26031F95-9ED8-4E7C-958B-EF56A2B27248}" destId="{50E4E74B-8068-4437-8D63-676F723CD003}" srcOrd="0" destOrd="0" presId="urn:microsoft.com/office/officeart/2005/8/layout/default"/>
    <dgm:cxn modelId="{44A09252-67A5-4A13-81B8-E9E65DE030E0}" srcId="{EA943586-24B3-4CA8-88D1-98A586623176}" destId="{CDD316E5-904D-4D8A-A04F-607E814038B9}" srcOrd="3" destOrd="0" parTransId="{95DD401F-4746-4C48-88A9-8C5E804FAA88}" sibTransId="{E4848494-C828-42C0-98EA-97C150FB2F24}"/>
    <dgm:cxn modelId="{83E257A8-8594-4C20-8AAF-C2AB30D947F4}" srcId="{EA943586-24B3-4CA8-88D1-98A586623176}" destId="{AD55F799-CAF8-4FC8-9ABE-A7ACD3911C41}" srcOrd="2" destOrd="0" parTransId="{5673F1A7-931F-40E3-8A3A-30251C300444}" sibTransId="{91A973DD-66DC-422D-AE03-5D46028A545E}"/>
    <dgm:cxn modelId="{3695BC97-93DA-495C-8FF2-F1B9B1BD05B4}" type="presOf" srcId="{0EF4AE21-442F-4C69-9920-9BE7F63A573A}" destId="{25AAF00A-A4B8-453E-9AFB-35E114BE73E5}" srcOrd="0" destOrd="0" presId="urn:microsoft.com/office/officeart/2005/8/layout/default"/>
    <dgm:cxn modelId="{D10E4F50-F63A-45F1-A0EB-06BAC232C2F3}" srcId="{EA943586-24B3-4CA8-88D1-98A586623176}" destId="{0EF4AE21-442F-4C69-9920-9BE7F63A573A}" srcOrd="4" destOrd="0" parTransId="{29DE7B3F-DEE5-4E2E-BE2F-A64A7D15222E}" sibTransId="{77454DF0-7794-48E3-AA1B-37A77D1F973A}"/>
    <dgm:cxn modelId="{A5EB2D19-0D8E-4D0D-BDBF-E3B805DA6DDF}" srcId="{EA943586-24B3-4CA8-88D1-98A586623176}" destId="{E8869AD9-AE12-40A3-AE8C-E72C3C326A95}" srcOrd="6" destOrd="0" parTransId="{DBB2BED3-1262-4FFC-8459-FBE254D1C731}" sibTransId="{F31CA805-32E4-4D22-9FE2-B2FC110A020A}"/>
    <dgm:cxn modelId="{F6BCE2EF-1AB6-43E2-91EA-7DA09AC07B3E}" type="presOf" srcId="{AD55F799-CAF8-4FC8-9ABE-A7ACD3911C41}" destId="{1EFBDEE4-4402-47C5-BA9F-838BB8FA8F2E}" srcOrd="0" destOrd="0" presId="urn:microsoft.com/office/officeart/2005/8/layout/default"/>
    <dgm:cxn modelId="{FBB19683-4642-4CE3-899D-9C2988AF397C}" type="presOf" srcId="{E8869AD9-AE12-40A3-AE8C-E72C3C326A95}" destId="{B7FC691A-1B12-495F-A226-EAD23631223D}" srcOrd="0" destOrd="0" presId="urn:microsoft.com/office/officeart/2005/8/layout/default"/>
    <dgm:cxn modelId="{7C0929D9-5EAC-4D9B-9089-FF11852B4F43}" type="presOf" srcId="{CDD316E5-904D-4D8A-A04F-607E814038B9}" destId="{D2B869E2-B243-418A-80D6-0F32DBF23A73}" srcOrd="0" destOrd="0" presId="urn:microsoft.com/office/officeart/2005/8/layout/default"/>
    <dgm:cxn modelId="{9A5B1402-C9AF-47C4-BECF-3EC08DDB5AEE}" type="presOf" srcId="{E3FD5A63-D8A4-4A49-86E4-5652970ED4F1}" destId="{A043E5C8-C6BA-4C3A-B1B2-93CD30981697}" srcOrd="0" destOrd="0" presId="urn:microsoft.com/office/officeart/2005/8/layout/default"/>
    <dgm:cxn modelId="{16B5C107-6976-4554-9A51-310DC1165E2F}" srcId="{EA943586-24B3-4CA8-88D1-98A586623176}" destId="{505233EB-6A0C-41AA-AB06-2B6353F6E54B}" srcOrd="1" destOrd="0" parTransId="{DABF5808-4B78-437C-B610-2FA625D62095}" sibTransId="{FCA6ED58-4A75-440A-A13C-BF6F12E94CF9}"/>
    <dgm:cxn modelId="{5F1F643D-8B05-42E5-AD09-03C949927DD4}" srcId="{EA943586-24B3-4CA8-88D1-98A586623176}" destId="{26031F95-9ED8-4E7C-958B-EF56A2B27248}" srcOrd="5" destOrd="0" parTransId="{D36DA347-1399-4B64-BE36-0AA2213E6F7E}" sibTransId="{78170063-F7E0-4009-94F6-25892342E12A}"/>
    <dgm:cxn modelId="{B9EA4BA1-FC60-45FC-8C52-7B58E1B58A9D}" type="presParOf" srcId="{1F915F87-3161-4B76-84CA-0A2D3E1833A7}" destId="{A043E5C8-C6BA-4C3A-B1B2-93CD30981697}" srcOrd="0" destOrd="0" presId="urn:microsoft.com/office/officeart/2005/8/layout/default"/>
    <dgm:cxn modelId="{B9654AD3-998F-444A-8580-E3CBC7609752}" type="presParOf" srcId="{1F915F87-3161-4B76-84CA-0A2D3E1833A7}" destId="{1A9E644C-1E93-4D65-835F-C49BC933BF08}" srcOrd="1" destOrd="0" presId="urn:microsoft.com/office/officeart/2005/8/layout/default"/>
    <dgm:cxn modelId="{318021B3-F364-4025-818F-8E568510DBC1}" type="presParOf" srcId="{1F915F87-3161-4B76-84CA-0A2D3E1833A7}" destId="{18AF16E4-F363-412A-8D87-2DC47AD0BA57}" srcOrd="2" destOrd="0" presId="urn:microsoft.com/office/officeart/2005/8/layout/default"/>
    <dgm:cxn modelId="{11F2A086-315E-40B5-8DB8-F6622858166B}" type="presParOf" srcId="{1F915F87-3161-4B76-84CA-0A2D3E1833A7}" destId="{0023E715-8AE9-423C-AD26-7C0C206E95CA}" srcOrd="3" destOrd="0" presId="urn:microsoft.com/office/officeart/2005/8/layout/default"/>
    <dgm:cxn modelId="{60461B50-87E0-4D51-B0FD-F8D2DF389AE5}" type="presParOf" srcId="{1F915F87-3161-4B76-84CA-0A2D3E1833A7}" destId="{1EFBDEE4-4402-47C5-BA9F-838BB8FA8F2E}" srcOrd="4" destOrd="0" presId="urn:microsoft.com/office/officeart/2005/8/layout/default"/>
    <dgm:cxn modelId="{4CFE65B2-4B8E-4ABC-AE6B-7ED9FDDCF3EE}" type="presParOf" srcId="{1F915F87-3161-4B76-84CA-0A2D3E1833A7}" destId="{4ED565AC-42D1-4384-A355-54D739F9DA8C}" srcOrd="5" destOrd="0" presId="urn:microsoft.com/office/officeart/2005/8/layout/default"/>
    <dgm:cxn modelId="{F854C3D4-15EE-41A9-8A00-9EE30F87F894}" type="presParOf" srcId="{1F915F87-3161-4B76-84CA-0A2D3E1833A7}" destId="{D2B869E2-B243-418A-80D6-0F32DBF23A73}" srcOrd="6" destOrd="0" presId="urn:microsoft.com/office/officeart/2005/8/layout/default"/>
    <dgm:cxn modelId="{B59F3066-7EFD-4AE5-8433-2B744491765A}" type="presParOf" srcId="{1F915F87-3161-4B76-84CA-0A2D3E1833A7}" destId="{3945267F-FE19-4E02-A50B-672B5F7A05C7}" srcOrd="7" destOrd="0" presId="urn:microsoft.com/office/officeart/2005/8/layout/default"/>
    <dgm:cxn modelId="{AFF68B19-DC22-4298-98BA-6A89A3FEDF9B}" type="presParOf" srcId="{1F915F87-3161-4B76-84CA-0A2D3E1833A7}" destId="{25AAF00A-A4B8-453E-9AFB-35E114BE73E5}" srcOrd="8" destOrd="0" presId="urn:microsoft.com/office/officeart/2005/8/layout/default"/>
    <dgm:cxn modelId="{6A665E0C-5E6F-4930-96AB-D2432DFED27C}" type="presParOf" srcId="{1F915F87-3161-4B76-84CA-0A2D3E1833A7}" destId="{29451E15-A2E3-45D4-A0BE-E4059BF0A2DD}" srcOrd="9" destOrd="0" presId="urn:microsoft.com/office/officeart/2005/8/layout/default"/>
    <dgm:cxn modelId="{3C624D85-0713-4FA1-A470-4B6BB9262D84}" type="presParOf" srcId="{1F915F87-3161-4B76-84CA-0A2D3E1833A7}" destId="{50E4E74B-8068-4437-8D63-676F723CD003}" srcOrd="10" destOrd="0" presId="urn:microsoft.com/office/officeart/2005/8/layout/default"/>
    <dgm:cxn modelId="{12FA3E26-7F93-428B-BD44-B3203A605960}" type="presParOf" srcId="{1F915F87-3161-4B76-84CA-0A2D3E1833A7}" destId="{9A664434-83F6-453B-9424-24EACEB4D691}" srcOrd="11" destOrd="0" presId="urn:microsoft.com/office/officeart/2005/8/layout/default"/>
    <dgm:cxn modelId="{740C85BC-013F-4A6E-A952-7057793EDFF6}" type="presParOf" srcId="{1F915F87-3161-4B76-84CA-0A2D3E1833A7}" destId="{B7FC691A-1B12-495F-A226-EAD23631223D}" srcOrd="12" destOrd="0" presId="urn:microsoft.com/office/officeart/2005/8/layout/default"/>
    <dgm:cxn modelId="{298D1F83-66D8-4B14-8415-12B4BAC0DD63}" type="presParOf" srcId="{1F915F87-3161-4B76-84CA-0A2D3E1833A7}" destId="{E20F6463-C72F-49AD-B9B9-65347740BBCD}" srcOrd="13" destOrd="0" presId="urn:microsoft.com/office/officeart/2005/8/layout/default"/>
    <dgm:cxn modelId="{61C9CA3C-6499-4CA0-8604-5B9135D3BAB0}" type="presParOf" srcId="{1F915F87-3161-4B76-84CA-0A2D3E1833A7}" destId="{D5F952FF-935F-4A53-8374-00AF7BE7019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3E5C8-C6BA-4C3A-B1B2-93CD30981697}">
      <dsp:nvSpPr>
        <dsp:cNvPr id="0" name=""/>
        <dsp:cNvSpPr/>
      </dsp:nvSpPr>
      <dsp:spPr>
        <a:xfrm>
          <a:off x="440367" y="4220"/>
          <a:ext cx="2520754" cy="1512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b="1" kern="1200" dirty="0" smtClean="0">
              <a:solidFill>
                <a:srgbClr val="FFFF00"/>
              </a:solidFill>
            </a:rPr>
            <a:t>CHICHA</a:t>
          </a:r>
          <a:r>
            <a:rPr lang="es-CO" sz="2200" kern="1200" dirty="0" smtClean="0"/>
            <a:t>: Maíz, aguay azúcar </a:t>
          </a:r>
          <a:endParaRPr lang="es-CO" sz="2200" kern="1200" dirty="0"/>
        </a:p>
      </dsp:txBody>
      <dsp:txXfrm>
        <a:off x="440367" y="4220"/>
        <a:ext cx="2520754" cy="1512452"/>
      </dsp:txXfrm>
    </dsp:sp>
    <dsp:sp modelId="{18AF16E4-F363-412A-8D87-2DC47AD0BA57}">
      <dsp:nvSpPr>
        <dsp:cNvPr id="0" name=""/>
        <dsp:cNvSpPr/>
      </dsp:nvSpPr>
      <dsp:spPr>
        <a:xfrm>
          <a:off x="3240925" y="31943"/>
          <a:ext cx="2520754" cy="1512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b="1" kern="1200" dirty="0" smtClean="0">
              <a:solidFill>
                <a:srgbClr val="FFFF00"/>
              </a:solidFill>
            </a:rPr>
            <a:t>MASATO</a:t>
          </a:r>
          <a:r>
            <a:rPr lang="es-CO" sz="2200" kern="1200" dirty="0" smtClean="0"/>
            <a:t>: arroz, yuca, maíz </a:t>
          </a:r>
          <a:r>
            <a:rPr lang="es-CO" sz="2200" kern="1200" dirty="0" err="1" smtClean="0"/>
            <a:t>ó</a:t>
          </a:r>
          <a:r>
            <a:rPr lang="es-CO" sz="2200" kern="1200" dirty="0" smtClean="0"/>
            <a:t> piña, azúcar y agua</a:t>
          </a:r>
          <a:endParaRPr lang="es-CO" sz="2200" kern="1200" dirty="0"/>
        </a:p>
      </dsp:txBody>
      <dsp:txXfrm>
        <a:off x="3240925" y="31943"/>
        <a:ext cx="2520754" cy="1512452"/>
      </dsp:txXfrm>
    </dsp:sp>
    <dsp:sp modelId="{1EFBDEE4-4402-47C5-BA9F-838BB8FA8F2E}">
      <dsp:nvSpPr>
        <dsp:cNvPr id="0" name=""/>
        <dsp:cNvSpPr/>
      </dsp:nvSpPr>
      <dsp:spPr>
        <a:xfrm>
          <a:off x="5986027" y="4220"/>
          <a:ext cx="2520754" cy="1512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b="1" kern="1200" dirty="0" smtClean="0">
              <a:solidFill>
                <a:srgbClr val="FFFF00"/>
              </a:solidFill>
            </a:rPr>
            <a:t>GUARAPO</a:t>
          </a:r>
          <a:r>
            <a:rPr lang="es-CO" sz="2200" kern="1200" dirty="0" smtClean="0"/>
            <a:t>:  maíz, piña o caña</a:t>
          </a:r>
          <a:endParaRPr lang="es-CO" sz="2200" kern="1200" dirty="0"/>
        </a:p>
      </dsp:txBody>
      <dsp:txXfrm>
        <a:off x="5986027" y="4220"/>
        <a:ext cx="2520754" cy="1512452"/>
      </dsp:txXfrm>
    </dsp:sp>
    <dsp:sp modelId="{D2B869E2-B243-418A-80D6-0F32DBF23A73}">
      <dsp:nvSpPr>
        <dsp:cNvPr id="0" name=""/>
        <dsp:cNvSpPr/>
      </dsp:nvSpPr>
      <dsp:spPr>
        <a:xfrm>
          <a:off x="440367" y="1768748"/>
          <a:ext cx="2520754" cy="1512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b="1" kern="1200" dirty="0" smtClean="0">
              <a:solidFill>
                <a:srgbClr val="FFFF00"/>
              </a:solidFill>
            </a:rPr>
            <a:t>PULQUE</a:t>
          </a:r>
          <a:r>
            <a:rPr lang="es-CO" sz="2200" kern="1200" dirty="0" smtClean="0"/>
            <a:t>:  aguamiel del agave</a:t>
          </a:r>
          <a:endParaRPr lang="es-CO" sz="2200" kern="1200" dirty="0"/>
        </a:p>
      </dsp:txBody>
      <dsp:txXfrm>
        <a:off x="440367" y="1768748"/>
        <a:ext cx="2520754" cy="1512452"/>
      </dsp:txXfrm>
    </dsp:sp>
    <dsp:sp modelId="{25AAF00A-A4B8-453E-9AFB-35E114BE73E5}">
      <dsp:nvSpPr>
        <dsp:cNvPr id="0" name=""/>
        <dsp:cNvSpPr/>
      </dsp:nvSpPr>
      <dsp:spPr>
        <a:xfrm>
          <a:off x="3213197" y="1768748"/>
          <a:ext cx="2520754" cy="1512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b="1" kern="1200" dirty="0" smtClean="0">
              <a:solidFill>
                <a:srgbClr val="FFFF00"/>
              </a:solidFill>
            </a:rPr>
            <a:t>SIDRA</a:t>
          </a:r>
          <a:r>
            <a:rPr lang="es-CO" sz="2200" kern="1200" dirty="0" smtClean="0"/>
            <a:t>:  manzana o mezcla de manzana y pera </a:t>
          </a:r>
          <a:endParaRPr lang="es-CO" sz="2200" kern="1200" dirty="0"/>
        </a:p>
      </dsp:txBody>
      <dsp:txXfrm>
        <a:off x="3213197" y="1768748"/>
        <a:ext cx="2520754" cy="1512452"/>
      </dsp:txXfrm>
    </dsp:sp>
    <dsp:sp modelId="{50E4E74B-8068-4437-8D63-676F723CD003}">
      <dsp:nvSpPr>
        <dsp:cNvPr id="0" name=""/>
        <dsp:cNvSpPr/>
      </dsp:nvSpPr>
      <dsp:spPr>
        <a:xfrm>
          <a:off x="5986027" y="1768748"/>
          <a:ext cx="2520754" cy="1512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b="1" kern="1200" dirty="0" smtClean="0">
              <a:solidFill>
                <a:srgbClr val="FFFF00"/>
              </a:solidFill>
            </a:rPr>
            <a:t>PERRY</a:t>
          </a:r>
          <a:r>
            <a:rPr lang="es-CO" sz="2200" kern="1200" dirty="0" smtClean="0"/>
            <a:t>:  pera</a:t>
          </a:r>
          <a:endParaRPr lang="es-CO" sz="2200" kern="1200" dirty="0"/>
        </a:p>
      </dsp:txBody>
      <dsp:txXfrm>
        <a:off x="5986027" y="1768748"/>
        <a:ext cx="2520754" cy="1512452"/>
      </dsp:txXfrm>
    </dsp:sp>
    <dsp:sp modelId="{B7FC691A-1B12-495F-A226-EAD23631223D}">
      <dsp:nvSpPr>
        <dsp:cNvPr id="0" name=""/>
        <dsp:cNvSpPr/>
      </dsp:nvSpPr>
      <dsp:spPr>
        <a:xfrm>
          <a:off x="1826782" y="3533276"/>
          <a:ext cx="2520754" cy="1512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b="1" kern="1200" dirty="0" smtClean="0">
              <a:solidFill>
                <a:srgbClr val="FFFF00"/>
              </a:solidFill>
            </a:rPr>
            <a:t>VINO</a:t>
          </a:r>
          <a:r>
            <a:rPr lang="es-CO" sz="2200" kern="1200" dirty="0" smtClean="0"/>
            <a:t>:  uvas blancas, negras o rojas </a:t>
          </a:r>
          <a:endParaRPr lang="es-CO" sz="2200" kern="1200" dirty="0"/>
        </a:p>
      </dsp:txBody>
      <dsp:txXfrm>
        <a:off x="1826782" y="3533276"/>
        <a:ext cx="2520754" cy="1512452"/>
      </dsp:txXfrm>
    </dsp:sp>
    <dsp:sp modelId="{D5F952FF-935F-4A53-8374-00AF7BE7019C}">
      <dsp:nvSpPr>
        <dsp:cNvPr id="0" name=""/>
        <dsp:cNvSpPr/>
      </dsp:nvSpPr>
      <dsp:spPr>
        <a:xfrm>
          <a:off x="4599612" y="3533276"/>
          <a:ext cx="2520754" cy="1512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b="1" kern="1200" dirty="0" smtClean="0">
              <a:solidFill>
                <a:srgbClr val="FFFF00"/>
              </a:solidFill>
            </a:rPr>
            <a:t>CERVEZA</a:t>
          </a:r>
          <a:r>
            <a:rPr lang="es-CO" sz="2200" kern="1200" dirty="0" smtClean="0"/>
            <a:t>: mosto de cereales de malta, azúcar y lúpulo</a:t>
          </a:r>
          <a:endParaRPr lang="es-CO" sz="2200" kern="1200" dirty="0"/>
        </a:p>
      </dsp:txBody>
      <dsp:txXfrm>
        <a:off x="4599612" y="3533276"/>
        <a:ext cx="2520754" cy="1512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97122" y="370582"/>
            <a:ext cx="934132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/>
              <a:t>UNIDAD 2 </a:t>
            </a:r>
            <a:br>
              <a:rPr lang="es-CO" sz="4400" dirty="0"/>
            </a:br>
            <a:r>
              <a:rPr lang="es-CO" dirty="0"/>
              <a:t>ACTIVIDAD INTEGRADORA</a:t>
            </a:r>
            <a:br>
              <a:rPr lang="es-CO" dirty="0"/>
            </a:br>
            <a:r>
              <a:rPr lang="es-CO" dirty="0"/>
              <a:t> BEBIDAS FERMENTADAS ALCOHOLICAS</a:t>
            </a:r>
            <a:br>
              <a:rPr lang="es-CO" dirty="0"/>
            </a:br>
            <a:r>
              <a:rPr lang="es-CO" dirty="0"/>
              <a:t>DEBRAY ENRIQUE PEREZ SUAREZ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897123" y="2525018"/>
            <a:ext cx="980522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2000" dirty="0" smtClean="0"/>
              <a:t>CHICHA</a:t>
            </a:r>
            <a:r>
              <a:rPr lang="es-CO" sz="2000" dirty="0"/>
              <a:t>:  Significa licor en Quechua.  Originalmente los </a:t>
            </a:r>
            <a:r>
              <a:rPr lang="es-CO" sz="2000" dirty="0" smtClean="0"/>
              <a:t>indígenas </a:t>
            </a:r>
            <a:r>
              <a:rPr lang="es-CO" sz="2000" dirty="0"/>
              <a:t>masticaban el maíz y lo escupían, y la acción de las enzimas desdoblaban el almidón y finalmente los azúcares sufrían el proceso de fermentación.   </a:t>
            </a:r>
            <a:br>
              <a:rPr lang="es-CO" sz="2000" dirty="0"/>
            </a:br>
            <a:r>
              <a:rPr lang="es-CO" sz="2000" dirty="0"/>
              <a:t>Materia prima:  </a:t>
            </a:r>
            <a:r>
              <a:rPr lang="es-CO" sz="2000" dirty="0" smtClean="0"/>
              <a:t>Maíz, agua, azúcar.</a:t>
            </a:r>
          </a:p>
          <a:p>
            <a:r>
              <a:rPr lang="es-CO" sz="2000" dirty="0" smtClean="0"/>
              <a:t>      País de origen:   La chicha es originaria de América Central y del Sur, sin que haya</a:t>
            </a:r>
          </a:p>
          <a:p>
            <a:r>
              <a:rPr lang="es-CO" sz="2000" dirty="0" smtClean="0"/>
              <a:t>       un solo país al que se le puede adjudicar su origen.</a:t>
            </a:r>
          </a:p>
          <a:p>
            <a:pPr marL="342900" indent="-342900">
              <a:buAutoNum type="arabicPeriod" startAt="2"/>
            </a:pPr>
            <a:r>
              <a:rPr lang="es-CO" sz="2000" dirty="0" smtClean="0"/>
              <a:t>MASATO</a:t>
            </a:r>
            <a:r>
              <a:rPr lang="es-CO" sz="2000" dirty="0"/>
              <a:t>:   </a:t>
            </a:r>
            <a:r>
              <a:rPr lang="es-CO" sz="2000" dirty="0" smtClean="0"/>
              <a:t>Originario de la selva amazónica de Suramérica.  Inicialmente no se utilizaba azúcar para su elaboración.</a:t>
            </a:r>
          </a:p>
          <a:p>
            <a:r>
              <a:rPr lang="es-CO" sz="2000" dirty="0" smtClean="0"/>
              <a:t>      Materia prima:  arroz, yuca, maíz </a:t>
            </a:r>
            <a:r>
              <a:rPr lang="es-CO" sz="2000" dirty="0" err="1" smtClean="0"/>
              <a:t>ó</a:t>
            </a:r>
            <a:r>
              <a:rPr lang="es-CO" sz="2000" dirty="0" smtClean="0"/>
              <a:t> piña, </a:t>
            </a:r>
            <a:r>
              <a:rPr lang="es-CO" sz="2000" dirty="0"/>
              <a:t>agua, azúcar, clavos de olor y canela</a:t>
            </a:r>
            <a:r>
              <a:rPr lang="es-CO" sz="2000" dirty="0" smtClean="0"/>
              <a:t>.</a:t>
            </a:r>
          </a:p>
          <a:p>
            <a:endParaRPr lang="es-CO" dirty="0" smtClean="0"/>
          </a:p>
          <a:p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662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00767" y="1204314"/>
            <a:ext cx="877051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3"/>
            </a:pPr>
            <a:r>
              <a:rPr lang="es-CO" sz="2000" dirty="0"/>
              <a:t>GUARAPO:  El guarapo original, podría ser oriundo de las islas canarias.  Sin embargo era una bebida dulce y refrescante, sin fermentación.  En Suramérica se originó el guarapo de caña, de maíz y de piña.  </a:t>
            </a:r>
            <a:endParaRPr lang="es-CO" sz="2000" dirty="0" smtClean="0"/>
          </a:p>
          <a:p>
            <a:r>
              <a:rPr lang="es-CO" sz="2000" dirty="0" smtClean="0"/>
              <a:t>País de origen:  El guarapo de maíz es el más consumido en Colombia y su elaboración es muy similar a la chicha</a:t>
            </a:r>
          </a:p>
          <a:p>
            <a:r>
              <a:rPr lang="es-CO" sz="2000" dirty="0" smtClean="0"/>
              <a:t>El Guarapo de piña se consume principalmente en la Costa Norte, </a:t>
            </a:r>
            <a:r>
              <a:rPr lang="es-CO" sz="2000" dirty="0" err="1" smtClean="0"/>
              <a:t>Santanderes</a:t>
            </a:r>
            <a:r>
              <a:rPr lang="es-CO" sz="2000" dirty="0" smtClean="0"/>
              <a:t>, Llanos orientales y el Tolima.</a:t>
            </a:r>
          </a:p>
          <a:p>
            <a:r>
              <a:rPr lang="es-CO" sz="2000" dirty="0" smtClean="0"/>
              <a:t>El Guarapo de caña es más utilizado como una bebida refrescante y se consume en zonas cálidas.</a:t>
            </a:r>
          </a:p>
          <a:p>
            <a:pPr marL="342900" indent="-342900">
              <a:buAutoNum type="arabicPeriod" startAt="4"/>
            </a:pPr>
            <a:r>
              <a:rPr lang="es-CO" sz="2000" dirty="0" smtClean="0"/>
              <a:t>PULQUE:   originario de México, es una bebida tradicional de este país.  Conocido como aguamiel de agave.</a:t>
            </a:r>
          </a:p>
          <a:p>
            <a:r>
              <a:rPr lang="es-CO" sz="2000" dirty="0" smtClean="0"/>
              <a:t>Materia prima:   aguamiel extraída del agave.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333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385" y="465596"/>
            <a:ext cx="9404723" cy="5651869"/>
          </a:xfrm>
        </p:spPr>
        <p:txBody>
          <a:bodyPr/>
          <a:lstStyle/>
          <a:p>
            <a:pPr marL="342900" indent="-342900">
              <a:buAutoNum type="arabicPeriod" startAt="5"/>
            </a:pPr>
            <a:r>
              <a:rPr lang="es-CO" sz="1800" dirty="0"/>
              <a:t>SIDRA:   bebida fermentada de mostos de manzana o de la mezcla de manzana y pera.</a:t>
            </a:r>
            <a:br>
              <a:rPr lang="es-CO" sz="1800" dirty="0"/>
            </a:br>
            <a:r>
              <a:rPr lang="es-CO" sz="1800" dirty="0"/>
              <a:t>País de origen:  España.</a:t>
            </a:r>
            <a:br>
              <a:rPr lang="es-CO" sz="1800" dirty="0"/>
            </a:br>
            <a:r>
              <a:rPr lang="es-CO" sz="1800" dirty="0"/>
              <a:t>Materia prima:   manzanas y mezcla de manzanas y peras.</a:t>
            </a:r>
            <a:br>
              <a:rPr lang="es-CO" sz="1800" dirty="0"/>
            </a:br>
            <a:r>
              <a:rPr lang="es-CO" sz="1800" dirty="0"/>
              <a:t>PERRY:   bebida fermentada de mostos de peras.</a:t>
            </a:r>
            <a:br>
              <a:rPr lang="es-CO" sz="1800" dirty="0"/>
            </a:br>
            <a:r>
              <a:rPr lang="es-CO" sz="1800" dirty="0"/>
              <a:t>País de origen:   Península Ibérica</a:t>
            </a:r>
            <a:br>
              <a:rPr lang="es-CO" sz="1800" dirty="0"/>
            </a:br>
            <a:r>
              <a:rPr lang="es-CO" sz="1800" dirty="0"/>
              <a:t>Materia prima:   Peras </a:t>
            </a:r>
            <a:br>
              <a:rPr lang="es-CO" sz="1800" dirty="0"/>
            </a:br>
            <a:r>
              <a:rPr lang="es-CO" sz="1800" dirty="0" smtClean="0"/>
              <a:t>7.  VINO:  se cree que el vino originalmente se realizó en la antigua Mesopotamia y luego pasó al antiguo Egipto, expandiéndose por Europa occidental.</a:t>
            </a:r>
            <a:br>
              <a:rPr lang="es-CO" sz="1800" dirty="0" smtClean="0"/>
            </a:br>
            <a:r>
              <a:rPr lang="es-CO" sz="1800" dirty="0" smtClean="0"/>
              <a:t>Materia prima:  uvas blancas, negras o rojas.  Las uvas blancas dan vinos blancos únicamente.</a:t>
            </a:r>
            <a:br>
              <a:rPr lang="es-CO" sz="1800" dirty="0" smtClean="0"/>
            </a:br>
            <a:r>
              <a:rPr lang="es-CO" sz="1800" dirty="0" smtClean="0"/>
              <a:t>Las uvas negras o rojas dan vinos rosados o tintos. </a:t>
            </a:r>
            <a:br>
              <a:rPr lang="es-CO" sz="1800" dirty="0" smtClean="0"/>
            </a:br>
            <a:r>
              <a:rPr lang="es-CO" sz="1800" dirty="0" smtClean="0"/>
              <a:t>Se clasifican además en dulces, secos y </a:t>
            </a:r>
            <a:r>
              <a:rPr lang="es-CO" sz="1800" dirty="0" err="1" smtClean="0"/>
              <a:t>semisecos</a:t>
            </a:r>
            <a:r>
              <a:rPr lang="es-CO" sz="1800" dirty="0" smtClean="0"/>
              <a:t>.</a:t>
            </a:r>
            <a:br>
              <a:rPr lang="es-CO" sz="1800" dirty="0" smtClean="0"/>
            </a:br>
            <a:r>
              <a:rPr lang="es-CO" sz="1800" dirty="0"/>
              <a:t/>
            </a:r>
            <a:br>
              <a:rPr lang="es-CO" sz="1800" dirty="0"/>
            </a:br>
            <a:r>
              <a:rPr lang="es-CO" sz="1800" dirty="0" smtClean="0"/>
              <a:t>8.  CERVEZA:   el origen de la cerveza es Mesopotamia, creada mucho antes que el vino.</a:t>
            </a:r>
            <a:br>
              <a:rPr lang="es-CO" sz="1800" dirty="0" smtClean="0"/>
            </a:br>
            <a:r>
              <a:rPr lang="es-CO" sz="1800" dirty="0" smtClean="0"/>
              <a:t>Materia prima:   mosto preparado a partir de cereales de malta, azúcares y lúpulo.</a:t>
            </a:r>
            <a:br>
              <a:rPr lang="es-CO" sz="1800" dirty="0" smtClean="0"/>
            </a:br>
            <a:r>
              <a:rPr lang="es-CO" sz="1800" dirty="0" smtClean="0"/>
              <a:t/>
            </a:r>
            <a:br>
              <a:rPr lang="es-CO" sz="1800" dirty="0" smtClean="0"/>
            </a:br>
            <a:r>
              <a:rPr lang="es-CO" sz="1800" dirty="0"/>
              <a:t/>
            </a:r>
            <a:br>
              <a:rPr lang="es-CO" sz="1800" dirty="0"/>
            </a:br>
            <a:r>
              <a:rPr lang="es-CO" sz="1800" dirty="0" smtClean="0"/>
              <a:t/>
            </a:r>
            <a:br>
              <a:rPr lang="es-CO" sz="1800" dirty="0" smtClean="0"/>
            </a:br>
            <a:r>
              <a:rPr lang="es-CO" sz="1800" dirty="0" smtClean="0"/>
              <a:t/>
            </a:r>
            <a:br>
              <a:rPr lang="es-CO" sz="1800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565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364546"/>
              </p:ext>
            </p:extLst>
          </p:nvPr>
        </p:nvGraphicFramePr>
        <p:xfrm>
          <a:off x="1335133" y="1287888"/>
          <a:ext cx="8947150" cy="504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996225" y="450761"/>
            <a:ext cx="8165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1" dirty="0" smtClean="0">
                <a:solidFill>
                  <a:srgbClr val="FFFF00"/>
                </a:solidFill>
              </a:rPr>
              <a:t>PRODUCTOS FERMENTADOS Y SUS MATERIAS PRIMAS</a:t>
            </a:r>
            <a:endParaRPr lang="es-CO" sz="24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37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126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SIDRA:   bebida fermentada de mostos de manzana o de la mezcla de manzana y pera. País de origen:  España. Materia prima:   manzanas y mezcla de manzanas y peras. PERRY:   bebida fermentada de mostos de peras. País de origen:   Península Ibérica Materia prima:   Peras  7.  VINO:  se cree que el vino originalmente se realizó en la antigua Mesopotamia y luego pasó al antiguo Egipto, expandiéndose por Europa occidental. Materia prima:  uvas blancas, negras o rojas.  Las uvas blancas dan vinos blancos únicamente. Las uvas negras o rojas dan vinos rosados o tintos.  Se clasifican además en dulces, secos y semisecos.  8.  CERVEZA:   el origen de la cerveza es Mesopotamia, creada mucho antes que el vino. Materia prima:   mosto preparado a partir de cereales de malta, azúcares y lúpulo.    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  ACTIVIDAD INTEGRADORA  BEBIDAS FERMENTADAS ALCOHOLICAS DEBRAY ENRIQUE PEREZ SUAREZ 1. CHICHA:</dc:title>
  <dc:creator>Admin</dc:creator>
  <cp:lastModifiedBy>Admin</cp:lastModifiedBy>
  <cp:revision>13</cp:revision>
  <dcterms:created xsi:type="dcterms:W3CDTF">2018-07-23T17:32:58Z</dcterms:created>
  <dcterms:modified xsi:type="dcterms:W3CDTF">2018-07-23T21:09:27Z</dcterms:modified>
</cp:coreProperties>
</file>