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3" r:id="rId8"/>
    <p:sldId id="261" r:id="rId9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0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2426" y="2895600"/>
            <a:ext cx="4572000" cy="1368798"/>
          </a:xfrm>
        </p:spPr>
        <p:txBody>
          <a:bodyPr>
            <a:normAutofit/>
          </a:bodyPr>
          <a:lstStyle>
            <a:lvl1pPr marL="0" indent="0" algn="l">
              <a:buNone/>
              <a:defRPr sz="2000" b="0" i="1" cap="none" spc="12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0" y="4743451"/>
            <a:ext cx="9144000" cy="211455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0" y="4714875"/>
            <a:ext cx="9144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3BB62-4145-4244-A774-2C8958174802}" type="datetimeFigureOut">
              <a:rPr lang="es-CO" smtClean="0"/>
              <a:t>27/06/2018</a:t>
            </a:fld>
            <a:endParaRPr lang="es-CO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C5CBC81-0271-4AF8-B7CD-90DF3003C178}" type="slidenum">
              <a:rPr lang="es-CO" smtClean="0"/>
              <a:t>‹Nº›</a:t>
            </a:fld>
            <a:endParaRPr lang="es-CO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52426" y="457200"/>
            <a:ext cx="7680960" cy="2438399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defRPr kumimoji="0" lang="en-US" sz="6000" b="1" i="0" u="none" strike="noStrike" kern="1200" cap="none" spc="0" normalizeH="0" baseline="0" noProof="0" smtClean="0">
                <a:ln>
                  <a:noFill/>
                </a:ln>
                <a:gradFill>
                  <a:gsLst>
                    <a:gs pos="0">
                      <a:schemeClr val="tx1">
                        <a:alpha val="92000"/>
                      </a:schemeClr>
                    </a:gs>
                    <a:gs pos="45000">
                      <a:schemeClr val="tx1">
                        <a:alpha val="51000"/>
                      </a:schemeClr>
                    </a:gs>
                    <a:gs pos="100000">
                      <a:schemeClr val="tx1"/>
                    </a:gs>
                  </a:gsLst>
                  <a:lin ang="3600000" scaled="0"/>
                </a:gra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3BB62-4145-4244-A774-2C8958174802}" type="datetimeFigureOut">
              <a:rPr lang="es-CO" smtClean="0"/>
              <a:t>27/06/2018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CBC81-0271-4AF8-B7CD-90DF3003C178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3BB62-4145-4244-A774-2C8958174802}" type="datetimeFigureOut">
              <a:rPr lang="es-CO" smtClean="0"/>
              <a:t>27/06/2018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CBC81-0271-4AF8-B7CD-90DF3003C178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ontent Placeholder 30"/>
          <p:cNvSpPr>
            <a:spLocks noGrp="1"/>
          </p:cNvSpPr>
          <p:nvPr>
            <p:ph sz="quarter" idx="13"/>
          </p:nvPr>
        </p:nvSpPr>
        <p:spPr>
          <a:xfrm>
            <a:off x="352426" y="1463040"/>
            <a:ext cx="7680960" cy="47244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243BB62-4145-4244-A774-2C8958174802}" type="datetimeFigureOut">
              <a:rPr lang="es-CO" smtClean="0"/>
              <a:t>27/06/2018</a:t>
            </a:fld>
            <a:endParaRPr lang="es-CO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9C5CBC81-0271-4AF8-B7CD-90DF3003C178}" type="slidenum">
              <a:rPr lang="es-CO" smtClean="0"/>
              <a:t>‹Nº›</a:t>
            </a:fld>
            <a:endParaRPr lang="es-CO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352426" y="4003302"/>
            <a:ext cx="4572000" cy="1178298"/>
          </a:xfrm>
        </p:spPr>
        <p:txBody>
          <a:bodyPr>
            <a:normAutofit/>
          </a:bodyPr>
          <a:lstStyle>
            <a:lvl1pPr marL="0" indent="0" algn="l">
              <a:buNone/>
              <a:defRPr sz="2000" b="0" i="1" cap="none" spc="12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3BB62-4145-4244-A774-2C8958174802}" type="datetimeFigureOut">
              <a:rPr lang="es-CO" smtClean="0"/>
              <a:t>27/06/2018</a:t>
            </a:fld>
            <a:endParaRPr lang="es-CO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C5CBC81-0271-4AF8-B7CD-90DF3003C178}" type="slidenum">
              <a:rPr lang="es-CO" smtClean="0"/>
              <a:t>‹Nº›</a:t>
            </a:fld>
            <a:endParaRPr lang="es-CO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9144000" cy="182880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-4439" y="1828800"/>
            <a:ext cx="9144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354366" y="1990078"/>
            <a:ext cx="8439912" cy="1984248"/>
          </a:xfrm>
        </p:spPr>
        <p:txBody>
          <a:bodyPr>
            <a:noAutofit/>
          </a:bodyPr>
          <a:lstStyle>
            <a:lvl1pPr>
              <a:defRPr kumimoji="0" lang="en-US" sz="6000" b="1" i="0" u="none" strike="noStrike" kern="1200" cap="none" spc="0" normalizeH="0" baseline="0" noProof="0" dirty="0" smtClean="0">
                <a:ln>
                  <a:noFill/>
                </a:ln>
                <a:gradFill>
                  <a:gsLst>
                    <a:gs pos="0">
                      <a:schemeClr val="tx1">
                        <a:alpha val="92000"/>
                      </a:schemeClr>
                    </a:gs>
                    <a:gs pos="45000">
                      <a:schemeClr val="tx1">
                        <a:alpha val="51000"/>
                      </a:schemeClr>
                    </a:gs>
                    <a:gs pos="100000">
                      <a:schemeClr val="tx1"/>
                    </a:gs>
                  </a:gsLst>
                  <a:lin ang="3600000" scaled="0"/>
                </a:gra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ontent Placeholder 11"/>
          <p:cNvSpPr>
            <a:spLocks noGrp="1"/>
          </p:cNvSpPr>
          <p:nvPr>
            <p:ph sz="quarter" idx="14"/>
          </p:nvPr>
        </p:nvSpPr>
        <p:spPr>
          <a:xfrm>
            <a:off x="4901184" y="1463040"/>
            <a:ext cx="3886200" cy="428853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8" name="Content Placeholder 30"/>
          <p:cNvSpPr>
            <a:spLocks noGrp="1"/>
          </p:cNvSpPr>
          <p:nvPr>
            <p:ph sz="quarter" idx="13"/>
          </p:nvPr>
        </p:nvSpPr>
        <p:spPr>
          <a:xfrm>
            <a:off x="352426" y="1463040"/>
            <a:ext cx="3886200" cy="428853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27" name="Title 2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6243BB62-4145-4244-A774-2C8958174802}" type="datetimeFigureOut">
              <a:rPr lang="es-CO" smtClean="0"/>
              <a:t>27/06/2018</a:t>
            </a:fld>
            <a:endParaRPr lang="es-CO"/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C5CBC81-0271-4AF8-B7CD-90DF3003C178}" type="slidenum">
              <a:rPr lang="es-CO" smtClean="0"/>
              <a:t>‹Nº›</a:t>
            </a:fld>
            <a:endParaRPr lang="es-CO"/>
          </a:p>
        </p:txBody>
      </p:sp>
      <p:sp>
        <p:nvSpPr>
          <p:cNvPr id="26" name="Footer Placeholder 25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s-C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426" y="1463040"/>
            <a:ext cx="3886200" cy="509587"/>
          </a:xfrm>
        </p:spPr>
        <p:txBody>
          <a:bodyPr>
            <a:normAutofit/>
          </a:bodyPr>
          <a:lstStyle>
            <a:lvl1pPr marL="0" indent="0">
              <a:buNone/>
              <a:defRPr sz="2000" b="0" i="1" spc="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5"/>
          </p:nvPr>
        </p:nvSpPr>
        <p:spPr>
          <a:xfrm>
            <a:off x="4900613" y="1463040"/>
            <a:ext cx="3886200" cy="509587"/>
          </a:xfrm>
        </p:spPr>
        <p:txBody>
          <a:bodyPr>
            <a:normAutofit/>
          </a:bodyPr>
          <a:lstStyle>
            <a:lvl1pPr marL="0" indent="0">
              <a:buNone/>
              <a:defRPr sz="2000" b="0" i="1" spc="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2" name="Content Placeholder 11"/>
          <p:cNvSpPr>
            <a:spLocks noGrp="1"/>
          </p:cNvSpPr>
          <p:nvPr>
            <p:ph sz="quarter" idx="14"/>
          </p:nvPr>
        </p:nvSpPr>
        <p:spPr>
          <a:xfrm>
            <a:off x="4900613" y="2011680"/>
            <a:ext cx="3886200" cy="373684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28" name="Content Placeholder 30"/>
          <p:cNvSpPr>
            <a:spLocks noGrp="1"/>
          </p:cNvSpPr>
          <p:nvPr>
            <p:ph sz="quarter" idx="13"/>
          </p:nvPr>
        </p:nvSpPr>
        <p:spPr>
          <a:xfrm>
            <a:off x="352426" y="2011680"/>
            <a:ext cx="3886200" cy="373684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30" name="Title 2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6243BB62-4145-4244-A774-2C8958174802}" type="datetimeFigureOut">
              <a:rPr lang="es-CO" smtClean="0"/>
              <a:t>27/06/2018</a:t>
            </a:fld>
            <a:endParaRPr lang="es-CO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9C5CBC81-0271-4AF8-B7CD-90DF3003C178}" type="slidenum">
              <a:rPr lang="es-CO" smtClean="0"/>
              <a:t>‹Nº›</a:t>
            </a:fld>
            <a:endParaRPr lang="es-CO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s-C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3BB62-4145-4244-A774-2C8958174802}" type="datetimeFigureOut">
              <a:rPr lang="es-CO" smtClean="0"/>
              <a:t>27/06/2018</a:t>
            </a:fld>
            <a:endParaRPr lang="es-CO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C5CBC81-0271-4AF8-B7CD-90DF3003C178}" type="slidenum">
              <a:rPr lang="es-CO" smtClean="0"/>
              <a:t>‹Nº›</a:t>
            </a:fld>
            <a:endParaRPr lang="es-CO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3BB62-4145-4244-A774-2C8958174802}" type="datetimeFigureOut">
              <a:rPr lang="es-CO" smtClean="0"/>
              <a:t>27/06/2018</a:t>
            </a:fld>
            <a:endParaRPr lang="es-CO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C5CBC81-0271-4AF8-B7CD-90DF3003C178}" type="slidenum">
              <a:rPr lang="es-CO" smtClean="0"/>
              <a:t>‹Nº›</a:t>
            </a:fld>
            <a:endParaRPr lang="es-CO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C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0" y="5734050"/>
            <a:ext cx="9144000" cy="112395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>
            <a:off x="0" y="5695950"/>
            <a:ext cx="9144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itle 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426" y="1463040"/>
            <a:ext cx="3381375" cy="3967162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 b="0" i="1" spc="0" baseline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6" name="Content Placeholder 11"/>
          <p:cNvSpPr>
            <a:spLocks noGrp="1"/>
          </p:cNvSpPr>
          <p:nvPr>
            <p:ph sz="quarter" idx="14"/>
          </p:nvPr>
        </p:nvSpPr>
        <p:spPr>
          <a:xfrm>
            <a:off x="4105275" y="1463040"/>
            <a:ext cx="4681538" cy="396849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6243BB62-4145-4244-A774-2C8958174802}" type="datetimeFigureOut">
              <a:rPr lang="es-CO" smtClean="0"/>
              <a:t>27/06/2018</a:t>
            </a:fld>
            <a:endParaRPr lang="es-CO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C5CBC81-0271-4AF8-B7CD-90DF3003C178}" type="slidenum">
              <a:rPr lang="es-CO" smtClean="0"/>
              <a:t>‹Nº›</a:t>
            </a:fld>
            <a:endParaRPr lang="es-CO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s-C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229224" y="0"/>
            <a:ext cx="3914775" cy="5657850"/>
          </a:xfrm>
        </p:spPr>
        <p:txBody>
          <a:bodyPr anchor="ctr" anchorCtr="0"/>
          <a:lstStyle>
            <a:lvl1pPr marL="0" indent="0" algn="ctr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352426" y="1600199"/>
            <a:ext cx="4572000" cy="3593237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600" i="1">
                <a:solidFill>
                  <a:schemeClr val="tx1"/>
                </a:solidFill>
              </a:defRPr>
            </a:lvl1pPr>
            <a:lvl2pPr marL="171450" indent="1588">
              <a:buNone/>
              <a:defRPr>
                <a:solidFill>
                  <a:schemeClr val="bg2"/>
                </a:solidFill>
              </a:defRPr>
            </a:lvl2pPr>
            <a:lvl3pPr marL="344488" indent="6350">
              <a:buNone/>
              <a:defRPr>
                <a:solidFill>
                  <a:schemeClr val="bg2"/>
                </a:solidFill>
              </a:defRPr>
            </a:lvl3pPr>
            <a:lvl4pPr marL="515938" indent="3175">
              <a:buNone/>
              <a:defRPr>
                <a:solidFill>
                  <a:schemeClr val="bg2"/>
                </a:solidFill>
              </a:defRPr>
            </a:lvl4pPr>
            <a:lvl5pPr marL="688975" indent="-1588">
              <a:buNone/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5734050"/>
            <a:ext cx="9144000" cy="112395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5695950"/>
            <a:ext cx="9144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352425" y="275208"/>
            <a:ext cx="4572000" cy="1324992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243BB62-4145-4244-A774-2C8958174802}" type="datetimeFigureOut">
              <a:rPr lang="es-CO" smtClean="0"/>
              <a:t>27/06/2018</a:t>
            </a:fld>
            <a:endParaRPr lang="es-CO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9C5CBC81-0271-4AF8-B7CD-90DF3003C178}" type="slidenum">
              <a:rPr lang="es-CO" smtClean="0"/>
              <a:t>‹Nº›</a:t>
            </a:fld>
            <a:endParaRPr lang="es-CO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s-C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426" y="228600"/>
            <a:ext cx="7680960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426" y="1463040"/>
            <a:ext cx="768096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426" y="6543676"/>
            <a:ext cx="1466850" cy="247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="1">
                <a:solidFill>
                  <a:schemeClr val="tx1">
                    <a:alpha val="65000"/>
                  </a:schemeClr>
                </a:solidFill>
              </a:defRPr>
            </a:lvl1pPr>
          </a:lstStyle>
          <a:p>
            <a:fld id="{6243BB62-4145-4244-A774-2C8958174802}" type="datetimeFigureOut">
              <a:rPr lang="es-CO" smtClean="0"/>
              <a:t>27/06/2018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09749" y="6543676"/>
            <a:ext cx="4086225" cy="247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="1" i="1">
                <a:solidFill>
                  <a:schemeClr val="tx1">
                    <a:alpha val="6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6700" y="6543676"/>
            <a:ext cx="876300" cy="247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="1">
                <a:solidFill>
                  <a:schemeClr val="tx1">
                    <a:alpha val="65000"/>
                  </a:schemeClr>
                </a:solidFill>
              </a:defRPr>
            </a:lvl1pPr>
          </a:lstStyle>
          <a:p>
            <a:fld id="{9C5CBC81-0271-4AF8-B7CD-90DF3003C178}" type="slidenum">
              <a:rPr lang="es-CO" smtClean="0"/>
              <a:t>‹Nº›</a:t>
            </a:fld>
            <a:endParaRPr lang="es-CO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ts val="400"/>
        </a:spcBef>
        <a:buNone/>
        <a:defRPr sz="4000" b="0" kern="1200" cap="none" spc="0" baseline="0">
          <a:solidFill>
            <a:schemeClr val="tx1"/>
          </a:solidFill>
          <a:latin typeface="+mj-lt"/>
          <a:ea typeface="+mj-ea"/>
          <a:cs typeface="Tunga" pitchFamily="2"/>
        </a:defRPr>
      </a:lvl1pPr>
    </p:titleStyle>
    <p:bodyStyle>
      <a:lvl1pPr marL="0" indent="0" algn="l" defTabSz="914400" rtl="0" eaLnBrk="1" latinLnBrk="0" hangingPunct="1">
        <a:spcBef>
          <a:spcPts val="1200"/>
        </a:spcBef>
        <a:spcAft>
          <a:spcPts val="0"/>
        </a:spcAft>
        <a:buClr>
          <a:schemeClr val="accent5"/>
        </a:buClr>
        <a:buFont typeface="Arial" pitchFamily="34" charset="0"/>
        <a:buNone/>
        <a:defRPr sz="1800" b="0" i="0" kern="1200" cap="none" spc="30" baseline="0">
          <a:solidFill>
            <a:schemeClr val="tx1"/>
          </a:solidFill>
          <a:latin typeface="+mn-lt"/>
          <a:ea typeface="+mn-ea"/>
          <a:cs typeface="Tahoma" pitchFamily="34" charset="0"/>
        </a:defRPr>
      </a:lvl1pPr>
      <a:lvl2pPr marL="171450" indent="-171450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2pPr>
      <a:lvl3pPr marL="344488" indent="-165100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3pPr>
      <a:lvl4pPr marL="517525" indent="-169863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4pPr>
      <a:lvl5pPr marL="688975" indent="-173038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5pPr>
      <a:lvl6pPr marL="8686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06984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24358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40817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s.wikipedia.org/wiki/Jerarqu%C3%ADa" TargetMode="External"/><Relationship Id="rId2" Type="http://schemas.openxmlformats.org/officeDocument/2006/relationships/hyperlink" Target="https://es.wikipedia.org/w/index.php?title=T%C3%A9cnica_de_estudio&amp;action=edit&amp;redlink=1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es.wikipedia.org/wiki/Subrayado" TargetMode="External"/><Relationship Id="rId2" Type="http://schemas.openxmlformats.org/officeDocument/2006/relationships/hyperlink" Target="https://qinnova.uned.es/archivos_publicos/qweb_paginas/3439/tecnicasdeestudio.pdf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 dirty="0" smtClean="0"/>
              <a:t>Elicio Medina Montero</a:t>
            </a:r>
            <a:endParaRPr lang="es-CO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TÉCNICAS DE ESTUDIO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082226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just"/>
            <a:endParaRPr lang="es-CO" sz="2400" dirty="0" smtClean="0"/>
          </a:p>
          <a:p>
            <a:pPr algn="just"/>
            <a:r>
              <a:rPr lang="es-CO" sz="2400" dirty="0" smtClean="0"/>
              <a:t>Ay </a:t>
            </a:r>
            <a:r>
              <a:rPr lang="es-CO" sz="2400" dirty="0"/>
              <a:t>una serie de técnicas que ayudan a mejorar y a rentabilizar el estudio; no son, en modo alguno, infalibles, ni tampoco imprescindibles para todos. Cada persona deberá, en todo caso, primeramente conocerlas, y, después, elegir aquellas que mejor se adapten a su forma de aprender y retener los contenidos, e, incluso, «adaptarlas» o «inventar» nuevas maneras de llevarlas a la práctica. Lo importante es que nos sean útiles, que nos sirvan para aprender mejor. Iniciaremos este apartado con unas consideraciones sobre la lectura, tarea previa que tendremos que afrontar en todo estudio</a:t>
            </a:r>
            <a:r>
              <a:rPr lang="es-CO" dirty="0"/>
              <a:t>. 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INTRODUCCIÓN </a:t>
            </a:r>
          </a:p>
        </p:txBody>
      </p:sp>
    </p:spTree>
    <p:extLst>
      <p:ext uri="{BB962C8B-B14F-4D97-AF65-F5344CB8AC3E}">
        <p14:creationId xmlns:p14="http://schemas.microsoft.com/office/powerpoint/2010/main" val="1632378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sz="quarter" idx="13"/>
          </p:nvPr>
        </p:nvSpPr>
        <p:spPr>
          <a:xfrm>
            <a:off x="352426" y="1463040"/>
            <a:ext cx="7680960" cy="1127760"/>
          </a:xfrm>
        </p:spPr>
        <p:txBody>
          <a:bodyPr>
            <a:noAutofit/>
          </a:bodyPr>
          <a:lstStyle/>
          <a:p>
            <a:pPr algn="just"/>
            <a:endParaRPr lang="es-CO" sz="2400" dirty="0" smtClean="0"/>
          </a:p>
          <a:p>
            <a:pPr algn="just"/>
            <a:r>
              <a:rPr lang="es-CO" sz="2400" dirty="0" smtClean="0"/>
              <a:t>La </a:t>
            </a:r>
            <a:r>
              <a:rPr lang="es-CO" sz="2400" dirty="0"/>
              <a:t>lectura supone la práctica más importante para el estudio. Es el paso previo, la forma general de entrar en contacto con un tema, a menos que los medios audiovisuales suplieran esa función. 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/>
              <a:t>LA LECTURA </a:t>
            </a:r>
          </a:p>
        </p:txBody>
      </p:sp>
    </p:spTree>
    <p:extLst>
      <p:ext uri="{BB962C8B-B14F-4D97-AF65-F5344CB8AC3E}">
        <p14:creationId xmlns:p14="http://schemas.microsoft.com/office/powerpoint/2010/main" val="1543689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sz="quarter" idx="13"/>
          </p:nvPr>
        </p:nvSpPr>
        <p:spPr>
          <a:xfrm>
            <a:off x="352426" y="1463040"/>
            <a:ext cx="8181974" cy="4724400"/>
          </a:xfrm>
        </p:spPr>
        <p:txBody>
          <a:bodyPr>
            <a:normAutofit/>
          </a:bodyPr>
          <a:lstStyle/>
          <a:p>
            <a:pPr algn="just"/>
            <a:r>
              <a:rPr lang="es-CO" sz="2400" b="1" i="1" u="sng" dirty="0" smtClean="0"/>
              <a:t>Definición: </a:t>
            </a:r>
          </a:p>
          <a:p>
            <a:pPr algn="just"/>
            <a:r>
              <a:rPr lang="es-CO" sz="2000" dirty="0" smtClean="0"/>
              <a:t>Es </a:t>
            </a:r>
            <a:r>
              <a:rPr lang="es-CO" sz="2000" dirty="0"/>
              <a:t>el acto de resaltar las secciones importantes de un texto trazando líneas horizontales en las partes importantes del texto debajo de ellas</a:t>
            </a:r>
            <a:r>
              <a:rPr lang="es-CO" sz="2000" dirty="0" smtClean="0"/>
              <a:t>.:</a:t>
            </a:r>
          </a:p>
          <a:p>
            <a:pPr algn="just"/>
            <a:r>
              <a:rPr lang="es-CO" sz="2400" b="1" i="1" u="sng" dirty="0" smtClean="0"/>
              <a:t>Uso: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CO" sz="2000" dirty="0" smtClean="0"/>
              <a:t>Pueden </a:t>
            </a:r>
            <a:r>
              <a:rPr lang="es-CO" sz="2000" dirty="0"/>
              <a:t>utilizarse distintos colores,(amarillo, rosa, verde y azul) de preferencia con colores claros y resaltantes resaltando únicamente las preguntas por debajo o resaltando con un color fosforescente.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CO" sz="2000" dirty="0"/>
              <a:t>El resaltado puede hacerse luego de la segunda o tercera lectura.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CO" sz="2000" dirty="0"/>
              <a:t>Resaltar ideas principales, secundarias, hechos y conceptos.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CO" sz="2000" dirty="0"/>
              <a:t>Si un párrafo completo parece ser muy importante, puede trazarse una línea vertical en el margen derecho, que resalte su importancia</a:t>
            </a:r>
            <a:r>
              <a:rPr lang="es-CO" sz="2000" dirty="0" smtClean="0"/>
              <a:t>.</a:t>
            </a:r>
            <a:endParaRPr lang="es-CO" sz="2000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 smtClean="0"/>
              <a:t>SUBRAYADO</a:t>
            </a:r>
            <a:endParaRPr lang="es-CO" b="1" dirty="0"/>
          </a:p>
        </p:txBody>
      </p:sp>
    </p:spTree>
    <p:extLst>
      <p:ext uri="{BB962C8B-B14F-4D97-AF65-F5344CB8AC3E}">
        <p14:creationId xmlns:p14="http://schemas.microsoft.com/office/powerpoint/2010/main" val="791448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just"/>
            <a:r>
              <a:rPr lang="es-CO" sz="2400" b="1" i="1" u="sng" dirty="0" smtClean="0"/>
              <a:t>Ventajas:</a:t>
            </a:r>
            <a:endParaRPr lang="es-CO" sz="2400" b="1" i="1" u="sng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dirty="0"/>
              <a:t>Con el subrayado, aplicado como </a:t>
            </a:r>
            <a:r>
              <a:rPr lang="es-CO" dirty="0">
                <a:hlinkClick r:id="rId2" tooltip="Técnica de estudio (aún no redactado)"/>
              </a:rPr>
              <a:t>técnica de estudio</a:t>
            </a:r>
            <a:r>
              <a:rPr lang="es-CO" dirty="0"/>
              <a:t> o para dar énfasis a ciertas partes de un texto, se establece una </a:t>
            </a:r>
            <a:r>
              <a:rPr lang="es-CO" dirty="0">
                <a:hlinkClick r:id="rId3" tooltip="Jerarquía"/>
              </a:rPr>
              <a:t>jerarquización</a:t>
            </a:r>
            <a:r>
              <a:rPr lang="es-CO" dirty="0"/>
              <a:t> de ideas útiles para resaltar lo más importante, a fin de que el lector centre la atención en las palabras claves o partes del texto más </a:t>
            </a:r>
            <a:r>
              <a:rPr lang="es-CO" dirty="0" smtClean="0"/>
              <a:t>importantes.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dirty="0" smtClean="0"/>
              <a:t>Nos </a:t>
            </a:r>
            <a:r>
              <a:rPr lang="es-CO" dirty="0"/>
              <a:t>permite tener una visión global del contenido del </a:t>
            </a:r>
            <a:r>
              <a:rPr lang="es-CO" dirty="0" smtClean="0"/>
              <a:t>texto.</a:t>
            </a:r>
          </a:p>
          <a:p>
            <a:pPr algn="just"/>
            <a:endParaRPr lang="es-CO" dirty="0" smtClean="0"/>
          </a:p>
          <a:p>
            <a:pPr algn="just"/>
            <a:r>
              <a:rPr lang="es-CO" b="1" i="1" u="sng" dirty="0" smtClean="0"/>
              <a:t>Nota: </a:t>
            </a:r>
            <a:r>
              <a:rPr lang="es-CO" dirty="0" smtClean="0"/>
              <a:t>esta técnica de estudio se podría emplear en este proceso de aprendizaje en materias teóricas que requieran mayor comprensión de lo expuesto.</a:t>
            </a:r>
          </a:p>
          <a:p>
            <a:pPr algn="just"/>
            <a:endParaRPr lang="es-CO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326045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sz="quarter" idx="13"/>
          </p:nvPr>
        </p:nvSpPr>
        <p:spPr>
          <a:xfrm>
            <a:off x="352426" y="1463040"/>
            <a:ext cx="8029574" cy="5090160"/>
          </a:xfrm>
        </p:spPr>
        <p:txBody>
          <a:bodyPr>
            <a:normAutofit fontScale="40000" lnSpcReduction="20000"/>
          </a:bodyPr>
          <a:lstStyle/>
          <a:p>
            <a:pPr algn="just"/>
            <a:r>
              <a:rPr lang="es-CO" sz="4000" dirty="0"/>
              <a:t> </a:t>
            </a:r>
            <a:r>
              <a:rPr lang="es-CO" sz="6000" b="1" i="1" u="sng" dirty="0" smtClean="0"/>
              <a:t>Definición:</a:t>
            </a:r>
          </a:p>
          <a:p>
            <a:pPr algn="just"/>
            <a:r>
              <a:rPr lang="es-CO" sz="4500" dirty="0"/>
              <a:t>E</a:t>
            </a:r>
            <a:r>
              <a:rPr lang="es-CO" sz="4500" dirty="0" smtClean="0"/>
              <a:t>s </a:t>
            </a:r>
            <a:r>
              <a:rPr lang="es-CO" sz="4500" dirty="0"/>
              <a:t>la expresión gráfica del subrayado y contiene las ideas fundamentales de un tema o lección, estructuradas de un </a:t>
            </a:r>
            <a:r>
              <a:rPr lang="es-CO" sz="4500" dirty="0" smtClean="0"/>
              <a:t>modo lógico.</a:t>
            </a:r>
          </a:p>
          <a:p>
            <a:r>
              <a:rPr lang="es-CO" sz="6000" u="sng" dirty="0" smtClean="0"/>
              <a:t>Uso: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sz="4500" i="1" dirty="0" smtClean="0"/>
              <a:t>Es </a:t>
            </a:r>
            <a:r>
              <a:rPr lang="es-CO" sz="4500" i="1" dirty="0"/>
              <a:t>necesario dominar el tema previamente en todos sus </a:t>
            </a:r>
            <a:r>
              <a:rPr lang="es-CO" sz="4500" i="1" dirty="0" smtClean="0"/>
              <a:t>aspectos.</a:t>
            </a:r>
            <a:endParaRPr lang="es-CO" sz="45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sz="4500" i="1" dirty="0"/>
              <a:t>Recoja las ideas contenidas en el tema o lección</a:t>
            </a:r>
            <a:r>
              <a:rPr lang="es-CO" sz="4500" dirty="0"/>
              <a:t> de tal manera que no necesite volver al libro de donde las </a:t>
            </a:r>
            <a:r>
              <a:rPr lang="es-CO" sz="4500" dirty="0" smtClean="0"/>
              <a:t>tomó.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sz="4500" i="1" dirty="0" smtClean="0"/>
              <a:t>Es </a:t>
            </a:r>
            <a:r>
              <a:rPr lang="es-CO" sz="4500" i="1" dirty="0"/>
              <a:t>necesario utilizar frases cortas, concisas, pero con sentido.</a:t>
            </a:r>
            <a:r>
              <a:rPr lang="es-CO" sz="4500" dirty="0"/>
              <a:t> Una idea por línea si es posible.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sz="4500" i="1" dirty="0"/>
              <a:t>Seleccione las palabras, </a:t>
            </a:r>
            <a:r>
              <a:rPr lang="es-CO" sz="4500" dirty="0"/>
              <a:t>y diferéncielas por orden de importancia (por medio de letras, diferentes tamaños, llaves...).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sz="4500" i="1" dirty="0" smtClean="0"/>
              <a:t>La </a:t>
            </a:r>
            <a:r>
              <a:rPr lang="es-CO" sz="4500" i="1" dirty="0"/>
              <a:t>estructura del esquema se hace de forma escalonada, </a:t>
            </a:r>
            <a:r>
              <a:rPr lang="es-CO" sz="4500" dirty="0"/>
              <a:t>y pretende presentar con claridad el contenido de un tema visualizando y jerarquizando sus ideas</a:t>
            </a:r>
            <a:r>
              <a:rPr lang="es-CO" sz="4500" dirty="0" smtClean="0"/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sz="4500" dirty="0" smtClean="0"/>
              <a:t> </a:t>
            </a:r>
            <a:r>
              <a:rPr lang="es-CO" sz="4500" i="1" dirty="0" smtClean="0"/>
              <a:t>Es </a:t>
            </a:r>
            <a:r>
              <a:rPr lang="es-CO" sz="4500" i="1" dirty="0"/>
              <a:t>importante que la disposición y expresión del texto favorezca la visualización del contenido.</a:t>
            </a:r>
            <a:endParaRPr lang="es-CO" sz="4500" dirty="0"/>
          </a:p>
          <a:p>
            <a:pPr algn="just"/>
            <a:endParaRPr lang="es-CO" sz="2000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ESQUEMAS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7356953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CO" sz="2400" b="1" i="1" u="sng" dirty="0"/>
              <a:t>Ventajas: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Los esquemas desarrollan la memoria lógica, ya que ejercitan la capacidad de relacionar y matizar los contenidos según un orden de </a:t>
            </a:r>
            <a:r>
              <a:rPr lang="es-CO" dirty="0" smtClean="0"/>
              <a:t>prioridades.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E</a:t>
            </a:r>
            <a:r>
              <a:rPr lang="es-CO" dirty="0" smtClean="0"/>
              <a:t>sto </a:t>
            </a:r>
            <a:r>
              <a:rPr lang="es-CO" dirty="0"/>
              <a:t>facilita la expresión de lo </a:t>
            </a:r>
            <a:r>
              <a:rPr lang="es-CO" dirty="0" smtClean="0"/>
              <a:t>aprendido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 smtClean="0"/>
              <a:t>Evita </a:t>
            </a:r>
            <a:r>
              <a:rPr lang="es-CO" dirty="0"/>
              <a:t>la simple memorización</a:t>
            </a:r>
            <a:r>
              <a:rPr lang="es-CO" dirty="0" smtClean="0"/>
              <a:t>.</a:t>
            </a:r>
          </a:p>
          <a:p>
            <a:pPr algn="just"/>
            <a:r>
              <a:rPr lang="es-CO" u="sng" dirty="0" smtClean="0"/>
              <a:t>Nota:</a:t>
            </a:r>
            <a:r>
              <a:rPr lang="es-CO" dirty="0" smtClean="0"/>
              <a:t> Este técnica  de estudio seria muy útil para todo el proceso de aprendizaje ya que no  seria necesario imprimir, ni descargar los documentos.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O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840811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s-CO" dirty="0" smtClean="0">
              <a:hlinkClick r:id="rId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2000" dirty="0" smtClean="0">
                <a:hlinkClick r:id="rId2"/>
              </a:rPr>
              <a:t>https</a:t>
            </a:r>
            <a:r>
              <a:rPr lang="es-CO" sz="2000" dirty="0">
                <a:hlinkClick r:id="rId2"/>
              </a:rPr>
              <a:t>://</a:t>
            </a:r>
            <a:r>
              <a:rPr lang="es-CO" sz="2000" dirty="0" smtClean="0">
                <a:hlinkClick r:id="rId2"/>
              </a:rPr>
              <a:t>qinnova.uned.es/archivos_publicos/qweb_paginas/3439/tecnicasdeestudio.pdf</a:t>
            </a:r>
            <a:endParaRPr lang="es-CO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2000" dirty="0">
                <a:hlinkClick r:id="rId3"/>
              </a:rPr>
              <a:t>https://</a:t>
            </a:r>
            <a:r>
              <a:rPr lang="es-CO" sz="2000" dirty="0" smtClean="0">
                <a:hlinkClick r:id="rId3"/>
              </a:rPr>
              <a:t>es.wikipedia.org/wiki/Subrayado</a:t>
            </a:r>
            <a:endParaRPr lang="es-CO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O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O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BIBLIOGRAFIA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4620778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ylar">
  <a:themeElements>
    <a:clrScheme name="Mylar">
      <a:dk1>
        <a:srgbClr val="000000"/>
      </a:dk1>
      <a:lt1>
        <a:srgbClr val="FFFFFF"/>
      </a:lt1>
      <a:dk2>
        <a:srgbClr val="656162"/>
      </a:dk2>
      <a:lt2>
        <a:srgbClr val="E0DACC"/>
      </a:lt2>
      <a:accent1>
        <a:srgbClr val="4A5A7A"/>
      </a:accent1>
      <a:accent2>
        <a:srgbClr val="F7BD40"/>
      </a:accent2>
      <a:accent3>
        <a:srgbClr val="975C00"/>
      </a:accent3>
      <a:accent4>
        <a:srgbClr val="754D41"/>
      </a:accent4>
      <a:accent5>
        <a:srgbClr val="838995"/>
      </a:accent5>
      <a:accent6>
        <a:srgbClr val="687B66"/>
      </a:accent6>
      <a:hlink>
        <a:srgbClr val="B5740B"/>
      </a:hlink>
      <a:folHlink>
        <a:srgbClr val="7483A0"/>
      </a:folHlink>
    </a:clrScheme>
    <a:fontScheme name="Mylar">
      <a:majorFont>
        <a:latin typeface="Corbel"/>
        <a:ea typeface=""/>
        <a:cs typeface=""/>
        <a:font script="Jpan" typeface="HGｺﾞｼｯｸM"/>
        <a:font script="Hang" typeface="맑은 고딕"/>
        <a:font script="Hans" typeface="华文楷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华文楷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ylar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dkEdge">
            <a:bevelT w="25400" h="508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tint val="100000"/>
                <a:shade val="30000"/>
                <a:alpha val="100000"/>
                <a:satMod val="255000"/>
                <a:lumMod val="100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lumMod val="80000"/>
              </a:schemeClr>
              <a:schemeClr val="phClr">
                <a:tint val="50000"/>
                <a:lumMod val="15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TM01790491[[fn=Mylar]]</Template>
  <TotalTime>44</TotalTime>
  <Words>350</Words>
  <Application>Microsoft Office PowerPoint</Application>
  <PresentationFormat>Presentación en pantalla (4:3)</PresentationFormat>
  <Paragraphs>40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9" baseType="lpstr">
      <vt:lpstr>Mylar</vt:lpstr>
      <vt:lpstr>TÉCNICAS DE ESTUDIO</vt:lpstr>
      <vt:lpstr>INTRODUCCIÓN </vt:lpstr>
      <vt:lpstr>LA LECTURA </vt:lpstr>
      <vt:lpstr>SUBRAYADO</vt:lpstr>
      <vt:lpstr>Presentación de PowerPoint</vt:lpstr>
      <vt:lpstr>ESQUEMAS</vt:lpstr>
      <vt:lpstr>Presentación de PowerPoint</vt:lpstr>
      <vt:lpstr>BIBLIOGRAFIA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TÉCNICAS DE ESTUDIO</dc:title>
  <dc:creator>CHEFF EJECUTIVO</dc:creator>
  <cp:lastModifiedBy>CHEFF EJECUTIVO</cp:lastModifiedBy>
  <cp:revision>5</cp:revision>
  <dcterms:created xsi:type="dcterms:W3CDTF">2018-06-27T18:32:53Z</dcterms:created>
  <dcterms:modified xsi:type="dcterms:W3CDTF">2018-06-27T19:17:49Z</dcterms:modified>
</cp:coreProperties>
</file>